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png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3"/>
  </p:notesMasterIdLst>
  <p:handoutMasterIdLst>
    <p:handoutMasterId r:id="rId24"/>
  </p:handoutMasterIdLst>
  <p:sldIdLst>
    <p:sldId id="342" r:id="rId2"/>
    <p:sldId id="410" r:id="rId3"/>
    <p:sldId id="363" r:id="rId4"/>
    <p:sldId id="361" r:id="rId5"/>
    <p:sldId id="362" r:id="rId6"/>
    <p:sldId id="365" r:id="rId7"/>
    <p:sldId id="408" r:id="rId8"/>
    <p:sldId id="389" r:id="rId9"/>
    <p:sldId id="393" r:id="rId10"/>
    <p:sldId id="394" r:id="rId11"/>
    <p:sldId id="396" r:id="rId12"/>
    <p:sldId id="395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3333FF"/>
    <a:srgbClr val="00C85A"/>
    <a:srgbClr val="00B853"/>
    <a:srgbClr val="FFCC99"/>
    <a:srgbClr val="FFCCCC"/>
    <a:srgbClr val="00CC99"/>
    <a:srgbClr val="00FFCC"/>
    <a:srgbClr val="33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1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D3BF110-8F48-4988-89A4-3DD867EADD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062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C7FFA70-9186-440B-8E4F-2A79903E88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7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6AFF54-8465-4884-916B-285A3324B86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48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8F7F4-348F-4F7A-972F-166058B52B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396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9C6B0-5977-44F6-913F-31B40163EE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028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823437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11EDF0-53E0-4AEF-BE57-18633EAC24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062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76540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08478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4764A-BBFA-445D-96DE-B06491F7383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734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8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534013-4A0A-4F87-BF79-661CD092EED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65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5989B4-B8A1-4C82-BD7B-76B9677D86F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802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38" descr="3">
            <a:extLst>
              <a:ext uri="{FF2B5EF4-FFF2-40B4-BE49-F238E27FC236}">
                <a16:creationId xmlns:a16="http://schemas.microsoft.com/office/drawing/2014/main" id="{FA6273EE-F1FA-4E43-B8A5-85F7A72018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43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827584" y="2708920"/>
            <a:ext cx="7488832" cy="1656184"/>
          </a:xfrm>
        </p:spPr>
        <p:txBody>
          <a:bodyPr/>
          <a:lstStyle/>
          <a:p>
            <a:r>
              <a:rPr lang="en-US" altLang="zh-TW" sz="54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111</a:t>
            </a:r>
            <a:r>
              <a:rPr lang="zh-TW" altLang="en-US" sz="54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學年度實用技能班</a:t>
            </a:r>
            <a:r>
              <a:rPr lang="en-US" altLang="zh-TW" sz="5400" dirty="0" smtClean="0">
                <a:ea typeface="標楷體" pitchFamily="65" charset="-120"/>
              </a:rPr>
              <a:t/>
            </a:r>
            <a:br>
              <a:rPr lang="en-US" altLang="zh-TW" sz="5400" dirty="0" smtClean="0">
                <a:ea typeface="標楷體" pitchFamily="65" charset="-120"/>
              </a:rPr>
            </a:br>
            <a:r>
              <a:rPr lang="en-US" altLang="zh-TW" sz="2400" dirty="0" smtClean="0">
                <a:ea typeface="標楷體" pitchFamily="65" charset="-120"/>
              </a:rPr>
              <a:t/>
            </a:r>
            <a:br>
              <a:rPr lang="en-US" altLang="zh-TW" sz="2400" dirty="0" smtClean="0"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善化</a:t>
            </a: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國中校內說明會</a:t>
            </a:r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/>
            </a:r>
            <a:br>
              <a:rPr lang="en-US" altLang="zh-TW" sz="36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</a:br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111</a:t>
            </a:r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TW" sz="36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5</a:t>
            </a:r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月</a:t>
            </a:r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4</a:t>
            </a:r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日</a:t>
            </a:r>
            <a:endParaRPr lang="zh-TW" altLang="en-US" sz="36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478772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87609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電機與電子群職業發展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72808" cy="1800200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半導體產業、電子產業、資訊產業、光電產業、通信產業、冷凍空調產業、自動控制產業、儀器產業及軟體產業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90" y="2780928"/>
            <a:ext cx="3394650" cy="36108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456384" cy="194084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97152"/>
            <a:ext cx="3456384" cy="15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8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94231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化工群職業發展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7128792" cy="2952328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石油化學工業、塑膠工業、橡膠工業、染整工業、人造纖維工業、紡織工業、成衣工業、染料製造工業、塗料工業、界面活性劑工業、化妝品工業、食品化學工業、冶金工業、製藥工業、肥料工業、造紙工業、清潔劑工業等，也可以從事精密陶瓷工業、半導體工業、高分子材料工業、生化科技領域、電子材料、影像顯示領域、精密化工製程領域、高值化科技產業等行業</a:t>
            </a: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06" y="3861048"/>
            <a:ext cx="4162298" cy="258026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02" y="3573016"/>
            <a:ext cx="2722622" cy="12961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62" y="4941168"/>
            <a:ext cx="2702062" cy="15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88640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土木與建築群職業發展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196752"/>
            <a:ext cx="7128792" cy="2232248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建築繪圖、室內設計、景觀規劃、營造、工程顧問、建設、測量、工程估價等行業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如：營建工程技術員、建築繪圖技術員、測量技術員、工程估價管理技術員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10202" r="16000"/>
          <a:stretch/>
        </p:blipFill>
        <p:spPr>
          <a:xfrm>
            <a:off x="1259632" y="3501008"/>
            <a:ext cx="4032448" cy="301434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01008"/>
            <a:ext cx="3106518" cy="30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3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27584" y="124792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商業群職業發展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7128792" cy="1656184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賣場服務、售貨及行銷、物流、證券、程式設計、貿易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等，也可以從事網路開業或商店經營等行業及自行創業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407229" y="6381328"/>
            <a:ext cx="1197219" cy="404614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4169" r="2664" b="7202"/>
          <a:stretch/>
        </p:blipFill>
        <p:spPr>
          <a:xfrm>
            <a:off x="1164227" y="4221088"/>
            <a:ext cx="3263677" cy="202475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43" y="2924944"/>
            <a:ext cx="1439097" cy="16555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00" y="2924944"/>
            <a:ext cx="3666590" cy="33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16632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設計群職業發展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64682" y="1196752"/>
            <a:ext cx="7079726" cy="2376264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廣告設計、包裝設計、展示設計、編輯設計、印刷設計、媒體設計、產品設計、家具設計、工藝設計、模型製作、建築設計、室內設計、景觀設計、展演（舞台、展示）設計、多媒體設計與應用等行業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3253" y="6309320"/>
            <a:ext cx="1197219" cy="404614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763" r="12932" b="9892"/>
          <a:stretch/>
        </p:blipFill>
        <p:spPr>
          <a:xfrm>
            <a:off x="6372200" y="3625493"/>
            <a:ext cx="2452173" cy="267445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92" y="3645025"/>
            <a:ext cx="1907162" cy="13372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5025"/>
            <a:ext cx="3263302" cy="267445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92" y="5181289"/>
            <a:ext cx="1885022" cy="11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7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52897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農業群職業發展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196752"/>
            <a:ext cx="7128792" cy="2232248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農場經營、種苗場、園藝、造園景觀設計、生態保育、休閒農業、測量、環境評估、獸醫、畜牧養殖、動物園、寵物美容等行業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3253" y="6408762"/>
            <a:ext cx="1197219" cy="404614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40" y="3068960"/>
            <a:ext cx="3922640" cy="33843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581128"/>
            <a:ext cx="2808313" cy="19233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708920"/>
            <a:ext cx="2808313" cy="173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16632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食品群職業發展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200800" cy="194421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食品製造業、食品檢驗與餐飲服務等行業，如：烘焙食品、乳品製造、罐頭食品、冷凍食品、脫水食品、醃漬食品、糖果製造、製油、製粉、調味品製造、飲料製造、食品安全檢驗等從業人員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388424" y="6337126"/>
            <a:ext cx="457200" cy="476250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3672408" cy="33639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3816423" cy="34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15933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美容造型群職業發展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90569" y="1268760"/>
            <a:ext cx="7081831" cy="1512168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服裝設計搭配、彩妝造型、整體造型、髮型設計、美容美甲等行業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3253" y="6309320"/>
            <a:ext cx="1197219" cy="404614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3203415" cy="180089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3203415" cy="20873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31" y="4365104"/>
            <a:ext cx="3614915" cy="20553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30" y="2492896"/>
            <a:ext cx="3614917" cy="1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917498" y="116632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餐旅群職業發展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183082"/>
            <a:ext cx="7128792" cy="2016224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從事旅館業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如：旅館接待員、房務人員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、航空業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如：空服員、機場地勤服務員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、旅行業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如：觀光導遊、領隊、解說員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、餐飲業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如：廚師、餐飲服務員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等行業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35280" y="6309320"/>
            <a:ext cx="457200" cy="476250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2855718" cy="3173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91" y="3284984"/>
            <a:ext cx="2239781" cy="3173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2664296" cy="31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917498" y="116632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水產群職業發展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110886" cy="230425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水產養殖業、水產飼料業、水產藥品業、水產食品加工業、水族量販業等行業，也可以從事海洋漁業，例如：漁船航行人員、漁船船員、自營漁船，以及休閒漁業，例如：自營潛水、釣具行、生態旅遊導覽人員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457200" cy="476250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41168"/>
            <a:ext cx="2592288" cy="144143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4984"/>
            <a:ext cx="2592288" cy="15970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281883" cy="30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B598AD-C564-4215-809F-753B37B6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3C60D421-41E1-4109-B561-3728F64A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3266982"/>
            <a:ext cx="583264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>
              <a:buClrTx/>
              <a:buSzTx/>
              <a:buNone/>
            </a:pPr>
            <a:r>
              <a:rPr lang="en-US" altLang="zh-TW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2.</a:t>
            </a:r>
            <a:r>
              <a:rPr lang="zh-TW" altLang="en-US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較具技能</a:t>
            </a:r>
            <a:r>
              <a:rPr lang="en-US" altLang="zh-TW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實作</a:t>
            </a:r>
            <a:r>
              <a:rPr lang="en-US" altLang="zh-TW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)</a:t>
            </a:r>
            <a:r>
              <a:rPr lang="zh-TW" altLang="en-US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導向的同學</a:t>
            </a: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F1E286C8-DED7-41BB-888C-BB492E9A7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66" y="2438481"/>
            <a:ext cx="59015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>
              <a:buClrTx/>
              <a:buSzTx/>
              <a:buNone/>
            </a:pPr>
            <a:r>
              <a:rPr lang="en-US" altLang="zh-TW" sz="3000" dirty="0">
                <a:solidFill>
                  <a:srgbClr val="000099"/>
                </a:solidFill>
                <a:latin typeface="標楷體" panose="03000509000000000000" pitchFamily="65" charset="-120"/>
              </a:rPr>
              <a:t>1.</a:t>
            </a:r>
            <a:r>
              <a:rPr lang="zh-TW" altLang="en-US" sz="3000" dirty="0">
                <a:solidFill>
                  <a:srgbClr val="000099"/>
                </a:solidFill>
                <a:latin typeface="標楷體" panose="03000509000000000000" pitchFamily="65" charset="-120"/>
              </a:rPr>
              <a:t>希望畢業後直接就業的同學</a:t>
            </a:r>
          </a:p>
        </p:txBody>
      </p:sp>
      <p:grpSp>
        <p:nvGrpSpPr>
          <p:cNvPr id="7" name="Group 65">
            <a:extLst>
              <a:ext uri="{FF2B5EF4-FFF2-40B4-BE49-F238E27FC236}">
                <a16:creationId xmlns:a16="http://schemas.microsoft.com/office/drawing/2014/main" id="{D19450D6-3F45-480E-A4DD-7D9DF0050FD4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908495"/>
            <a:ext cx="8951865" cy="871539"/>
            <a:chOff x="581" y="179"/>
            <a:chExt cx="5047" cy="732"/>
          </a:xfrm>
        </p:grpSpPr>
        <p:grpSp>
          <p:nvGrpSpPr>
            <p:cNvPr id="8" name="Group 61">
              <a:extLst>
                <a:ext uri="{FF2B5EF4-FFF2-40B4-BE49-F238E27FC236}">
                  <a16:creationId xmlns:a16="http://schemas.microsoft.com/office/drawing/2014/main" id="{46587CA5-B35B-4F50-A740-7F05108C1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" y="203"/>
              <a:ext cx="4762" cy="708"/>
              <a:chOff x="389" y="1413"/>
              <a:chExt cx="5011" cy="2132"/>
            </a:xfrm>
          </p:grpSpPr>
          <p:sp>
            <p:nvSpPr>
              <p:cNvPr id="10" name="AutoShape 62">
                <a:extLst>
                  <a:ext uri="{FF2B5EF4-FFF2-40B4-BE49-F238E27FC236}">
                    <a16:creationId xmlns:a16="http://schemas.microsoft.com/office/drawing/2014/main" id="{15403B88-EAF1-4E7D-B3EC-801CC04D4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413"/>
                <a:ext cx="5011" cy="2132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1pPr>
                <a:lvl2pPr marL="742950" indent="-28575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3pPr>
                <a:lvl4pPr marL="16002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4pPr>
                <a:lvl5pPr marL="20574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9pPr>
              </a:lstStyle>
              <a:p>
                <a:pPr defTabSz="685800" eaLnBrk="1" hangingPunct="1">
                  <a:spcBef>
                    <a:spcPct val="20000"/>
                  </a:spcBef>
                  <a:buClrTx/>
                  <a:buSzTx/>
                  <a:buFont typeface="華康布丁體" pitchFamily="81" charset="-120"/>
                  <a:buChar char="◎"/>
                </a:pPr>
                <a:endParaRPr lang="zh-TW" altLang="en-US" b="1">
                  <a:solidFill>
                    <a:srgbClr val="FF6699"/>
                  </a:solidFill>
                  <a:latin typeface="標楷體" panose="03000509000000000000" pitchFamily="65" charset="-120"/>
                </a:endParaRPr>
              </a:p>
            </p:txBody>
          </p:sp>
          <p:sp>
            <p:nvSpPr>
              <p:cNvPr id="11" name="AutoShape 63">
                <a:extLst>
                  <a:ext uri="{FF2B5EF4-FFF2-40B4-BE49-F238E27FC236}">
                    <a16:creationId xmlns:a16="http://schemas.microsoft.com/office/drawing/2014/main" id="{20FF463B-4175-4C88-8482-495CD920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453"/>
                <a:ext cx="4974" cy="1129"/>
              </a:xfrm>
              <a:prstGeom prst="roundRect">
                <a:avLst>
                  <a:gd name="adj" fmla="val 31176"/>
                </a:avLst>
              </a:pr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1pPr>
                <a:lvl2pPr marL="742950" indent="-28575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3pPr>
                <a:lvl4pPr marL="16002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4pPr>
                <a:lvl5pPr marL="20574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9pPr>
              </a:lstStyle>
              <a:p>
                <a:pPr defTabSz="685800" eaLnBrk="1" hangingPunct="1">
                  <a:spcBef>
                    <a:spcPct val="20000"/>
                  </a:spcBef>
                  <a:buClrTx/>
                  <a:buSzTx/>
                  <a:buFont typeface="華康布丁體" pitchFamily="81" charset="-120"/>
                  <a:buChar char="◎"/>
                </a:pPr>
                <a:endParaRPr lang="zh-TW" altLang="en-US" b="1">
                  <a:solidFill>
                    <a:srgbClr val="FF6699"/>
                  </a:solidFill>
                  <a:latin typeface="標楷體" panose="03000509000000000000" pitchFamily="65" charset="-120"/>
                </a:endParaRPr>
              </a:p>
            </p:txBody>
          </p:sp>
        </p:grp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BE92B6A4-61C7-4C8A-8BDA-3987E16EB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179"/>
              <a:ext cx="5034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1pPr>
              <a:lvl2pPr marL="742950" indent="-28575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2pPr>
              <a:lvl3pPr marL="1143000" indent="-22860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3pPr>
              <a:lvl4pPr marL="1600200" indent="-22860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4pPr>
              <a:lvl5pPr marL="2057400" indent="-22860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9pPr>
            </a:lstStyle>
            <a:p>
              <a:pPr defTabSz="685800">
                <a:buClrTx/>
                <a:buSzTx/>
                <a:buNone/>
              </a:pPr>
              <a:r>
                <a:rPr lang="zh-TW" altLang="en-US" sz="4950" dirty="0">
                  <a:solidFill>
                    <a:prstClr val="white"/>
                  </a:solidFill>
                  <a:latin typeface="標楷體" panose="03000509000000000000" pitchFamily="65" charset="-120"/>
                </a:rPr>
                <a:t>哪些學生適合讀實用技能學程</a:t>
              </a:r>
            </a:p>
          </p:txBody>
        </p:sp>
      </p:grpSp>
      <p:sp>
        <p:nvSpPr>
          <p:cNvPr id="12" name="Text Box 14">
            <a:extLst>
              <a:ext uri="{FF2B5EF4-FFF2-40B4-BE49-F238E27FC236}">
                <a16:creationId xmlns:a16="http://schemas.microsoft.com/office/drawing/2014/main" id="{AD98190E-6D86-49C7-AEF9-6F28C88D3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095483"/>
            <a:ext cx="78463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>
              <a:buClrTx/>
              <a:buSzTx/>
              <a:buNone/>
            </a:pPr>
            <a:r>
              <a:rPr lang="en-US" altLang="zh-TW" sz="3000" dirty="0">
                <a:solidFill>
                  <a:srgbClr val="990099"/>
                </a:solidFill>
                <a:latin typeface="標楷體" panose="03000509000000000000" pitchFamily="65" charset="-120"/>
              </a:rPr>
              <a:t>3.</a:t>
            </a:r>
            <a:r>
              <a:rPr lang="zh-TW" altLang="en-US" sz="3000" dirty="0">
                <a:solidFill>
                  <a:srgbClr val="990099"/>
                </a:solidFill>
                <a:latin typeface="標楷體" panose="03000509000000000000" pitchFamily="65" charset="-120"/>
              </a:rPr>
              <a:t>對國文、英文、數學等學科較無興趣的同學</a:t>
            </a:r>
          </a:p>
        </p:txBody>
      </p:sp>
    </p:spTree>
    <p:extLst>
      <p:ext uri="{BB962C8B-B14F-4D97-AF65-F5344CB8AC3E}">
        <p14:creationId xmlns:p14="http://schemas.microsoft.com/office/powerpoint/2010/main" val="31010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917498" y="140503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海事群職業發展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110886" cy="2376264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海勤相關行業，例如船舶基層操作人員、操作級之船副、操作級之管輪、商船輪機員、造船廠技術人員、石化廠技術人員、港口裝卸公司技術人員等，也可以從事船用引擎或汽車引擎維修保養業、遊艇維修、漁船維修等行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457200" cy="476250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3284984"/>
            <a:ext cx="2504365" cy="16461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013176"/>
            <a:ext cx="2504365" cy="14491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23" y="3284984"/>
            <a:ext cx="4705249" cy="30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917498" y="116632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藝術群職業發展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7038878" cy="302433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藝術專業創作、管理，以及傳播、藝術與文化創意等相關行業，如：電影場務人員、電視台工作人員、劇場工作或管理人員、舞台設計助理、演員、歌手、樂團、攝影師、調音師、錄音師、剪接師、助理導演（播）人員、產品設計人員、室內設計人員、美術設計人員、漫畫家、藝術工作者、舞蹈工作者、音樂工作者、經紀人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407229" y="6381328"/>
            <a:ext cx="1197219" cy="404614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672408" cy="24008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05064"/>
            <a:ext cx="3672408" cy="24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0293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4409D72-4FAF-44BE-ACC1-31AAD26B5356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3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532656" y="1412875"/>
            <a:ext cx="2743200" cy="4419600"/>
          </a:xfrm>
          <a:prstGeom prst="rightArrow">
            <a:avLst>
              <a:gd name="adj1" fmla="val 62787"/>
              <a:gd name="adj2" fmla="val 41259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>
              <a:latin typeface="Arial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black">
          <a:xfrm>
            <a:off x="755353" y="3213100"/>
            <a:ext cx="2376487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kumimoji="0" lang="zh-TW" altLang="en-US" sz="2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2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實用技能學程課程</a:t>
            </a:r>
            <a:r>
              <a:rPr kumimoji="0" lang="zh-TW" altLang="en-US" sz="2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目標</a:t>
            </a:r>
            <a:endParaRPr kumimoji="0" lang="en-US" altLang="zh-TW" sz="26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120650" lvl="0" indent="-120650" algn="ctr" eaLnBrk="0" hangingPunct="0"/>
            <a:endParaRPr lang="en-US" altLang="zh-TW" sz="1600" b="1" dirty="0" smtClean="0">
              <a:ea typeface="標楷體" pitchFamily="65" charset="-120"/>
            </a:endParaRPr>
          </a:p>
          <a:p>
            <a:pPr marL="120650" lvl="0" indent="-120650" algn="ctr" eaLnBrk="0" hangingPunct="0"/>
            <a:endParaRPr lang="en-US" altLang="zh-TW" sz="1600" b="1" dirty="0">
              <a:ea typeface="標楷體" pitchFamily="65" charset="-120"/>
            </a:endParaRPr>
          </a:p>
          <a:p>
            <a:pPr marL="120650" lvl="0" indent="-120650" algn="ctr" eaLnBrk="0" hangingPunct="0"/>
            <a:r>
              <a:rPr lang="zh-TW" altLang="en-US" sz="1600" b="1" dirty="0" smtClean="0">
                <a:ea typeface="標楷體" pitchFamily="65" charset="-120"/>
              </a:rPr>
              <a:t>三年</a:t>
            </a:r>
            <a:r>
              <a:rPr lang="zh-TW" altLang="en-US" sz="1600" b="1" dirty="0">
                <a:solidFill>
                  <a:srgbClr val="FF0000"/>
                </a:solidFill>
                <a:ea typeface="標楷體" pitchFamily="65" charset="-120"/>
              </a:rPr>
              <a:t>免學</a:t>
            </a:r>
            <a:r>
              <a:rPr lang="zh-TW" altLang="en-US" sz="1600" b="1" dirty="0" smtClean="0">
                <a:solidFill>
                  <a:srgbClr val="FF0000"/>
                </a:solidFill>
                <a:ea typeface="標楷體" pitchFamily="65" charset="-120"/>
              </a:rPr>
              <a:t>雜費</a:t>
            </a:r>
            <a:endParaRPr lang="en-US" altLang="zh-TW" sz="1600" b="1" dirty="0" smtClean="0">
              <a:ea typeface="標楷體" pitchFamily="65" charset="-120"/>
            </a:endParaRPr>
          </a:p>
          <a:p>
            <a:pPr marL="120650" lvl="0" indent="-120650" algn="ctr" eaLnBrk="0" hangingPunct="0"/>
            <a:r>
              <a:rPr lang="zh-TW" altLang="en-US" sz="1600" b="1" dirty="0" smtClean="0">
                <a:ea typeface="標楷體" pitchFamily="65" charset="-120"/>
              </a:rPr>
              <a:t>減低</a:t>
            </a:r>
            <a:r>
              <a:rPr lang="zh-TW" altLang="en-US" sz="1600" b="1" dirty="0">
                <a:ea typeface="標楷體" pitchFamily="65" charset="-120"/>
              </a:rPr>
              <a:t>學生負擔</a:t>
            </a:r>
            <a:endParaRPr lang="zh-TW" altLang="en-US" sz="1600" b="1" dirty="0"/>
          </a:p>
          <a:p>
            <a:pPr marL="120650" indent="-120650" algn="ctr" eaLnBrk="0" hangingPunct="0">
              <a:buFont typeface="Wingdings" pitchFamily="2" charset="2"/>
              <a:buNone/>
            </a:pPr>
            <a:endParaRPr kumimoji="0" lang="zh-TW" altLang="en-US" sz="26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auto">
          <a:xfrm>
            <a:off x="3217863" y="836613"/>
            <a:ext cx="5133975" cy="5616575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grpSp>
        <p:nvGrpSpPr>
          <p:cNvPr id="15367" name="Group 5"/>
          <p:cNvGrpSpPr>
            <a:grpSpLocks/>
          </p:cNvGrpSpPr>
          <p:nvPr/>
        </p:nvGrpSpPr>
        <p:grpSpPr bwMode="auto">
          <a:xfrm>
            <a:off x="3238500" y="981075"/>
            <a:ext cx="4924425" cy="647700"/>
            <a:chOff x="2304" y="1200"/>
            <a:chExt cx="3102" cy="774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94" name="AutoShape 7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3238500" y="1773238"/>
            <a:ext cx="4924425" cy="647700"/>
            <a:chOff x="2304" y="2058"/>
            <a:chExt cx="3102" cy="774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92" name="AutoShape 10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grpSp>
        <p:nvGrpSpPr>
          <p:cNvPr id="15369" name="Group 11"/>
          <p:cNvGrpSpPr>
            <a:grpSpLocks/>
          </p:cNvGrpSpPr>
          <p:nvPr/>
        </p:nvGrpSpPr>
        <p:grpSpPr bwMode="auto">
          <a:xfrm>
            <a:off x="3238500" y="4797425"/>
            <a:ext cx="4924425" cy="796925"/>
            <a:chOff x="2304" y="2880"/>
            <a:chExt cx="3102" cy="774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90" name="AutoShape 13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0" name="Text Box 14"/>
          <p:cNvSpPr txBox="1">
            <a:spLocks noChangeArrowheads="1"/>
          </p:cNvSpPr>
          <p:nvPr/>
        </p:nvSpPr>
        <p:spPr bwMode="gray">
          <a:xfrm>
            <a:off x="3887788" y="4797425"/>
            <a:ext cx="4103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zh-TW" altLang="en-US" b="1" dirty="0">
                <a:ea typeface="標楷體" pitchFamily="65" charset="-120"/>
              </a:rPr>
              <a:t>採</a:t>
            </a:r>
            <a:r>
              <a:rPr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年段式課程</a:t>
            </a:r>
            <a:r>
              <a:rPr lang="zh-TW" altLang="en-US" b="1" dirty="0">
                <a:ea typeface="標楷體" pitchFamily="65" charset="-120"/>
              </a:rPr>
              <a:t>設計</a:t>
            </a:r>
            <a:r>
              <a:rPr lang="zh-TW" altLang="en-US" b="1" dirty="0" smtClean="0">
                <a:ea typeface="標楷體" pitchFamily="65" charset="-120"/>
              </a:rPr>
              <a:t>，提供技能實習</a:t>
            </a:r>
            <a:r>
              <a:rPr lang="zh-TW" altLang="en-US" b="1" dirty="0">
                <a:ea typeface="標楷體" pitchFamily="65" charset="-120"/>
              </a:rPr>
              <a:t>，</a:t>
            </a:r>
            <a:r>
              <a:rPr lang="zh-TW" altLang="en-US" b="1" dirty="0" smtClean="0">
                <a:ea typeface="標楷體" pitchFamily="65" charset="-120"/>
              </a:rPr>
              <a:t>輔導</a:t>
            </a:r>
            <a:r>
              <a:rPr lang="zh-TW" altLang="en-US" b="1" dirty="0">
                <a:ea typeface="標楷體" pitchFamily="65" charset="-120"/>
              </a:rPr>
              <a:t>參加技能檢定，取得技術士證照</a:t>
            </a:r>
            <a:endParaRPr lang="zh-TW" altLang="en-US" b="1" dirty="0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gray">
          <a:xfrm>
            <a:off x="3851920" y="191770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強調技能學習，建立學生學習信心</a:t>
            </a: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gray">
          <a:xfrm>
            <a:off x="3781424" y="1131044"/>
            <a:ext cx="4219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kumimoji="0"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規劃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kumimoji="0"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就業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為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導向</a:t>
            </a:r>
            <a:r>
              <a:rPr kumimoji="0" lang="zh-TW" altLang="en-US" b="1" smtClean="0">
                <a:latin typeface="標楷體" pitchFamily="65" charset="-120"/>
                <a:ea typeface="標楷體" pitchFamily="65" charset="-120"/>
              </a:rPr>
              <a:t>課程，習得一技之長</a:t>
            </a:r>
            <a:endParaRPr kumimoji="0"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5373" name="Group 17"/>
          <p:cNvGrpSpPr>
            <a:grpSpLocks/>
          </p:cNvGrpSpPr>
          <p:nvPr/>
        </p:nvGrpSpPr>
        <p:grpSpPr bwMode="auto">
          <a:xfrm>
            <a:off x="3203848" y="5661025"/>
            <a:ext cx="4960937" cy="723900"/>
            <a:chOff x="2281" y="1200"/>
            <a:chExt cx="3125" cy="774"/>
          </a:xfrm>
        </p:grpSpPr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8" name="AutoShape 19"/>
            <p:cNvSpPr>
              <a:spLocks noChangeArrowheads="1"/>
            </p:cNvSpPr>
            <p:nvPr/>
          </p:nvSpPr>
          <p:spPr bwMode="gray">
            <a:xfrm>
              <a:off x="2281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4" name="Text Box 20"/>
          <p:cNvSpPr txBox="1">
            <a:spLocks noChangeArrowheads="1"/>
          </p:cNvSpPr>
          <p:nvPr/>
        </p:nvSpPr>
        <p:spPr bwMode="gray">
          <a:xfrm>
            <a:off x="3887788" y="5661025"/>
            <a:ext cx="4392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降低夜間上課畢業學分門檻</a:t>
            </a:r>
            <a:r>
              <a:rPr kumimoji="0" lang="zh-TW" altLang="en-US" b="1" dirty="0" smtClean="0">
                <a:ea typeface="標楷體" pitchFamily="65" charset="-120"/>
              </a:rPr>
              <a:t>，學分不足可用職場經驗或證照相抵。</a:t>
            </a:r>
            <a:endParaRPr kumimoji="0" lang="zh-TW" altLang="en-US" b="1" dirty="0">
              <a:ea typeface="標楷體" pitchFamily="65" charset="-120"/>
            </a:endParaRPr>
          </a:p>
        </p:txBody>
      </p:sp>
      <p:grpSp>
        <p:nvGrpSpPr>
          <p:cNvPr id="15375" name="Group 22"/>
          <p:cNvGrpSpPr>
            <a:grpSpLocks/>
          </p:cNvGrpSpPr>
          <p:nvPr/>
        </p:nvGrpSpPr>
        <p:grpSpPr bwMode="auto">
          <a:xfrm>
            <a:off x="3238500" y="2492375"/>
            <a:ext cx="4924425" cy="647700"/>
            <a:chOff x="2304" y="1200"/>
            <a:chExt cx="3102" cy="77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6" name="AutoShape 24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6" name="Text Box 25"/>
          <p:cNvSpPr txBox="1">
            <a:spLocks noChangeArrowheads="1"/>
          </p:cNvSpPr>
          <p:nvPr/>
        </p:nvSpPr>
        <p:spPr bwMode="gray">
          <a:xfrm>
            <a:off x="3852118" y="24923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簡化</a:t>
            </a:r>
            <a:r>
              <a:rPr kumimoji="0"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課程架構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，明確劃分課程類別，俾利校本課程規劃</a:t>
            </a: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pSp>
        <p:nvGrpSpPr>
          <p:cNvPr id="15377" name="Group 26"/>
          <p:cNvGrpSpPr>
            <a:grpSpLocks/>
          </p:cNvGrpSpPr>
          <p:nvPr/>
        </p:nvGrpSpPr>
        <p:grpSpPr bwMode="auto">
          <a:xfrm>
            <a:off x="3238500" y="3213100"/>
            <a:ext cx="4924425" cy="647700"/>
            <a:chOff x="2304" y="1200"/>
            <a:chExt cx="3102" cy="774"/>
          </a:xfrm>
        </p:grpSpPr>
        <p:sp>
          <p:nvSpPr>
            <p:cNvPr id="29" name="AutoShape 2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4" name="AutoShape 2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8" name="Text Box 29"/>
          <p:cNvSpPr txBox="1">
            <a:spLocks noChangeArrowheads="1"/>
          </p:cNvSpPr>
          <p:nvPr/>
        </p:nvSpPr>
        <p:spPr bwMode="gray">
          <a:xfrm>
            <a:off x="3887788" y="3353594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以「群科」統整各行職業專業領域 </a:t>
            </a:r>
          </a:p>
        </p:txBody>
      </p:sp>
      <p:grpSp>
        <p:nvGrpSpPr>
          <p:cNvPr id="15379" name="Group 30"/>
          <p:cNvGrpSpPr>
            <a:grpSpLocks/>
          </p:cNvGrpSpPr>
          <p:nvPr/>
        </p:nvGrpSpPr>
        <p:grpSpPr bwMode="auto">
          <a:xfrm>
            <a:off x="3248025" y="3913188"/>
            <a:ext cx="4924425" cy="796925"/>
            <a:chOff x="2304" y="2880"/>
            <a:chExt cx="3102" cy="774"/>
          </a:xfrm>
        </p:grpSpPr>
        <p:sp>
          <p:nvSpPr>
            <p:cNvPr id="33" name="AutoShape 31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2" name="AutoShape 32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80" name="Text Box 33"/>
          <p:cNvSpPr txBox="1">
            <a:spLocks noChangeArrowheads="1"/>
          </p:cNvSpPr>
          <p:nvPr/>
        </p:nvSpPr>
        <p:spPr bwMode="gray">
          <a:xfrm>
            <a:off x="3897313" y="3984625"/>
            <a:ext cx="4103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C1C1C"/>
              </a:buClr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減少第三年段之部定必修科目，賦予各校辦理</a:t>
            </a:r>
            <a:r>
              <a:rPr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職涯體驗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等課程</a:t>
            </a:r>
            <a:r>
              <a:rPr kumimoji="0" lang="zh-TW" altLang="en-US" b="1" dirty="0" smtClean="0">
                <a:latin typeface="標楷體" pitchFamily="65" charset="-120"/>
                <a:ea typeface="標楷體" pitchFamily="65" charset="-120"/>
              </a:rPr>
              <a:t>，由</a:t>
            </a:r>
            <a:r>
              <a:rPr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業師</a:t>
            </a:r>
            <a:r>
              <a:rPr kumimoji="0" lang="zh-TW" altLang="en-US" b="1" dirty="0" smtClean="0">
                <a:latin typeface="標楷體" pitchFamily="65" charset="-120"/>
                <a:ea typeface="標楷體" pitchFamily="65" charset="-120"/>
              </a:rPr>
              <a:t>授課</a:t>
            </a:r>
            <a:endParaRPr kumimoji="0" lang="en-US" altLang="zh-TW" u="sng" dirty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標題 1"/>
          <p:cNvSpPr txBox="1">
            <a:spLocks/>
          </p:cNvSpPr>
          <p:nvPr/>
        </p:nvSpPr>
        <p:spPr bwMode="black">
          <a:xfrm>
            <a:off x="1041424" y="11663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實用技能學程課程目標及內涵</a:t>
            </a:r>
            <a:r>
              <a:rPr kumimoji="0" lang="en-US" altLang="zh-TW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(1/4)</a:t>
            </a:r>
            <a:endParaRPr kumimoji="0" lang="zh-TW" altLang="en-U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041424" y="4365105"/>
            <a:ext cx="1802384" cy="86409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01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3053" y="1500428"/>
            <a:ext cx="7719764" cy="45208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實用技能學程目前共設有</a:t>
            </a:r>
            <a:r>
              <a:rPr lang="en-US" altLang="zh-TW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群</a:t>
            </a:r>
            <a:r>
              <a:rPr lang="en-US" altLang="zh-TW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58</a:t>
            </a:r>
            <a:r>
              <a:rPr lang="zh-TW" altLang="en-US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科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實用技能學程與技術型高中群科歸屬之差異：實用技能學程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無外語群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，商業與管理群在實用技能學程為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商業群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、家政群為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美容造型群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實用技能學程群科如下表，表中有*標示者，表示該科別各校可自行視情況選擇所屬群別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特殊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產業需求類科如板金、模具、鑄造可免學雜費。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報到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後無法報名其他升學管道。</a:t>
            </a:r>
            <a:endParaRPr lang="en-US" altLang="zh-TW" sz="28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zh-TW" sz="28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798FFC-C407-40E1-A294-BA8385A857EA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4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black">
          <a:xfrm>
            <a:off x="1041424" y="260648"/>
            <a:ext cx="7563023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實用技能學程群科有哪些</a:t>
            </a:r>
          </a:p>
        </p:txBody>
      </p:sp>
    </p:spTree>
    <p:extLst>
      <p:ext uri="{BB962C8B-B14F-4D97-AF65-F5344CB8AC3E}">
        <p14:creationId xmlns:p14="http://schemas.microsoft.com/office/powerpoint/2010/main" val="117080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2B1601-A954-4237-B554-B5382F52288D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5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graphicFrame>
        <p:nvGraphicFramePr>
          <p:cNvPr id="5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377600"/>
              </p:ext>
            </p:extLst>
          </p:nvPr>
        </p:nvGraphicFramePr>
        <p:xfrm>
          <a:off x="1187624" y="692696"/>
          <a:ext cx="7272808" cy="6065370"/>
        </p:xfrm>
        <a:graphic>
          <a:graphicData uri="http://schemas.openxmlformats.org/drawingml/2006/table">
            <a:tbl>
              <a:tblPr/>
              <a:tblGrid>
                <a:gridCol w="1728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群別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           別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一、機械群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機械板金科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模具技術科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機械加工科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機械修護科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鑄造技術科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電腦繪圖科*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二、動力機械群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汽車修護科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機車修護科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塗裝技術科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汽車電機科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三、電機與電子群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水電技術科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家電技術科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視聽電子修護科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電機修護科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微電腦修護科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冷凍空調技術科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四、土木與建築群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營造技術科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電腦繪圖科*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五、化工群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化工技術科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染整技術科*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六、商業群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文書處理科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商業事務科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銷售事務科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商用資訊科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會計實務科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廣告技術科*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多媒體技術科*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七、設計群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金銀珠寶加工科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金屬工藝科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廣告技術科*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服裝製作科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流行飾品製作科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裝潢技術科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竹木工藝科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多媒體技術科*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染整技術科*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八、農業群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農業技術科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園藝技術科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造園技術科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寵物經營科 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畜產加工科*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休閒農業科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茶葉技術科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九、食品群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烘焙食品科*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食品經營科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水產食品加工科*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畜產加工科*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十、美容造型群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美髮技術科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美顏技術科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美容造型科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美髮造型科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十一、餐旅群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觀光事務科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餐飲技術科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旅遊事務科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烹調技術科 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中餐廚師科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烘焙食品科 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十二、水產群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水產養殖技術科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漁具製作科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休閒漁業科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水產食品加工科*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十三、海事群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船舶機電科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海事資訊處理科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十四、藝術群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影劇技術科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表演技術科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black">
          <a:xfrm>
            <a:off x="1041424" y="-9939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實用技能學程群別與科別對照</a:t>
            </a:r>
          </a:p>
        </p:txBody>
      </p:sp>
    </p:spTree>
    <p:extLst>
      <p:ext uri="{BB962C8B-B14F-4D97-AF65-F5344CB8AC3E}">
        <p14:creationId xmlns:p14="http://schemas.microsoft.com/office/powerpoint/2010/main" val="104477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A54C75-5CE2-401E-87F1-CE3746A15207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6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1116013" y="5156200"/>
            <a:ext cx="4286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kumimoji="0" lang="en-US" altLang="zh-TW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單一年段強調專精技能的習得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kumimoji="0" lang="en-US" altLang="zh-TW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各年段逐級加深加廣（先專後廣）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kumimoji="0" lang="en-US" altLang="zh-TW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學生可分段升讀</a:t>
            </a:r>
          </a:p>
        </p:txBody>
      </p:sp>
      <p:grpSp>
        <p:nvGrpSpPr>
          <p:cNvPr id="17412" name="Group 107"/>
          <p:cNvGrpSpPr>
            <a:grpSpLocks noChangeAspect="1"/>
          </p:cNvGrpSpPr>
          <p:nvPr/>
        </p:nvGrpSpPr>
        <p:grpSpPr bwMode="auto">
          <a:xfrm>
            <a:off x="1115616" y="1340768"/>
            <a:ext cx="7381252" cy="3816895"/>
            <a:chOff x="2362" y="3763"/>
            <a:chExt cx="7847" cy="4147"/>
          </a:xfrm>
        </p:grpSpPr>
        <p:sp>
          <p:nvSpPr>
            <p:cNvPr id="17415" name="AutoShape 108"/>
            <p:cNvSpPr>
              <a:spLocks noChangeAspect="1" noChangeArrowheads="1"/>
            </p:cNvSpPr>
            <p:nvPr/>
          </p:nvSpPr>
          <p:spPr bwMode="auto">
            <a:xfrm>
              <a:off x="2362" y="3763"/>
              <a:ext cx="7847" cy="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  <a:ea typeface="標楷體" pitchFamily="65" charset="-120"/>
              </a:endParaRPr>
            </a:p>
          </p:txBody>
        </p:sp>
        <p:sp>
          <p:nvSpPr>
            <p:cNvPr id="17416" name="Rectangle 109"/>
            <p:cNvSpPr>
              <a:spLocks noChangeArrowheads="1"/>
            </p:cNvSpPr>
            <p:nvPr/>
          </p:nvSpPr>
          <p:spPr bwMode="auto">
            <a:xfrm>
              <a:off x="2519" y="6950"/>
              <a:ext cx="1874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</a:endParaRPr>
            </a:p>
          </p:txBody>
        </p:sp>
        <p:sp>
          <p:nvSpPr>
            <p:cNvPr id="17417" name="Rectangle 110"/>
            <p:cNvSpPr>
              <a:spLocks noChangeArrowheads="1"/>
            </p:cNvSpPr>
            <p:nvPr/>
          </p:nvSpPr>
          <p:spPr bwMode="auto">
            <a:xfrm>
              <a:off x="4397" y="5830"/>
              <a:ext cx="1876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</a:endParaRPr>
            </a:p>
          </p:txBody>
        </p:sp>
        <p:sp>
          <p:nvSpPr>
            <p:cNvPr id="17418" name="Rectangle 111"/>
            <p:cNvSpPr>
              <a:spLocks noChangeArrowheads="1"/>
            </p:cNvSpPr>
            <p:nvPr/>
          </p:nvSpPr>
          <p:spPr bwMode="auto">
            <a:xfrm>
              <a:off x="6432" y="4710"/>
              <a:ext cx="1877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</a:endParaRPr>
            </a:p>
          </p:txBody>
        </p:sp>
        <p:cxnSp>
          <p:nvCxnSpPr>
            <p:cNvPr id="17419" name="AutoShape 112"/>
            <p:cNvCxnSpPr>
              <a:cxnSpLocks noChangeShapeType="1"/>
              <a:stCxn id="17416" idx="0"/>
              <a:endCxn id="17417" idx="1"/>
            </p:cNvCxnSpPr>
            <p:nvPr/>
          </p:nvCxnSpPr>
          <p:spPr bwMode="auto">
            <a:xfrm rot="-5400000">
              <a:off x="3567" y="6120"/>
              <a:ext cx="720" cy="94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0" name="AutoShape 113"/>
            <p:cNvCxnSpPr>
              <a:cxnSpLocks noChangeShapeType="1"/>
              <a:stCxn id="17417" idx="0"/>
              <a:endCxn id="17418" idx="1"/>
            </p:cNvCxnSpPr>
            <p:nvPr/>
          </p:nvCxnSpPr>
          <p:spPr bwMode="auto">
            <a:xfrm rot="-5400000">
              <a:off x="5524" y="4921"/>
              <a:ext cx="720" cy="109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1" name="AutoShape 114"/>
            <p:cNvCxnSpPr>
              <a:cxnSpLocks noChangeShapeType="1"/>
            </p:cNvCxnSpPr>
            <p:nvPr/>
          </p:nvCxnSpPr>
          <p:spPr bwMode="auto">
            <a:xfrm flipV="1">
              <a:off x="7058" y="4230"/>
              <a:ext cx="624" cy="4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2" name="AutoShape 115"/>
            <p:cNvCxnSpPr>
              <a:cxnSpLocks noChangeShapeType="1"/>
              <a:stCxn id="17416" idx="3"/>
            </p:cNvCxnSpPr>
            <p:nvPr/>
          </p:nvCxnSpPr>
          <p:spPr bwMode="auto">
            <a:xfrm flipV="1">
              <a:off x="4393" y="7347"/>
              <a:ext cx="317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23" name="Line 116"/>
            <p:cNvSpPr>
              <a:spLocks noChangeShapeType="1"/>
            </p:cNvSpPr>
            <p:nvPr/>
          </p:nvSpPr>
          <p:spPr bwMode="auto">
            <a:xfrm>
              <a:off x="4710" y="711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4" name="Line 117"/>
            <p:cNvSpPr>
              <a:spLocks noChangeShapeType="1"/>
            </p:cNvSpPr>
            <p:nvPr/>
          </p:nvSpPr>
          <p:spPr bwMode="auto">
            <a:xfrm>
              <a:off x="4710" y="7110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5" name="Line 118"/>
            <p:cNvSpPr>
              <a:spLocks noChangeShapeType="1"/>
            </p:cNvSpPr>
            <p:nvPr/>
          </p:nvSpPr>
          <p:spPr bwMode="auto">
            <a:xfrm>
              <a:off x="4710" y="7590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7426" name="AutoShape 119"/>
            <p:cNvCxnSpPr>
              <a:cxnSpLocks noChangeShapeType="1"/>
            </p:cNvCxnSpPr>
            <p:nvPr/>
          </p:nvCxnSpPr>
          <p:spPr bwMode="auto">
            <a:xfrm flipV="1">
              <a:off x="6272" y="6226"/>
              <a:ext cx="317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27" name="Line 120"/>
            <p:cNvSpPr>
              <a:spLocks noChangeShapeType="1"/>
            </p:cNvSpPr>
            <p:nvPr/>
          </p:nvSpPr>
          <p:spPr bwMode="auto">
            <a:xfrm>
              <a:off x="6588" y="5989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8" name="Line 121"/>
            <p:cNvSpPr>
              <a:spLocks noChangeShapeType="1"/>
            </p:cNvSpPr>
            <p:nvPr/>
          </p:nvSpPr>
          <p:spPr bwMode="auto">
            <a:xfrm>
              <a:off x="6588" y="5989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9" name="Line 122"/>
            <p:cNvSpPr>
              <a:spLocks noChangeShapeType="1"/>
            </p:cNvSpPr>
            <p:nvPr/>
          </p:nvSpPr>
          <p:spPr bwMode="auto">
            <a:xfrm>
              <a:off x="6588" y="6469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0" name="Text Box 123"/>
            <p:cNvSpPr txBox="1">
              <a:spLocks noChangeArrowheads="1"/>
            </p:cNvSpPr>
            <p:nvPr/>
          </p:nvSpPr>
          <p:spPr bwMode="auto">
            <a:xfrm>
              <a:off x="4397" y="5830"/>
              <a:ext cx="1878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第二年段</a:t>
              </a:r>
            </a:p>
            <a:p>
              <a:pPr algn="ctr"/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飲料調製技術</a:t>
              </a:r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17431" name="Text Box 124"/>
            <p:cNvSpPr txBox="1">
              <a:spLocks noChangeArrowheads="1"/>
            </p:cNvSpPr>
            <p:nvPr/>
          </p:nvSpPr>
          <p:spPr bwMode="auto">
            <a:xfrm>
              <a:off x="2519" y="6950"/>
              <a:ext cx="1879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第一年段</a:t>
              </a:r>
            </a:p>
            <a:p>
              <a:pPr algn="ctr"/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餐飲服務技術</a:t>
              </a:r>
              <a:r>
                <a:rPr lang="zh-TW" altLang="en-US" sz="1600" b="1" dirty="0"/>
                <a:t> </a:t>
              </a:r>
              <a:r>
                <a:rPr lang="en-US" altLang="zh-TW" sz="1600" b="1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7432" name="Text Box 125"/>
            <p:cNvSpPr txBox="1">
              <a:spLocks noChangeArrowheads="1"/>
            </p:cNvSpPr>
            <p:nvPr/>
          </p:nvSpPr>
          <p:spPr bwMode="auto">
            <a:xfrm>
              <a:off x="6432" y="4710"/>
              <a:ext cx="2060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第三年段</a:t>
              </a:r>
            </a:p>
            <a:p>
              <a:pPr algn="ctr"/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中西式餐飲技術</a:t>
              </a:r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) </a:t>
              </a:r>
            </a:p>
          </p:txBody>
        </p:sp>
        <p:sp>
          <p:nvSpPr>
            <p:cNvPr id="17433" name="Text Box 126"/>
            <p:cNvSpPr txBox="1">
              <a:spLocks noChangeArrowheads="1"/>
            </p:cNvSpPr>
            <p:nvPr/>
          </p:nvSpPr>
          <p:spPr bwMode="auto">
            <a:xfrm>
              <a:off x="7694" y="4010"/>
              <a:ext cx="1157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高中畢業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cxnSp>
          <p:nvCxnSpPr>
            <p:cNvPr id="17434" name="AutoShape 127"/>
            <p:cNvCxnSpPr>
              <a:cxnSpLocks noChangeShapeType="1"/>
            </p:cNvCxnSpPr>
            <p:nvPr/>
          </p:nvCxnSpPr>
          <p:spPr bwMode="auto">
            <a:xfrm flipV="1">
              <a:off x="8780" y="4230"/>
              <a:ext cx="316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35" name="Line 128"/>
            <p:cNvSpPr>
              <a:spLocks noChangeShapeType="1"/>
            </p:cNvSpPr>
            <p:nvPr/>
          </p:nvSpPr>
          <p:spPr bwMode="auto">
            <a:xfrm>
              <a:off x="9085" y="3995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6" name="Line 129"/>
            <p:cNvSpPr>
              <a:spLocks noChangeShapeType="1"/>
            </p:cNvSpPr>
            <p:nvPr/>
          </p:nvSpPr>
          <p:spPr bwMode="auto">
            <a:xfrm>
              <a:off x="9085" y="3995"/>
              <a:ext cx="3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7" name="Line 130"/>
            <p:cNvSpPr>
              <a:spLocks noChangeShapeType="1"/>
            </p:cNvSpPr>
            <p:nvPr/>
          </p:nvSpPr>
          <p:spPr bwMode="auto">
            <a:xfrm>
              <a:off x="9085" y="4475"/>
              <a:ext cx="3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8" name="Text Box 131"/>
            <p:cNvSpPr txBox="1">
              <a:spLocks noChangeArrowheads="1"/>
            </p:cNvSpPr>
            <p:nvPr/>
          </p:nvSpPr>
          <p:spPr bwMode="auto">
            <a:xfrm>
              <a:off x="4978" y="6932"/>
              <a:ext cx="106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就業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39" name="Text Box 132"/>
            <p:cNvSpPr txBox="1">
              <a:spLocks noChangeArrowheads="1"/>
            </p:cNvSpPr>
            <p:nvPr/>
          </p:nvSpPr>
          <p:spPr bwMode="auto">
            <a:xfrm>
              <a:off x="4978" y="7372"/>
              <a:ext cx="106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技能檢定</a:t>
              </a:r>
              <a:endParaRPr lang="zh-TW" altLang="en-US" sz="1400" b="1">
                <a:ea typeface="標楷體" pitchFamily="65" charset="-120"/>
              </a:endParaRPr>
            </a:p>
          </p:txBody>
        </p:sp>
        <p:sp>
          <p:nvSpPr>
            <p:cNvPr id="17440" name="Text Box 133"/>
            <p:cNvSpPr txBox="1">
              <a:spLocks noChangeArrowheads="1"/>
            </p:cNvSpPr>
            <p:nvPr/>
          </p:nvSpPr>
          <p:spPr bwMode="auto">
            <a:xfrm>
              <a:off x="3515" y="5781"/>
              <a:ext cx="721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升讀</a:t>
              </a:r>
              <a:endParaRPr lang="zh-TW" altLang="en-US" sz="1400" b="1">
                <a:ea typeface="標楷體" pitchFamily="65" charset="-120"/>
              </a:endParaRPr>
            </a:p>
          </p:txBody>
        </p:sp>
        <p:sp>
          <p:nvSpPr>
            <p:cNvPr id="17441" name="Text Box 134"/>
            <p:cNvSpPr txBox="1">
              <a:spLocks noChangeArrowheads="1"/>
            </p:cNvSpPr>
            <p:nvPr/>
          </p:nvSpPr>
          <p:spPr bwMode="auto">
            <a:xfrm>
              <a:off x="5464" y="4681"/>
              <a:ext cx="721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升讀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42" name="Text Box 135"/>
            <p:cNvSpPr txBox="1">
              <a:spLocks noChangeArrowheads="1"/>
            </p:cNvSpPr>
            <p:nvPr/>
          </p:nvSpPr>
          <p:spPr bwMode="auto">
            <a:xfrm>
              <a:off x="6843" y="5868"/>
              <a:ext cx="85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就業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43" name="Text Box 136"/>
            <p:cNvSpPr txBox="1">
              <a:spLocks noChangeArrowheads="1"/>
            </p:cNvSpPr>
            <p:nvPr/>
          </p:nvSpPr>
          <p:spPr bwMode="auto">
            <a:xfrm>
              <a:off x="6857" y="6286"/>
              <a:ext cx="1063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技能檢定</a:t>
              </a:r>
              <a:endParaRPr lang="zh-TW" altLang="en-US" sz="1400" b="1">
                <a:ea typeface="標楷體" pitchFamily="65" charset="-120"/>
              </a:endParaRPr>
            </a:p>
          </p:txBody>
        </p:sp>
        <p:sp>
          <p:nvSpPr>
            <p:cNvPr id="17444" name="Text Box 137"/>
            <p:cNvSpPr txBox="1">
              <a:spLocks noChangeArrowheads="1"/>
            </p:cNvSpPr>
            <p:nvPr/>
          </p:nvSpPr>
          <p:spPr bwMode="auto">
            <a:xfrm>
              <a:off x="9325" y="4234"/>
              <a:ext cx="720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升學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45" name="Text Box 138"/>
            <p:cNvSpPr txBox="1">
              <a:spLocks noChangeArrowheads="1"/>
            </p:cNvSpPr>
            <p:nvPr/>
          </p:nvSpPr>
          <p:spPr bwMode="auto">
            <a:xfrm>
              <a:off x="9324" y="3847"/>
              <a:ext cx="721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就業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</p:grpSp>
      <p:sp>
        <p:nvSpPr>
          <p:cNvPr id="17413" name="AutoShape 36"/>
          <p:cNvSpPr>
            <a:spLocks noChangeArrowheads="1"/>
          </p:cNvSpPr>
          <p:nvPr/>
        </p:nvSpPr>
        <p:spPr bwMode="auto">
          <a:xfrm>
            <a:off x="1027113" y="982662"/>
            <a:ext cx="4464050" cy="503238"/>
          </a:xfrm>
          <a:prstGeom prst="roundRect">
            <a:avLst>
              <a:gd name="adj" fmla="val 16667"/>
            </a:avLst>
          </a:prstGeom>
          <a:noFill/>
          <a:ln w="19050" cap="rnd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2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年段式課程意涵</a:t>
            </a:r>
            <a:r>
              <a:rPr kumimoji="0" lang="en-US" altLang="zh-TW" sz="22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22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以餐飲技術科為例</a:t>
            </a:r>
          </a:p>
        </p:txBody>
      </p:sp>
      <p:sp>
        <p:nvSpPr>
          <p:cNvPr id="38" name="標題 1"/>
          <p:cNvSpPr txBox="1">
            <a:spLocks/>
          </p:cNvSpPr>
          <p:nvPr/>
        </p:nvSpPr>
        <p:spPr bwMode="black">
          <a:xfrm>
            <a:off x="1041424" y="11663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實用技能學程課程目標及內涵</a:t>
            </a:r>
            <a:r>
              <a:rPr kumimoji="0" lang="en-US" altLang="zh-TW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(3/4)</a:t>
            </a:r>
            <a:endParaRPr kumimoji="0" lang="zh-TW" altLang="en-U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527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2BCDAA-7A76-4AE8-95B0-54E5F8D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4CA077E2-5EDF-4A62-B758-1A71867C6574}"/>
              </a:ext>
            </a:extLst>
          </p:cNvPr>
          <p:cNvSpPr txBox="1"/>
          <p:nvPr/>
        </p:nvSpPr>
        <p:spPr>
          <a:xfrm flipH="1">
            <a:off x="2195736" y="2780928"/>
            <a:ext cx="475252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685800">
              <a:lnSpc>
                <a:spcPct val="89000"/>
              </a:lnSpc>
              <a:spcBef>
                <a:spcPct val="0"/>
              </a:spcBef>
              <a:buNone/>
              <a:defRPr sz="5500" b="1" baseline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5400" dirty="0"/>
              <a:t>學生進路發展</a:t>
            </a:r>
            <a:endParaRPr lang="en-US" altLang="zh-CN" sz="5400" dirty="0"/>
          </a:p>
        </p:txBody>
      </p:sp>
    </p:spTree>
    <p:extLst>
      <p:ext uri="{BB962C8B-B14F-4D97-AF65-F5344CB8AC3E}">
        <p14:creationId xmlns:p14="http://schemas.microsoft.com/office/powerpoint/2010/main" val="80988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791468" y="188640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機械群職業發展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344816" cy="1434920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機械工業、汽車工業、電機電子工業、民生工業、航空國防工業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3168352" cy="2668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04" y="2420888"/>
            <a:ext cx="44645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8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755576" y="188640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動力機械群職業發展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8455" y="1268760"/>
            <a:ext cx="7135953" cy="230425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汽機車設計、汽機車維修、汽機車美容、汽機車改良及改裝、汽車鈑金及噴漆、車輛測試、農業機械操作及維修、工業動力機械操作及維修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如：挖土機操作員、堆高機操作員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457200" cy="476250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55" y="3284984"/>
            <a:ext cx="4039609" cy="28816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56992"/>
            <a:ext cx="3744416" cy="28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30970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7971</TotalTime>
  <Words>1582</Words>
  <Application>Microsoft Office PowerPoint</Application>
  <PresentationFormat>如螢幕大小 (4:3)</PresentationFormat>
  <Paragraphs>131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華康布丁體</vt:lpstr>
      <vt:lpstr>微軟正黑體</vt:lpstr>
      <vt:lpstr>新細明體</vt:lpstr>
      <vt:lpstr>標楷體</vt:lpstr>
      <vt:lpstr>Arial</vt:lpstr>
      <vt:lpstr>Arial Narrow</vt:lpstr>
      <vt:lpstr>Franklin Gothic Book</vt:lpstr>
      <vt:lpstr>Symbol</vt:lpstr>
      <vt:lpstr>Times New Roman</vt:lpstr>
      <vt:lpstr>Wingdings</vt:lpstr>
      <vt:lpstr>裁剪</vt:lpstr>
      <vt:lpstr>111學年度實用技能班  善化國中校內說明會 111年5月4日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NTNU</dc:creator>
  <cp:lastModifiedBy>USER</cp:lastModifiedBy>
  <cp:revision>369</cp:revision>
  <dcterms:created xsi:type="dcterms:W3CDTF">2013-04-18T01:42:14Z</dcterms:created>
  <dcterms:modified xsi:type="dcterms:W3CDTF">2022-05-04T00:47:56Z</dcterms:modified>
</cp:coreProperties>
</file>