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s/slide138.xml" ContentType="application/vnd.openxmlformats-officedocument.presentationml.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slides/slide79.xml" ContentType="application/vnd.openxmlformats-officedocument.presentationml.slide+xml"/>
  <Override PartName="/ppt/slides/slide127.xml" ContentType="application/vnd.openxmlformats-officedocument.presentationml.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s/slide148.xml" ContentType="application/vnd.openxmlformats-officedocument.presentationml.slide+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Layouts/slideLayout99.xml" ContentType="application/vnd.openxmlformats-officedocument.presentationml.slideLayout+xml"/>
  <Override PartName="/ppt/diagrams/data3.xml" ContentType="application/vnd.openxmlformats-officedocument.drawingml.diagramData+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theme/theme8.xml" ContentType="application/vnd.openxmlformats-officedocument.them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90" r:id="rId2"/>
    <p:sldMasterId id="2147483807" r:id="rId3"/>
    <p:sldMasterId id="2147488453" r:id="rId4"/>
    <p:sldMasterId id="2147488519" r:id="rId5"/>
    <p:sldMasterId id="2147488536" r:id="rId6"/>
    <p:sldMasterId id="2147488560" r:id="rId7"/>
  </p:sldMasterIdLst>
  <p:notesMasterIdLst>
    <p:notesMasterId r:id="rId157"/>
  </p:notesMasterIdLst>
  <p:handoutMasterIdLst>
    <p:handoutMasterId r:id="rId158"/>
  </p:handoutMasterIdLst>
  <p:sldIdLst>
    <p:sldId id="342" r:id="rId8"/>
    <p:sldId id="443" r:id="rId9"/>
    <p:sldId id="422" r:id="rId10"/>
    <p:sldId id="791" r:id="rId11"/>
    <p:sldId id="883" r:id="rId12"/>
    <p:sldId id="941" r:id="rId13"/>
    <p:sldId id="887" r:id="rId14"/>
    <p:sldId id="888" r:id="rId15"/>
    <p:sldId id="889" r:id="rId16"/>
    <p:sldId id="890" r:id="rId17"/>
    <p:sldId id="794" r:id="rId18"/>
    <p:sldId id="574" r:id="rId19"/>
    <p:sldId id="957" r:id="rId20"/>
    <p:sldId id="958" r:id="rId21"/>
    <p:sldId id="959" r:id="rId22"/>
    <p:sldId id="946" r:id="rId23"/>
    <p:sldId id="947" r:id="rId24"/>
    <p:sldId id="982" r:id="rId25"/>
    <p:sldId id="984" r:id="rId26"/>
    <p:sldId id="950" r:id="rId27"/>
    <p:sldId id="798" r:id="rId28"/>
    <p:sldId id="929" r:id="rId29"/>
    <p:sldId id="796" r:id="rId30"/>
    <p:sldId id="960" r:id="rId31"/>
    <p:sldId id="962" r:id="rId32"/>
    <p:sldId id="986" r:id="rId33"/>
    <p:sldId id="937" r:id="rId34"/>
    <p:sldId id="963" r:id="rId35"/>
    <p:sldId id="939" r:id="rId36"/>
    <p:sldId id="964" r:id="rId37"/>
    <p:sldId id="1000" r:id="rId38"/>
    <p:sldId id="973" r:id="rId39"/>
    <p:sldId id="974" r:id="rId40"/>
    <p:sldId id="985" r:id="rId41"/>
    <p:sldId id="997" r:id="rId42"/>
    <p:sldId id="998" r:id="rId43"/>
    <p:sldId id="1001" r:id="rId44"/>
    <p:sldId id="797" r:id="rId45"/>
    <p:sldId id="712" r:id="rId46"/>
    <p:sldId id="805" r:id="rId47"/>
    <p:sldId id="806" r:id="rId48"/>
    <p:sldId id="981" r:id="rId49"/>
    <p:sldId id="979" r:id="rId50"/>
    <p:sldId id="980" r:id="rId51"/>
    <p:sldId id="807" r:id="rId52"/>
    <p:sldId id="809" r:id="rId53"/>
    <p:sldId id="928" r:id="rId54"/>
    <p:sldId id="811" r:id="rId55"/>
    <p:sldId id="812" r:id="rId56"/>
    <p:sldId id="813" r:id="rId57"/>
    <p:sldId id="814" r:id="rId58"/>
    <p:sldId id="815" r:id="rId59"/>
    <p:sldId id="821" r:id="rId60"/>
    <p:sldId id="816" r:id="rId61"/>
    <p:sldId id="817" r:id="rId62"/>
    <p:sldId id="987" r:id="rId63"/>
    <p:sldId id="819" r:id="rId64"/>
    <p:sldId id="942" r:id="rId65"/>
    <p:sldId id="1003" r:id="rId66"/>
    <p:sldId id="1004" r:id="rId67"/>
    <p:sldId id="823" r:id="rId68"/>
    <p:sldId id="824" r:id="rId69"/>
    <p:sldId id="904" r:id="rId70"/>
    <p:sldId id="825" r:id="rId71"/>
    <p:sldId id="826" r:id="rId72"/>
    <p:sldId id="827" r:id="rId73"/>
    <p:sldId id="828" r:id="rId74"/>
    <p:sldId id="829" r:id="rId75"/>
    <p:sldId id="830" r:id="rId76"/>
    <p:sldId id="945" r:id="rId77"/>
    <p:sldId id="831" r:id="rId78"/>
    <p:sldId id="867" r:id="rId79"/>
    <p:sldId id="989" r:id="rId80"/>
    <p:sldId id="869" r:id="rId81"/>
    <p:sldId id="870" r:id="rId82"/>
    <p:sldId id="832" r:id="rId83"/>
    <p:sldId id="833" r:id="rId84"/>
    <p:sldId id="990" r:id="rId85"/>
    <p:sldId id="953" r:id="rId86"/>
    <p:sldId id="954" r:id="rId87"/>
    <p:sldId id="1012" r:id="rId88"/>
    <p:sldId id="1013" r:id="rId89"/>
    <p:sldId id="955" r:id="rId90"/>
    <p:sldId id="1014" r:id="rId91"/>
    <p:sldId id="1015" r:id="rId92"/>
    <p:sldId id="1016" r:id="rId93"/>
    <p:sldId id="956" r:id="rId94"/>
    <p:sldId id="834" r:id="rId95"/>
    <p:sldId id="835" r:id="rId96"/>
    <p:sldId id="896" r:id="rId97"/>
    <p:sldId id="991" r:id="rId98"/>
    <p:sldId id="838" r:id="rId99"/>
    <p:sldId id="897" r:id="rId100"/>
    <p:sldId id="840" r:id="rId101"/>
    <p:sldId id="898" r:id="rId102"/>
    <p:sldId id="842" r:id="rId103"/>
    <p:sldId id="992" r:id="rId104"/>
    <p:sldId id="993" r:id="rId105"/>
    <p:sldId id="994" r:id="rId106"/>
    <p:sldId id="995" r:id="rId107"/>
    <p:sldId id="844" r:id="rId108"/>
    <p:sldId id="845" r:id="rId109"/>
    <p:sldId id="996" r:id="rId110"/>
    <p:sldId id="902" r:id="rId111"/>
    <p:sldId id="903" r:id="rId112"/>
    <p:sldId id="847" r:id="rId113"/>
    <p:sldId id="848" r:id="rId114"/>
    <p:sldId id="849" r:id="rId115"/>
    <p:sldId id="882" r:id="rId116"/>
    <p:sldId id="850" r:id="rId117"/>
    <p:sldId id="851" r:id="rId118"/>
    <p:sldId id="852" r:id="rId119"/>
    <p:sldId id="853" r:id="rId120"/>
    <p:sldId id="854" r:id="rId121"/>
    <p:sldId id="907" r:id="rId122"/>
    <p:sldId id="891" r:id="rId123"/>
    <p:sldId id="855" r:id="rId124"/>
    <p:sldId id="908" r:id="rId125"/>
    <p:sldId id="909" r:id="rId126"/>
    <p:sldId id="910" r:id="rId127"/>
    <p:sldId id="911" r:id="rId128"/>
    <p:sldId id="912" r:id="rId129"/>
    <p:sldId id="913" r:id="rId130"/>
    <p:sldId id="931" r:id="rId131"/>
    <p:sldId id="914" r:id="rId132"/>
    <p:sldId id="915" r:id="rId133"/>
    <p:sldId id="916" r:id="rId134"/>
    <p:sldId id="917" r:id="rId135"/>
    <p:sldId id="919" r:id="rId136"/>
    <p:sldId id="920" r:id="rId137"/>
    <p:sldId id="921" r:id="rId138"/>
    <p:sldId id="922" r:id="rId139"/>
    <p:sldId id="923" r:id="rId140"/>
    <p:sldId id="1002" r:id="rId141"/>
    <p:sldId id="856" r:id="rId142"/>
    <p:sldId id="880" r:id="rId143"/>
    <p:sldId id="881" r:id="rId144"/>
    <p:sldId id="857" r:id="rId145"/>
    <p:sldId id="858" r:id="rId146"/>
    <p:sldId id="859" r:id="rId147"/>
    <p:sldId id="1017" r:id="rId148"/>
    <p:sldId id="884" r:id="rId149"/>
    <p:sldId id="861" r:id="rId150"/>
    <p:sldId id="1009" r:id="rId151"/>
    <p:sldId id="862" r:id="rId152"/>
    <p:sldId id="932" r:id="rId153"/>
    <p:sldId id="864" r:id="rId154"/>
    <p:sldId id="865" r:id="rId155"/>
    <p:sldId id="866" r:id="rId156"/>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3939FF"/>
    <a:srgbClr val="FAEDE7"/>
    <a:srgbClr val="FF00FF"/>
    <a:srgbClr val="9933FF"/>
    <a:srgbClr val="00FF00"/>
    <a:srgbClr val="E78712"/>
    <a:srgbClr val="F6D9CC"/>
    <a:srgbClr val="3D79C2"/>
    <a:srgbClr val="366CA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150" autoAdjust="0"/>
    <p:restoredTop sz="95795" autoAdjust="0"/>
  </p:normalViewPr>
  <p:slideViewPr>
    <p:cSldViewPr snapToGrid="0">
      <p:cViewPr>
        <p:scale>
          <a:sx n="55" d="100"/>
          <a:sy n="55" d="100"/>
        </p:scale>
        <p:origin x="-3108" y="-12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presProps" Target="presProp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viewProps" Target="view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slide" Target="slides/slide133.xml"/><Relationship Id="rId145" Type="http://schemas.openxmlformats.org/officeDocument/2006/relationships/slide" Target="slides/slide138.xml"/><Relationship Id="rId153" Type="http://schemas.openxmlformats.org/officeDocument/2006/relationships/slide" Target="slides/slide146.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slide" Target="slides/slide144.xml"/><Relationship Id="rId156" Type="http://schemas.openxmlformats.org/officeDocument/2006/relationships/slide" Target="slides/slide149.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smtClean="0"/>
            <a:t>普通高中</a:t>
          </a:r>
          <a:endParaRPr lang="zh-TW" altLang="en-US" dirty="0"/>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smtClean="0"/>
            <a:t>直升</a:t>
          </a:r>
          <a:endParaRPr lang="zh-TW" altLang="en-US" dirty="0"/>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smtClean="0"/>
            <a:t>免試入學</a:t>
          </a:r>
          <a:endParaRPr lang="zh-TW" altLang="en-US" dirty="0"/>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smtClean="0"/>
            <a:t>特色招生</a:t>
          </a:r>
          <a:r>
            <a:rPr lang="en-US" altLang="zh-TW" dirty="0" smtClean="0"/>
            <a:t>(</a:t>
          </a:r>
          <a:r>
            <a:rPr lang="zh-TW" altLang="en-US" dirty="0" smtClean="0"/>
            <a:t>考試分發</a:t>
          </a:r>
          <a:r>
            <a:rPr lang="en-US" altLang="zh-TW" dirty="0" smtClean="0"/>
            <a:t>)</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A66E1DDB-C8BC-4C27-B256-D9062BA55C84}">
      <dgm:prSet phldrT="[文字]"/>
      <dgm:spPr/>
      <dgm:t>
        <a:bodyPr/>
        <a:lstStyle/>
        <a:p>
          <a:r>
            <a:rPr lang="zh-TW" altLang="en-US" dirty="0" smtClean="0"/>
            <a:t>完全免試</a:t>
          </a:r>
          <a:endParaRPr lang="zh-TW" altLang="en-US" dirty="0"/>
        </a:p>
      </dgm:t>
    </dgm:pt>
    <dgm:pt modelId="{834A75D0-EEE8-4787-8114-AE09677D5B90}" type="parTrans" cxnId="{007E4770-A379-4F97-9190-D1E2FD14749B}">
      <dgm:prSet/>
      <dgm:spPr/>
      <dgm:t>
        <a:bodyPr/>
        <a:lstStyle/>
        <a:p>
          <a:endParaRPr lang="zh-TW" altLang="en-US"/>
        </a:p>
      </dgm:t>
    </dgm:pt>
    <dgm:pt modelId="{D08C2970-A9E4-40A0-A808-DF629B007F9D}" type="sibTrans" cxnId="{007E4770-A379-4F97-9190-D1E2FD14749B}">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4"/>
      <dgm:spPr/>
      <dgm:t>
        <a:bodyPr/>
        <a:lstStyle/>
        <a:p>
          <a:endParaRPr lang="zh-TW" altLang="en-US"/>
        </a:p>
      </dgm:t>
    </dgm:pt>
    <dgm:pt modelId="{C1471463-F326-4F4D-B236-C034E4EC5EEA}" type="pres">
      <dgm:prSet presAssocID="{9ECAD310-F9DA-4AC4-8131-7458B75F7259}" presName="connTx" presStyleLbl="parChTrans1D2" presStyleIdx="0" presStyleCnt="4"/>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4"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B38BFB40-65F4-48C4-A441-AF6A38A38BB0}" type="pres">
      <dgm:prSet presAssocID="{834A75D0-EEE8-4787-8114-AE09677D5B90}" presName="conn2-1" presStyleLbl="parChTrans1D2" presStyleIdx="1" presStyleCnt="4"/>
      <dgm:spPr/>
      <dgm:t>
        <a:bodyPr/>
        <a:lstStyle/>
        <a:p>
          <a:endParaRPr lang="zh-TW" altLang="en-US"/>
        </a:p>
      </dgm:t>
    </dgm:pt>
    <dgm:pt modelId="{1DA46410-5ECA-4BEB-BB21-F2110C451308}" type="pres">
      <dgm:prSet presAssocID="{834A75D0-EEE8-4787-8114-AE09677D5B90}" presName="connTx" presStyleLbl="parChTrans1D2" presStyleIdx="1" presStyleCnt="4"/>
      <dgm:spPr/>
      <dgm:t>
        <a:bodyPr/>
        <a:lstStyle/>
        <a:p>
          <a:endParaRPr lang="zh-TW" altLang="en-US"/>
        </a:p>
      </dgm:t>
    </dgm:pt>
    <dgm:pt modelId="{4708597E-765D-4D42-BB0A-AB583139214A}" type="pres">
      <dgm:prSet presAssocID="{A66E1DDB-C8BC-4C27-B256-D9062BA55C84}" presName="root2" presStyleCnt="0"/>
      <dgm:spPr/>
    </dgm:pt>
    <dgm:pt modelId="{DD3DC7BA-A777-429A-B108-BD1560082D01}" type="pres">
      <dgm:prSet presAssocID="{A66E1DDB-C8BC-4C27-B256-D9062BA55C84}" presName="LevelTwoTextNode" presStyleLbl="node2" presStyleIdx="1" presStyleCnt="4" custScaleX="126410" custLinFactNeighborX="40753" custLinFactNeighborY="1980">
        <dgm:presLayoutVars>
          <dgm:chPref val="3"/>
        </dgm:presLayoutVars>
      </dgm:prSet>
      <dgm:spPr/>
      <dgm:t>
        <a:bodyPr/>
        <a:lstStyle/>
        <a:p>
          <a:endParaRPr lang="zh-TW" altLang="en-US"/>
        </a:p>
      </dgm:t>
    </dgm:pt>
    <dgm:pt modelId="{2E3BAAF8-9801-4B2A-A74B-EF68F75738D5}" type="pres">
      <dgm:prSet presAssocID="{A66E1DDB-C8BC-4C27-B256-D9062BA55C84}" presName="level3hierChild" presStyleCnt="0"/>
      <dgm:spPr/>
    </dgm:pt>
    <dgm:pt modelId="{6C79BBAC-F079-444A-9D58-22D34C924DA8}" type="pres">
      <dgm:prSet presAssocID="{4F4C8B20-51D2-42CD-BFA3-9A59D8CBDD25}" presName="conn2-1" presStyleLbl="parChTrans1D2" presStyleIdx="2" presStyleCnt="4"/>
      <dgm:spPr/>
      <dgm:t>
        <a:bodyPr/>
        <a:lstStyle/>
        <a:p>
          <a:endParaRPr lang="zh-TW" altLang="en-US"/>
        </a:p>
      </dgm:t>
    </dgm:pt>
    <dgm:pt modelId="{03C11FAF-2B0D-4FE2-AEB0-95233FB8F318}" type="pres">
      <dgm:prSet presAssocID="{4F4C8B20-51D2-42CD-BFA3-9A59D8CBDD25}" presName="connTx" presStyleLbl="parChTrans1D2" presStyleIdx="2" presStyleCnt="4"/>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4"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4"/>
      <dgm:spPr/>
      <dgm:t>
        <a:bodyPr/>
        <a:lstStyle/>
        <a:p>
          <a:endParaRPr lang="zh-TW" altLang="en-US"/>
        </a:p>
      </dgm:t>
    </dgm:pt>
    <dgm:pt modelId="{EBC2ACAD-7BEB-4F1B-90A1-388ADF4894A0}" type="pres">
      <dgm:prSet presAssocID="{DE938286-BBCD-4898-BE07-941E8016928A}" presName="connTx" presStyleLbl="parChTrans1D2" presStyleIdx="3" presStyleCnt="4"/>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4"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7ED9093C-627E-47DA-82DF-F460662BF05A}" type="presOf" srcId="{9ECAD310-F9DA-4AC4-8131-7458B75F7259}" destId="{2FF7E122-1708-416B-A349-37490DA21105}"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A19F2967-68EC-4FAE-B467-93271D1A0538}" srcId="{5EDB91D9-B9E1-4C0E-B08E-ED944D0E82AA}" destId="{77EB3A43-A6A7-48A0-B4CB-AA1D05200F2E}" srcOrd="2" destOrd="0" parTransId="{4F4C8B20-51D2-42CD-BFA3-9A59D8CBDD25}" sibTransId="{987D23B4-BA37-4144-B920-118D46153E59}"/>
    <dgm:cxn modelId="{C78DDA11-395B-456F-85AD-FA12A16643AE}" type="presOf" srcId="{9301B384-1F30-4213-AAAE-489DE5DE9BA5}" destId="{67314EDF-1E8E-4C2E-A7E8-960911CD91D1}" srcOrd="0" destOrd="0" presId="urn:microsoft.com/office/officeart/2008/layout/HorizontalMultiLevelHierarchy"/>
    <dgm:cxn modelId="{FA1135D7-CFA2-4EFF-A0A9-ABDC9E0A8292}" type="presOf" srcId="{DE938286-BBCD-4898-BE07-941E8016928A}" destId="{EBC2ACAD-7BEB-4F1B-90A1-388ADF4894A0}" srcOrd="1" destOrd="0" presId="urn:microsoft.com/office/officeart/2008/layout/HorizontalMultiLevelHierarchy"/>
    <dgm:cxn modelId="{007E4770-A379-4F97-9190-D1E2FD14749B}" srcId="{5EDB91D9-B9E1-4C0E-B08E-ED944D0E82AA}" destId="{A66E1DDB-C8BC-4C27-B256-D9062BA55C84}" srcOrd="1" destOrd="0" parTransId="{834A75D0-EEE8-4787-8114-AE09677D5B90}" sibTransId="{D08C2970-A9E4-40A0-A808-DF629B007F9D}"/>
    <dgm:cxn modelId="{5EA1673B-5965-4827-A007-364F87A380B3}" type="presOf" srcId="{A66E1DDB-C8BC-4C27-B256-D9062BA55C84}" destId="{DD3DC7BA-A777-429A-B108-BD1560082D01}"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6C1388FC-254D-475C-9B20-EDEAAF724B12}" type="presOf" srcId="{834A75D0-EEE8-4787-8114-AE09677D5B90}" destId="{B38BFB40-65F4-48C4-A441-AF6A38A38BB0}"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CC8F6FFC-506E-493A-8000-4D9F392C3894}" type="presOf" srcId="{9ECAD310-F9DA-4AC4-8131-7458B75F7259}" destId="{C1471463-F326-4F4D-B236-C034E4EC5EEA}" srcOrd="1" destOrd="0" presId="urn:microsoft.com/office/officeart/2008/layout/HorizontalMultiLevelHierarchy"/>
    <dgm:cxn modelId="{EBE612D8-1657-4F49-8813-9C274931CF0E}" type="presOf" srcId="{DF4F73A6-53B8-49A8-9198-AA5C41A691E7}" destId="{9BFDD7F2-B411-430C-A5B2-4A407CB2218A}" srcOrd="0" destOrd="0" presId="urn:microsoft.com/office/officeart/2008/layout/HorizontalMultiLevelHierarchy"/>
    <dgm:cxn modelId="{8BAAC3CE-191C-4830-AA73-7C36D578B0EB}" type="presOf" srcId="{510E3625-5FAD-4E63-8783-043FC6B981DE}" destId="{F6E29F84-BA21-4635-AD83-9F66D0DF51BE}" srcOrd="0" destOrd="0" presId="urn:microsoft.com/office/officeart/2008/layout/HorizontalMultiLevelHierarchy"/>
    <dgm:cxn modelId="{16D37940-B667-4926-8617-98FA04740D60}" type="presOf" srcId="{DE938286-BBCD-4898-BE07-941E8016928A}" destId="{96FD42EF-1BB8-418E-BC83-3CF55984E24E}" srcOrd="0" destOrd="0" presId="urn:microsoft.com/office/officeart/2008/layout/HorizontalMultiLevelHierarchy"/>
    <dgm:cxn modelId="{481AD733-B64D-4F50-AA5C-D483C17B877A}" type="presOf" srcId="{5EDB91D9-B9E1-4C0E-B08E-ED944D0E82AA}" destId="{54A691FF-C2D0-4C04-9A82-7821AEE40F86}" srcOrd="0" destOrd="0" presId="urn:microsoft.com/office/officeart/2008/layout/HorizontalMultiLevelHierarchy"/>
    <dgm:cxn modelId="{9AE03145-817E-4D60-B5D6-F1CC2D467C84}" type="presOf" srcId="{834A75D0-EEE8-4787-8114-AE09677D5B90}" destId="{1DA46410-5ECA-4BEB-BB21-F2110C451308}" srcOrd="1" destOrd="0" presId="urn:microsoft.com/office/officeart/2008/layout/HorizontalMultiLevelHierarchy"/>
    <dgm:cxn modelId="{E2C85DFF-47AC-40E2-820E-4F3A04CDB4F0}" type="presOf" srcId="{77EB3A43-A6A7-48A0-B4CB-AA1D05200F2E}" destId="{CE411765-1D71-476F-80CE-9DE7A98C849A}" srcOrd="0" destOrd="0" presId="urn:microsoft.com/office/officeart/2008/layout/HorizontalMultiLevelHierarchy"/>
    <dgm:cxn modelId="{6F06F289-D17D-430F-8ED6-834CD6E16BDB}" type="presOf" srcId="{4F4C8B20-51D2-42CD-BFA3-9A59D8CBDD25}" destId="{03C11FAF-2B0D-4FE2-AEB0-95233FB8F318}" srcOrd="1" destOrd="0" presId="urn:microsoft.com/office/officeart/2008/layout/HorizontalMultiLevelHierarchy"/>
    <dgm:cxn modelId="{DED142E5-2838-4D70-93A6-874676F8DD97}" type="presOf" srcId="{4F4C8B20-51D2-42CD-BFA3-9A59D8CBDD25}" destId="{6C79BBAC-F079-444A-9D58-22D34C924DA8}" srcOrd="0" destOrd="0" presId="urn:microsoft.com/office/officeart/2008/layout/HorizontalMultiLevelHierarchy"/>
    <dgm:cxn modelId="{887B7DDD-B53B-4D5C-94C5-BC32D71E6607}" type="presParOf" srcId="{F6E29F84-BA21-4635-AD83-9F66D0DF51BE}" destId="{AFB1254F-0E45-4908-90B1-107C4ECFB9CE}" srcOrd="0" destOrd="0" presId="urn:microsoft.com/office/officeart/2008/layout/HorizontalMultiLevelHierarchy"/>
    <dgm:cxn modelId="{82061BDD-D6F1-4878-BFC1-6FBAFEB0DAC5}" type="presParOf" srcId="{AFB1254F-0E45-4908-90B1-107C4ECFB9CE}" destId="{54A691FF-C2D0-4C04-9A82-7821AEE40F86}" srcOrd="0" destOrd="0" presId="urn:microsoft.com/office/officeart/2008/layout/HorizontalMultiLevelHierarchy"/>
    <dgm:cxn modelId="{B9F34A37-12B0-46F2-925E-C416559BACCA}" type="presParOf" srcId="{AFB1254F-0E45-4908-90B1-107C4ECFB9CE}" destId="{FC0B382E-739E-4E8C-8F8B-075B6E096A45}" srcOrd="1" destOrd="0" presId="urn:microsoft.com/office/officeart/2008/layout/HorizontalMultiLevelHierarchy"/>
    <dgm:cxn modelId="{137158CF-D97A-4125-A761-40B4F16C980B}" type="presParOf" srcId="{FC0B382E-739E-4E8C-8F8B-075B6E096A45}" destId="{2FF7E122-1708-416B-A349-37490DA21105}" srcOrd="0" destOrd="0" presId="urn:microsoft.com/office/officeart/2008/layout/HorizontalMultiLevelHierarchy"/>
    <dgm:cxn modelId="{C3EC25D1-6316-4703-97BC-5C9D9A5C3C90}" type="presParOf" srcId="{2FF7E122-1708-416B-A349-37490DA21105}" destId="{C1471463-F326-4F4D-B236-C034E4EC5EEA}" srcOrd="0" destOrd="0" presId="urn:microsoft.com/office/officeart/2008/layout/HorizontalMultiLevelHierarchy"/>
    <dgm:cxn modelId="{756F6016-0E73-4BB1-AEC9-A129ECD8D0E5}" type="presParOf" srcId="{FC0B382E-739E-4E8C-8F8B-075B6E096A45}" destId="{70FB6C22-8902-4928-B471-C583F405A5DC}" srcOrd="1" destOrd="0" presId="urn:microsoft.com/office/officeart/2008/layout/HorizontalMultiLevelHierarchy"/>
    <dgm:cxn modelId="{E588D5A3-76F0-46E6-B27C-56942CC85965}" type="presParOf" srcId="{70FB6C22-8902-4928-B471-C583F405A5DC}" destId="{67314EDF-1E8E-4C2E-A7E8-960911CD91D1}" srcOrd="0" destOrd="0" presId="urn:microsoft.com/office/officeart/2008/layout/HorizontalMultiLevelHierarchy"/>
    <dgm:cxn modelId="{8433A7A4-6103-4BF9-A62A-7BEC908686A5}" type="presParOf" srcId="{70FB6C22-8902-4928-B471-C583F405A5DC}" destId="{75C9B607-CE98-4966-A727-38193335EB23}" srcOrd="1" destOrd="0" presId="urn:microsoft.com/office/officeart/2008/layout/HorizontalMultiLevelHierarchy"/>
    <dgm:cxn modelId="{E1218BAB-8331-4A4E-B2FA-C339AB81C28F}" type="presParOf" srcId="{FC0B382E-739E-4E8C-8F8B-075B6E096A45}" destId="{B38BFB40-65F4-48C4-A441-AF6A38A38BB0}" srcOrd="2" destOrd="0" presId="urn:microsoft.com/office/officeart/2008/layout/HorizontalMultiLevelHierarchy"/>
    <dgm:cxn modelId="{43FB98ED-0582-4E2C-99D8-A79E3969BCC8}" type="presParOf" srcId="{B38BFB40-65F4-48C4-A441-AF6A38A38BB0}" destId="{1DA46410-5ECA-4BEB-BB21-F2110C451308}" srcOrd="0" destOrd="0" presId="urn:microsoft.com/office/officeart/2008/layout/HorizontalMultiLevelHierarchy"/>
    <dgm:cxn modelId="{03079322-AAC5-46FF-8172-A05E5B8C5502}" type="presParOf" srcId="{FC0B382E-739E-4E8C-8F8B-075B6E096A45}" destId="{4708597E-765D-4D42-BB0A-AB583139214A}" srcOrd="3" destOrd="0" presId="urn:microsoft.com/office/officeart/2008/layout/HorizontalMultiLevelHierarchy"/>
    <dgm:cxn modelId="{00290AFA-47B4-41AA-820F-6EEDBEACF609}" type="presParOf" srcId="{4708597E-765D-4D42-BB0A-AB583139214A}" destId="{DD3DC7BA-A777-429A-B108-BD1560082D01}" srcOrd="0" destOrd="0" presId="urn:microsoft.com/office/officeart/2008/layout/HorizontalMultiLevelHierarchy"/>
    <dgm:cxn modelId="{49DAE847-1C7C-4082-AAEB-1E138E6FCECE}" type="presParOf" srcId="{4708597E-765D-4D42-BB0A-AB583139214A}" destId="{2E3BAAF8-9801-4B2A-A74B-EF68F75738D5}" srcOrd="1" destOrd="0" presId="urn:microsoft.com/office/officeart/2008/layout/HorizontalMultiLevelHierarchy"/>
    <dgm:cxn modelId="{A2FAB91C-8ABF-43DB-BD70-67DBDEC23173}" type="presParOf" srcId="{FC0B382E-739E-4E8C-8F8B-075B6E096A45}" destId="{6C79BBAC-F079-444A-9D58-22D34C924DA8}" srcOrd="4" destOrd="0" presId="urn:microsoft.com/office/officeart/2008/layout/HorizontalMultiLevelHierarchy"/>
    <dgm:cxn modelId="{C3CA40BF-E744-4279-9D79-A9FAB1F94513}" type="presParOf" srcId="{6C79BBAC-F079-444A-9D58-22D34C924DA8}" destId="{03C11FAF-2B0D-4FE2-AEB0-95233FB8F318}" srcOrd="0" destOrd="0" presId="urn:microsoft.com/office/officeart/2008/layout/HorizontalMultiLevelHierarchy"/>
    <dgm:cxn modelId="{CE7D316A-7D22-4D66-8605-BEF73369737A}" type="presParOf" srcId="{FC0B382E-739E-4E8C-8F8B-075B6E096A45}" destId="{EE7F0FEB-D7CB-4C00-91F2-62502475BBAF}" srcOrd="5" destOrd="0" presId="urn:microsoft.com/office/officeart/2008/layout/HorizontalMultiLevelHierarchy"/>
    <dgm:cxn modelId="{268F60A6-5F6F-4E7B-80A8-D086E4367FB4}" type="presParOf" srcId="{EE7F0FEB-D7CB-4C00-91F2-62502475BBAF}" destId="{CE411765-1D71-476F-80CE-9DE7A98C849A}" srcOrd="0" destOrd="0" presId="urn:microsoft.com/office/officeart/2008/layout/HorizontalMultiLevelHierarchy"/>
    <dgm:cxn modelId="{4D397D9A-9A69-4E4F-8913-8DD3297CED66}" type="presParOf" srcId="{EE7F0FEB-D7CB-4C00-91F2-62502475BBAF}" destId="{BA68BD5C-10EF-41C8-8B6E-85D7622DFBE4}" srcOrd="1" destOrd="0" presId="urn:microsoft.com/office/officeart/2008/layout/HorizontalMultiLevelHierarchy"/>
    <dgm:cxn modelId="{99956E26-CB8C-48E9-AC07-A1A0B5A7E497}" type="presParOf" srcId="{FC0B382E-739E-4E8C-8F8B-075B6E096A45}" destId="{96FD42EF-1BB8-418E-BC83-3CF55984E24E}" srcOrd="6" destOrd="0" presId="urn:microsoft.com/office/officeart/2008/layout/HorizontalMultiLevelHierarchy"/>
    <dgm:cxn modelId="{CDE7C693-D7BA-47BE-A7D1-6DC58879095D}" type="presParOf" srcId="{96FD42EF-1BB8-418E-BC83-3CF55984E24E}" destId="{EBC2ACAD-7BEB-4F1B-90A1-388ADF4894A0}" srcOrd="0" destOrd="0" presId="urn:microsoft.com/office/officeart/2008/layout/HorizontalMultiLevelHierarchy"/>
    <dgm:cxn modelId="{51E8F93B-F736-4111-9EA3-609428D4754B}" type="presParOf" srcId="{FC0B382E-739E-4E8C-8F8B-075B6E096A45}" destId="{A44B8E9B-AD72-4D52-8C7F-ABCA48E03900}" srcOrd="7" destOrd="0" presId="urn:microsoft.com/office/officeart/2008/layout/HorizontalMultiLevelHierarchy"/>
    <dgm:cxn modelId="{BDBA9184-4560-42FD-BD20-5772FD0D6CBF}" type="presParOf" srcId="{A44B8E9B-AD72-4D52-8C7F-ABCA48E03900}" destId="{9BFDD7F2-B411-430C-A5B2-4A407CB2218A}" srcOrd="0" destOrd="0" presId="urn:microsoft.com/office/officeart/2008/layout/HorizontalMultiLevelHierarchy"/>
    <dgm:cxn modelId="{3835C371-50AF-4763-8979-2D7E85618632}"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smtClean="0"/>
            <a:t>技術型高中</a:t>
          </a:r>
          <a:endParaRPr lang="zh-TW" altLang="en-US" dirty="0"/>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smtClean="0"/>
            <a:t>特色招生</a:t>
          </a:r>
          <a:r>
            <a:rPr lang="en-US" altLang="zh-TW" dirty="0" smtClean="0"/>
            <a:t>(</a:t>
          </a:r>
          <a:r>
            <a:rPr lang="zh-TW" altLang="en-US" dirty="0" smtClean="0"/>
            <a:t>專業群科</a:t>
          </a:r>
          <a:r>
            <a:rPr lang="en-US" altLang="zh-TW" dirty="0" smtClean="0"/>
            <a:t>)</a:t>
          </a:r>
          <a:endParaRPr lang="zh-TW" altLang="en-US" dirty="0"/>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smtClean="0"/>
            <a:t>實用技能班</a:t>
          </a:r>
          <a:endParaRPr lang="zh-TW" altLang="en-US" dirty="0"/>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smtClean="0"/>
            <a:t>技優甄審</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CAD5B8D2-C3F5-4A55-8703-75573BE6FBFF}">
      <dgm:prSet phldrT="[文字]"/>
      <dgm:spPr/>
      <dgm:t>
        <a:bodyPr/>
        <a:lstStyle/>
        <a:p>
          <a:r>
            <a:rPr lang="zh-TW" altLang="en-US" dirty="0" smtClean="0"/>
            <a:t>免試入學</a:t>
          </a:r>
          <a:endParaRPr lang="zh-TW" altLang="en-US" dirty="0"/>
        </a:p>
      </dgm:t>
    </dgm:pt>
    <dgm:pt modelId="{9EA3AD88-8DFE-4761-9B9E-C9F2A267C436}" type="parTrans" cxnId="{E4274D4B-BC28-4B59-AB31-7604FC7B1AE1}">
      <dgm:prSet/>
      <dgm:spPr/>
      <dgm:t>
        <a:bodyPr/>
        <a:lstStyle/>
        <a:p>
          <a:endParaRPr lang="zh-TW" altLang="en-US"/>
        </a:p>
      </dgm:t>
    </dgm:pt>
    <dgm:pt modelId="{0AC8A0C7-3432-453E-97A1-7CB8BF3E92F3}" type="sibTrans" cxnId="{E4274D4B-BC28-4B59-AB31-7604FC7B1AE1}">
      <dgm:prSet/>
      <dgm:spPr/>
      <dgm:t>
        <a:bodyPr/>
        <a:lstStyle/>
        <a:p>
          <a:endParaRPr lang="zh-TW" altLang="en-US"/>
        </a:p>
      </dgm:t>
    </dgm:pt>
    <dgm:pt modelId="{1BB32180-E904-44C7-AAE4-8E9C7F8F2588}">
      <dgm:prSet phldrT="[文字]"/>
      <dgm:spPr/>
      <dgm:t>
        <a:bodyPr/>
        <a:lstStyle/>
        <a:p>
          <a:r>
            <a:rPr lang="zh-TW" altLang="en-US" dirty="0" smtClean="0"/>
            <a:t>完全免試</a:t>
          </a:r>
          <a:endParaRPr lang="zh-TW" altLang="en-US" dirty="0"/>
        </a:p>
      </dgm:t>
    </dgm:pt>
    <dgm:pt modelId="{AD2806B7-4B20-45AB-9A10-2A4B144FE58C}" type="parTrans" cxnId="{CD7D331E-6534-4A19-96B4-48448C0DD94A}">
      <dgm:prSet/>
      <dgm:spPr/>
      <dgm:t>
        <a:bodyPr/>
        <a:lstStyle/>
        <a:p>
          <a:endParaRPr lang="zh-TW" altLang="en-US"/>
        </a:p>
      </dgm:t>
    </dgm:pt>
    <dgm:pt modelId="{CBFD99BF-4819-480F-97B1-14BFDC1E49D2}" type="sibTrans" cxnId="{CD7D331E-6534-4A19-96B4-48448C0DD94A}">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5"/>
      <dgm:spPr/>
      <dgm:t>
        <a:bodyPr/>
        <a:lstStyle/>
        <a:p>
          <a:endParaRPr lang="zh-TW" altLang="en-US"/>
        </a:p>
      </dgm:t>
    </dgm:pt>
    <dgm:pt modelId="{C1471463-F326-4F4D-B236-C034E4EC5EEA}" type="pres">
      <dgm:prSet presAssocID="{9ECAD310-F9DA-4AC4-8131-7458B75F7259}" presName="connTx" presStyleLbl="parChTrans1D2" presStyleIdx="0" presStyleCnt="5"/>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5"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284F6FC8-AB76-4C80-823E-10A5C63D4D04}" type="pres">
      <dgm:prSet presAssocID="{AD2806B7-4B20-45AB-9A10-2A4B144FE58C}" presName="conn2-1" presStyleLbl="parChTrans1D2" presStyleIdx="1" presStyleCnt="5"/>
      <dgm:spPr/>
      <dgm:t>
        <a:bodyPr/>
        <a:lstStyle/>
        <a:p>
          <a:endParaRPr lang="zh-TW" altLang="en-US"/>
        </a:p>
      </dgm:t>
    </dgm:pt>
    <dgm:pt modelId="{41F0FBF1-1381-4E54-A6C4-A7F331B49D44}" type="pres">
      <dgm:prSet presAssocID="{AD2806B7-4B20-45AB-9A10-2A4B144FE58C}" presName="connTx" presStyleLbl="parChTrans1D2" presStyleIdx="1" presStyleCnt="5"/>
      <dgm:spPr/>
      <dgm:t>
        <a:bodyPr/>
        <a:lstStyle/>
        <a:p>
          <a:endParaRPr lang="zh-TW" altLang="en-US"/>
        </a:p>
      </dgm:t>
    </dgm:pt>
    <dgm:pt modelId="{1E87F12F-FADE-481B-B609-75C75FFADCC3}" type="pres">
      <dgm:prSet presAssocID="{1BB32180-E904-44C7-AAE4-8E9C7F8F2588}" presName="root2" presStyleCnt="0"/>
      <dgm:spPr/>
    </dgm:pt>
    <dgm:pt modelId="{D15644B8-F193-4181-9656-6BBFC21EE184}" type="pres">
      <dgm:prSet presAssocID="{1BB32180-E904-44C7-AAE4-8E9C7F8F2588}" presName="LevelTwoTextNode" presStyleLbl="node2" presStyleIdx="1" presStyleCnt="5" custScaleX="129669" custLinFactNeighborX="38756">
        <dgm:presLayoutVars>
          <dgm:chPref val="3"/>
        </dgm:presLayoutVars>
      </dgm:prSet>
      <dgm:spPr/>
      <dgm:t>
        <a:bodyPr/>
        <a:lstStyle/>
        <a:p>
          <a:endParaRPr lang="zh-TW" altLang="en-US"/>
        </a:p>
      </dgm:t>
    </dgm:pt>
    <dgm:pt modelId="{F24D1F63-913C-4E9F-AC9D-84094D8BF85D}" type="pres">
      <dgm:prSet presAssocID="{1BB32180-E904-44C7-AAE4-8E9C7F8F2588}" presName="level3hierChild" presStyleCnt="0"/>
      <dgm:spPr/>
    </dgm:pt>
    <dgm:pt modelId="{6C79BBAC-F079-444A-9D58-22D34C924DA8}" type="pres">
      <dgm:prSet presAssocID="{4F4C8B20-51D2-42CD-BFA3-9A59D8CBDD25}" presName="conn2-1" presStyleLbl="parChTrans1D2" presStyleIdx="2" presStyleCnt="5"/>
      <dgm:spPr/>
      <dgm:t>
        <a:bodyPr/>
        <a:lstStyle/>
        <a:p>
          <a:endParaRPr lang="zh-TW" altLang="en-US"/>
        </a:p>
      </dgm:t>
    </dgm:pt>
    <dgm:pt modelId="{03C11FAF-2B0D-4FE2-AEB0-95233FB8F318}" type="pres">
      <dgm:prSet presAssocID="{4F4C8B20-51D2-42CD-BFA3-9A59D8CBDD25}" presName="connTx" presStyleLbl="parChTrans1D2" presStyleIdx="2" presStyleCnt="5"/>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5"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5"/>
      <dgm:spPr/>
      <dgm:t>
        <a:bodyPr/>
        <a:lstStyle/>
        <a:p>
          <a:endParaRPr lang="zh-TW" altLang="en-US"/>
        </a:p>
      </dgm:t>
    </dgm:pt>
    <dgm:pt modelId="{EBC2ACAD-7BEB-4F1B-90A1-388ADF4894A0}" type="pres">
      <dgm:prSet presAssocID="{DE938286-BBCD-4898-BE07-941E8016928A}" presName="connTx" presStyleLbl="parChTrans1D2" presStyleIdx="3" presStyleCnt="5"/>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5"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 modelId="{BBAF1DE3-B1DB-4E00-9671-98F6B257F5A6}" type="pres">
      <dgm:prSet presAssocID="{9EA3AD88-8DFE-4761-9B9E-C9F2A267C436}" presName="conn2-1" presStyleLbl="parChTrans1D2" presStyleIdx="4" presStyleCnt="5"/>
      <dgm:spPr/>
      <dgm:t>
        <a:bodyPr/>
        <a:lstStyle/>
        <a:p>
          <a:endParaRPr lang="zh-TW" altLang="en-US"/>
        </a:p>
      </dgm:t>
    </dgm:pt>
    <dgm:pt modelId="{FDDE3C04-3888-4118-A6DA-7C4E2C5F3B39}" type="pres">
      <dgm:prSet presAssocID="{9EA3AD88-8DFE-4761-9B9E-C9F2A267C436}" presName="connTx" presStyleLbl="parChTrans1D2" presStyleIdx="4" presStyleCnt="5"/>
      <dgm:spPr/>
      <dgm:t>
        <a:bodyPr/>
        <a:lstStyle/>
        <a:p>
          <a:endParaRPr lang="zh-TW" altLang="en-US"/>
        </a:p>
      </dgm:t>
    </dgm:pt>
    <dgm:pt modelId="{2DFA447C-6F36-46FF-BA30-E18EB5C1ACE9}" type="pres">
      <dgm:prSet presAssocID="{CAD5B8D2-C3F5-4A55-8703-75573BE6FBFF}" presName="root2" presStyleCnt="0"/>
      <dgm:spPr/>
    </dgm:pt>
    <dgm:pt modelId="{FFAF69CC-3EE8-466F-B8C8-F10C58F136F1}" type="pres">
      <dgm:prSet presAssocID="{CAD5B8D2-C3F5-4A55-8703-75573BE6FBFF}" presName="LevelTwoTextNode" presStyleLbl="node2" presStyleIdx="4" presStyleCnt="5" custScaleX="128113" custLinFactNeighborX="39814">
        <dgm:presLayoutVars>
          <dgm:chPref val="3"/>
        </dgm:presLayoutVars>
      </dgm:prSet>
      <dgm:spPr/>
      <dgm:t>
        <a:bodyPr/>
        <a:lstStyle/>
        <a:p>
          <a:endParaRPr lang="zh-TW" altLang="en-US"/>
        </a:p>
      </dgm:t>
    </dgm:pt>
    <dgm:pt modelId="{DECCC546-8FFC-4D74-A7FF-2B8B9823CF26}" type="pres">
      <dgm:prSet presAssocID="{CAD5B8D2-C3F5-4A55-8703-75573BE6FBFF}" presName="level3hierChild" presStyleCnt="0"/>
      <dgm:spPr/>
    </dgm:pt>
  </dgm:ptLst>
  <dgm:cxnLst>
    <dgm:cxn modelId="{41F776E4-717E-454C-9C10-50C7294F18F6}" type="presOf" srcId="{9301B384-1F30-4213-AAAE-489DE5DE9BA5}" destId="{67314EDF-1E8E-4C2E-A7E8-960911CD91D1}" srcOrd="0" destOrd="0" presId="urn:microsoft.com/office/officeart/2008/layout/HorizontalMultiLevelHierarchy"/>
    <dgm:cxn modelId="{9BAB0503-12BD-4322-A874-1924B6E3FA5E}" type="presOf" srcId="{77EB3A43-A6A7-48A0-B4CB-AA1D05200F2E}" destId="{CE411765-1D71-476F-80CE-9DE7A98C849A}"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E4274D4B-BC28-4B59-AB31-7604FC7B1AE1}" srcId="{5EDB91D9-B9E1-4C0E-B08E-ED944D0E82AA}" destId="{CAD5B8D2-C3F5-4A55-8703-75573BE6FBFF}" srcOrd="4" destOrd="0" parTransId="{9EA3AD88-8DFE-4761-9B9E-C9F2A267C436}" sibTransId="{0AC8A0C7-3432-453E-97A1-7CB8BF3E92F3}"/>
    <dgm:cxn modelId="{DA8A3D58-62A8-4DA7-AA0C-FC506143B6D8}" type="presOf" srcId="{9EA3AD88-8DFE-4761-9B9E-C9F2A267C436}" destId="{FDDE3C04-3888-4118-A6DA-7C4E2C5F3B39}" srcOrd="1" destOrd="0" presId="urn:microsoft.com/office/officeart/2008/layout/HorizontalMultiLevelHierarchy"/>
    <dgm:cxn modelId="{039B538A-3A84-4106-BC33-06294509BBF1}" type="presOf" srcId="{9EA3AD88-8DFE-4761-9B9E-C9F2A267C436}" destId="{BBAF1DE3-B1DB-4E00-9671-98F6B257F5A6}" srcOrd="0"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CB0BD360-E7E6-4464-93E2-B1E77282A222}" type="presOf" srcId="{4F4C8B20-51D2-42CD-BFA3-9A59D8CBDD25}" destId="{6C79BBAC-F079-444A-9D58-22D34C924DA8}"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F357E1ED-5A1A-478C-93A2-9098A4086FE5}" type="presOf" srcId="{1BB32180-E904-44C7-AAE4-8E9C7F8F2588}" destId="{D15644B8-F193-4181-9656-6BBFC21EE184}"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89DAA67-B136-4AD0-B15A-65AF904D4810}" type="presOf" srcId="{CAD5B8D2-C3F5-4A55-8703-75573BE6FBFF}" destId="{FFAF69CC-3EE8-466F-B8C8-F10C58F136F1}" srcOrd="0" destOrd="0" presId="urn:microsoft.com/office/officeart/2008/layout/HorizontalMultiLevelHierarchy"/>
    <dgm:cxn modelId="{4FE257E6-D476-49AC-926F-A2237C13BFD2}" type="presOf" srcId="{9ECAD310-F9DA-4AC4-8131-7458B75F7259}" destId="{2FF7E122-1708-416B-A349-37490DA21105}" srcOrd="0" destOrd="0" presId="urn:microsoft.com/office/officeart/2008/layout/HorizontalMultiLevelHierarchy"/>
    <dgm:cxn modelId="{A18B5393-F851-48F7-9F19-857341588784}" type="presOf" srcId="{DF4F73A6-53B8-49A8-9198-AA5C41A691E7}" destId="{9BFDD7F2-B411-430C-A5B2-4A407CB2218A}" srcOrd="0" destOrd="0" presId="urn:microsoft.com/office/officeart/2008/layout/HorizontalMultiLevelHierarchy"/>
    <dgm:cxn modelId="{6D0E7C73-F0A6-43C0-9C22-C558A228481F}" type="presOf" srcId="{5EDB91D9-B9E1-4C0E-B08E-ED944D0E82AA}" destId="{54A691FF-C2D0-4C04-9A82-7821AEE40F86}" srcOrd="0" destOrd="0" presId="urn:microsoft.com/office/officeart/2008/layout/HorizontalMultiLevelHierarchy"/>
    <dgm:cxn modelId="{95FCBF7A-3BE2-414A-913D-18B48668D4C6}" type="presOf" srcId="{AD2806B7-4B20-45AB-9A10-2A4B144FE58C}" destId="{41F0FBF1-1381-4E54-A6C4-A7F331B49D44}" srcOrd="1" destOrd="0" presId="urn:microsoft.com/office/officeart/2008/layout/HorizontalMultiLevelHierarchy"/>
    <dgm:cxn modelId="{6F563B30-1CD0-4976-872B-D22C95B5D3EB}" type="presOf" srcId="{9ECAD310-F9DA-4AC4-8131-7458B75F7259}" destId="{C1471463-F326-4F4D-B236-C034E4EC5EEA}" srcOrd="1" destOrd="0" presId="urn:microsoft.com/office/officeart/2008/layout/HorizontalMultiLevelHierarchy"/>
    <dgm:cxn modelId="{EC90791F-DE55-4A33-94B9-D4692B1CB5A6}" type="presOf" srcId="{4F4C8B20-51D2-42CD-BFA3-9A59D8CBDD25}" destId="{03C11FAF-2B0D-4FE2-AEB0-95233FB8F318}" srcOrd="1" destOrd="0" presId="urn:microsoft.com/office/officeart/2008/layout/HorizontalMultiLevelHierarchy"/>
    <dgm:cxn modelId="{B759DE26-A59D-4AF7-B4FA-B336D82E6C83}" type="presOf" srcId="{DE938286-BBCD-4898-BE07-941E8016928A}" destId="{96FD42EF-1BB8-418E-BC83-3CF55984E24E}" srcOrd="0" destOrd="0" presId="urn:microsoft.com/office/officeart/2008/layout/HorizontalMultiLevelHierarchy"/>
    <dgm:cxn modelId="{CD7D331E-6534-4A19-96B4-48448C0DD94A}" srcId="{5EDB91D9-B9E1-4C0E-B08E-ED944D0E82AA}" destId="{1BB32180-E904-44C7-AAE4-8E9C7F8F2588}" srcOrd="1" destOrd="0" parTransId="{AD2806B7-4B20-45AB-9A10-2A4B144FE58C}" sibTransId="{CBFD99BF-4819-480F-97B1-14BFDC1E49D2}"/>
    <dgm:cxn modelId="{45F142D9-73A4-4CE1-87CA-7B707A867939}" type="presOf" srcId="{DE938286-BBCD-4898-BE07-941E8016928A}" destId="{EBC2ACAD-7BEB-4F1B-90A1-388ADF4894A0}" srcOrd="1" destOrd="0" presId="urn:microsoft.com/office/officeart/2008/layout/HorizontalMultiLevelHierarchy"/>
    <dgm:cxn modelId="{84FA5A48-1BFA-4813-A7B0-B18ACE186510}" type="presOf" srcId="{510E3625-5FAD-4E63-8783-043FC6B981DE}" destId="{F6E29F84-BA21-4635-AD83-9F66D0DF51BE}" srcOrd="0" destOrd="0" presId="urn:microsoft.com/office/officeart/2008/layout/HorizontalMultiLevelHierarchy"/>
    <dgm:cxn modelId="{2C9B7CB0-381F-446A-AF5C-490C2EFE20B9}" type="presOf" srcId="{AD2806B7-4B20-45AB-9A10-2A4B144FE58C}" destId="{284F6FC8-AB76-4C80-823E-10A5C63D4D04}" srcOrd="0" destOrd="0" presId="urn:microsoft.com/office/officeart/2008/layout/HorizontalMultiLevelHierarchy"/>
    <dgm:cxn modelId="{9D5D234E-C61E-4987-91EB-54EEB0D02650}" type="presParOf" srcId="{F6E29F84-BA21-4635-AD83-9F66D0DF51BE}" destId="{AFB1254F-0E45-4908-90B1-107C4ECFB9CE}" srcOrd="0" destOrd="0" presId="urn:microsoft.com/office/officeart/2008/layout/HorizontalMultiLevelHierarchy"/>
    <dgm:cxn modelId="{2FE66FDF-BF53-4693-ACC3-353FA83937A5}" type="presParOf" srcId="{AFB1254F-0E45-4908-90B1-107C4ECFB9CE}" destId="{54A691FF-C2D0-4C04-9A82-7821AEE40F86}" srcOrd="0" destOrd="0" presId="urn:microsoft.com/office/officeart/2008/layout/HorizontalMultiLevelHierarchy"/>
    <dgm:cxn modelId="{8749DC3A-4FAF-4DCE-B50E-25D94B904F0D}" type="presParOf" srcId="{AFB1254F-0E45-4908-90B1-107C4ECFB9CE}" destId="{FC0B382E-739E-4E8C-8F8B-075B6E096A45}" srcOrd="1" destOrd="0" presId="urn:microsoft.com/office/officeart/2008/layout/HorizontalMultiLevelHierarchy"/>
    <dgm:cxn modelId="{B0617F2C-9794-4CA5-957E-92E62727D8E8}" type="presParOf" srcId="{FC0B382E-739E-4E8C-8F8B-075B6E096A45}" destId="{2FF7E122-1708-416B-A349-37490DA21105}" srcOrd="0" destOrd="0" presId="urn:microsoft.com/office/officeart/2008/layout/HorizontalMultiLevelHierarchy"/>
    <dgm:cxn modelId="{D4F39638-3F80-4080-99F4-06F055BBAC1C}" type="presParOf" srcId="{2FF7E122-1708-416B-A349-37490DA21105}" destId="{C1471463-F326-4F4D-B236-C034E4EC5EEA}" srcOrd="0" destOrd="0" presId="urn:microsoft.com/office/officeart/2008/layout/HorizontalMultiLevelHierarchy"/>
    <dgm:cxn modelId="{BAB69C39-4FBE-4EF6-B867-B9534483DA36}" type="presParOf" srcId="{FC0B382E-739E-4E8C-8F8B-075B6E096A45}" destId="{70FB6C22-8902-4928-B471-C583F405A5DC}" srcOrd="1" destOrd="0" presId="urn:microsoft.com/office/officeart/2008/layout/HorizontalMultiLevelHierarchy"/>
    <dgm:cxn modelId="{929A9812-4A32-400A-99F9-9F41C965E7D9}" type="presParOf" srcId="{70FB6C22-8902-4928-B471-C583F405A5DC}" destId="{67314EDF-1E8E-4C2E-A7E8-960911CD91D1}" srcOrd="0" destOrd="0" presId="urn:microsoft.com/office/officeart/2008/layout/HorizontalMultiLevelHierarchy"/>
    <dgm:cxn modelId="{9E79B466-C943-41C0-B6ED-D177C2198AF1}" type="presParOf" srcId="{70FB6C22-8902-4928-B471-C583F405A5DC}" destId="{75C9B607-CE98-4966-A727-38193335EB23}" srcOrd="1" destOrd="0" presId="urn:microsoft.com/office/officeart/2008/layout/HorizontalMultiLevelHierarchy"/>
    <dgm:cxn modelId="{BD1731AC-CAAB-43CD-9C16-DBB248F2DC6D}" type="presParOf" srcId="{FC0B382E-739E-4E8C-8F8B-075B6E096A45}" destId="{284F6FC8-AB76-4C80-823E-10A5C63D4D04}" srcOrd="2" destOrd="0" presId="urn:microsoft.com/office/officeart/2008/layout/HorizontalMultiLevelHierarchy"/>
    <dgm:cxn modelId="{B13DAAAA-54DF-4869-B1EA-58B71A1E9107}" type="presParOf" srcId="{284F6FC8-AB76-4C80-823E-10A5C63D4D04}" destId="{41F0FBF1-1381-4E54-A6C4-A7F331B49D44}" srcOrd="0" destOrd="0" presId="urn:microsoft.com/office/officeart/2008/layout/HorizontalMultiLevelHierarchy"/>
    <dgm:cxn modelId="{2DE119B5-C674-4859-ADBB-A48F03A1BF50}" type="presParOf" srcId="{FC0B382E-739E-4E8C-8F8B-075B6E096A45}" destId="{1E87F12F-FADE-481B-B609-75C75FFADCC3}" srcOrd="3" destOrd="0" presId="urn:microsoft.com/office/officeart/2008/layout/HorizontalMultiLevelHierarchy"/>
    <dgm:cxn modelId="{A072023E-7869-4B6B-8EFA-0A80EA184B6F}" type="presParOf" srcId="{1E87F12F-FADE-481B-B609-75C75FFADCC3}" destId="{D15644B8-F193-4181-9656-6BBFC21EE184}" srcOrd="0" destOrd="0" presId="urn:microsoft.com/office/officeart/2008/layout/HorizontalMultiLevelHierarchy"/>
    <dgm:cxn modelId="{A5DE91BD-35D7-4E16-813E-9F174096F81F}" type="presParOf" srcId="{1E87F12F-FADE-481B-B609-75C75FFADCC3}" destId="{F24D1F63-913C-4E9F-AC9D-84094D8BF85D}" srcOrd="1" destOrd="0" presId="urn:microsoft.com/office/officeart/2008/layout/HorizontalMultiLevelHierarchy"/>
    <dgm:cxn modelId="{D7619611-FE3E-4BDE-B6D0-F2FAF1D649E8}" type="presParOf" srcId="{FC0B382E-739E-4E8C-8F8B-075B6E096A45}" destId="{6C79BBAC-F079-444A-9D58-22D34C924DA8}" srcOrd="4" destOrd="0" presId="urn:microsoft.com/office/officeart/2008/layout/HorizontalMultiLevelHierarchy"/>
    <dgm:cxn modelId="{24E1E1AE-50CB-4EB3-97B5-ED8F9B380769}" type="presParOf" srcId="{6C79BBAC-F079-444A-9D58-22D34C924DA8}" destId="{03C11FAF-2B0D-4FE2-AEB0-95233FB8F318}" srcOrd="0" destOrd="0" presId="urn:microsoft.com/office/officeart/2008/layout/HorizontalMultiLevelHierarchy"/>
    <dgm:cxn modelId="{491027DC-BD44-42B6-9B6E-C564B292513D}" type="presParOf" srcId="{FC0B382E-739E-4E8C-8F8B-075B6E096A45}" destId="{EE7F0FEB-D7CB-4C00-91F2-62502475BBAF}" srcOrd="5" destOrd="0" presId="urn:microsoft.com/office/officeart/2008/layout/HorizontalMultiLevelHierarchy"/>
    <dgm:cxn modelId="{5E68CFC8-C0A7-4D28-9F97-F7A967E74376}" type="presParOf" srcId="{EE7F0FEB-D7CB-4C00-91F2-62502475BBAF}" destId="{CE411765-1D71-476F-80CE-9DE7A98C849A}" srcOrd="0" destOrd="0" presId="urn:microsoft.com/office/officeart/2008/layout/HorizontalMultiLevelHierarchy"/>
    <dgm:cxn modelId="{2777FC01-D2DD-4D59-AF3B-DE6E63EF8B33}" type="presParOf" srcId="{EE7F0FEB-D7CB-4C00-91F2-62502475BBAF}" destId="{BA68BD5C-10EF-41C8-8B6E-85D7622DFBE4}" srcOrd="1" destOrd="0" presId="urn:microsoft.com/office/officeart/2008/layout/HorizontalMultiLevelHierarchy"/>
    <dgm:cxn modelId="{014167AC-2789-472F-AE8E-C3CA4E00C87A}" type="presParOf" srcId="{FC0B382E-739E-4E8C-8F8B-075B6E096A45}" destId="{96FD42EF-1BB8-418E-BC83-3CF55984E24E}" srcOrd="6" destOrd="0" presId="urn:microsoft.com/office/officeart/2008/layout/HorizontalMultiLevelHierarchy"/>
    <dgm:cxn modelId="{96D540A1-12AB-46AC-9668-573A5DE9A5A3}" type="presParOf" srcId="{96FD42EF-1BB8-418E-BC83-3CF55984E24E}" destId="{EBC2ACAD-7BEB-4F1B-90A1-388ADF4894A0}" srcOrd="0" destOrd="0" presId="urn:microsoft.com/office/officeart/2008/layout/HorizontalMultiLevelHierarchy"/>
    <dgm:cxn modelId="{55D61A96-2EDE-494F-BEA6-A2171593C0F9}" type="presParOf" srcId="{FC0B382E-739E-4E8C-8F8B-075B6E096A45}" destId="{A44B8E9B-AD72-4D52-8C7F-ABCA48E03900}" srcOrd="7" destOrd="0" presId="urn:microsoft.com/office/officeart/2008/layout/HorizontalMultiLevelHierarchy"/>
    <dgm:cxn modelId="{63F83C59-3E38-4CB4-BB35-6991F8F4C72F}" type="presParOf" srcId="{A44B8E9B-AD72-4D52-8C7F-ABCA48E03900}" destId="{9BFDD7F2-B411-430C-A5B2-4A407CB2218A}" srcOrd="0" destOrd="0" presId="urn:microsoft.com/office/officeart/2008/layout/HorizontalMultiLevelHierarchy"/>
    <dgm:cxn modelId="{79576DA0-93DF-4A6E-8581-7EF47BACF30B}" type="presParOf" srcId="{A44B8E9B-AD72-4D52-8C7F-ABCA48E03900}" destId="{6EB941FA-F633-41DD-87DB-8350A22D261F}" srcOrd="1" destOrd="0" presId="urn:microsoft.com/office/officeart/2008/layout/HorizontalMultiLevelHierarchy"/>
    <dgm:cxn modelId="{904A21AB-312E-4A59-B0EE-0EDC56122978}" type="presParOf" srcId="{FC0B382E-739E-4E8C-8F8B-075B6E096A45}" destId="{BBAF1DE3-B1DB-4E00-9671-98F6B257F5A6}" srcOrd="8" destOrd="0" presId="urn:microsoft.com/office/officeart/2008/layout/HorizontalMultiLevelHierarchy"/>
    <dgm:cxn modelId="{7CA4F3E0-1F54-471F-B4D0-1FBC63071550}" type="presParOf" srcId="{BBAF1DE3-B1DB-4E00-9671-98F6B257F5A6}" destId="{FDDE3C04-3888-4118-A6DA-7C4E2C5F3B39}" srcOrd="0" destOrd="0" presId="urn:microsoft.com/office/officeart/2008/layout/HorizontalMultiLevelHierarchy"/>
    <dgm:cxn modelId="{2EBF8EEB-C49F-4F33-8A8C-E6756E1E134E}" type="presParOf" srcId="{FC0B382E-739E-4E8C-8F8B-075B6E096A45}" destId="{2DFA447C-6F36-46FF-BA30-E18EB5C1ACE9}" srcOrd="9" destOrd="0" presId="urn:microsoft.com/office/officeart/2008/layout/HorizontalMultiLevelHierarchy"/>
    <dgm:cxn modelId="{01FB0C9A-F64E-4860-80F2-7A07B46F30FE}" type="presParOf" srcId="{2DFA447C-6F36-46FF-BA30-E18EB5C1ACE9}" destId="{FFAF69CC-3EE8-466F-B8C8-F10C58F136F1}" srcOrd="0" destOrd="0" presId="urn:microsoft.com/office/officeart/2008/layout/HorizontalMultiLevelHierarchy"/>
    <dgm:cxn modelId="{884FB982-6367-4CB9-AF91-56AB433FD93D}" type="presParOf" srcId="{2DFA447C-6F36-46FF-BA30-E18EB5C1ACE9}" destId="{DECCC546-8FFC-4D74-A7FF-2B8B9823CF26}" srcOrd="1" destOrd="0" presId="urn:microsoft.com/office/officeart/2008/layout/HorizontalMultiLevelHierarchy"/>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五專</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a:t>五專特色招生</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a:t>五專優先免試</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smtClean="0"/>
            <a:t>五專聯合免試</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3"/>
      <dgm:spPr/>
      <dgm:t>
        <a:bodyPr/>
        <a:lstStyle/>
        <a:p>
          <a:endParaRPr lang="zh-TW" altLang="en-US"/>
        </a:p>
      </dgm:t>
    </dgm:pt>
    <dgm:pt modelId="{C1471463-F326-4F4D-B236-C034E4EC5EEA}" type="pres">
      <dgm:prSet presAssocID="{9ECAD310-F9DA-4AC4-8131-7458B75F7259}" presName="connTx" presStyleLbl="parChTrans1D2" presStyleIdx="0" presStyleCnt="3"/>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3"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6C79BBAC-F079-444A-9D58-22D34C924DA8}" type="pres">
      <dgm:prSet presAssocID="{4F4C8B20-51D2-42CD-BFA3-9A59D8CBDD25}" presName="conn2-1" presStyleLbl="parChTrans1D2" presStyleIdx="1" presStyleCnt="3"/>
      <dgm:spPr/>
      <dgm:t>
        <a:bodyPr/>
        <a:lstStyle/>
        <a:p>
          <a:endParaRPr lang="zh-TW" altLang="en-US"/>
        </a:p>
      </dgm:t>
    </dgm:pt>
    <dgm:pt modelId="{03C11FAF-2B0D-4FE2-AEB0-95233FB8F318}" type="pres">
      <dgm:prSet presAssocID="{4F4C8B20-51D2-42CD-BFA3-9A59D8CBDD25}" presName="connTx" presStyleLbl="parChTrans1D2" presStyleIdx="1" presStyleCnt="3"/>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1" presStyleCnt="3"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2" presStyleCnt="3"/>
      <dgm:spPr/>
      <dgm:t>
        <a:bodyPr/>
        <a:lstStyle/>
        <a:p>
          <a:endParaRPr lang="zh-TW" altLang="en-US"/>
        </a:p>
      </dgm:t>
    </dgm:pt>
    <dgm:pt modelId="{EBC2ACAD-7BEB-4F1B-90A1-388ADF4894A0}" type="pres">
      <dgm:prSet presAssocID="{DE938286-BBCD-4898-BE07-941E8016928A}" presName="connTx" presStyleLbl="parChTrans1D2" presStyleIdx="2" presStyleCnt="3"/>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2" presStyleCnt="3"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3599EF25-62B0-47DA-9593-C8E7E712CB44}" type="presOf" srcId="{DE938286-BBCD-4898-BE07-941E8016928A}" destId="{EBC2ACAD-7BEB-4F1B-90A1-388ADF4894A0}" srcOrd="1" destOrd="0" presId="urn:microsoft.com/office/officeart/2008/layout/HorizontalMultiLevelHierarchy"/>
    <dgm:cxn modelId="{18018A94-740E-4344-95A3-9A5AE3438926}" type="presOf" srcId="{9ECAD310-F9DA-4AC4-8131-7458B75F7259}" destId="{C1471463-F326-4F4D-B236-C034E4EC5EEA}" srcOrd="1" destOrd="0" presId="urn:microsoft.com/office/officeart/2008/layout/HorizontalMultiLevelHierarchy"/>
    <dgm:cxn modelId="{9604287E-EC25-4F41-A874-767B7FD3CB82}" type="presOf" srcId="{DF4F73A6-53B8-49A8-9198-AA5C41A691E7}" destId="{9BFDD7F2-B411-430C-A5B2-4A407CB2218A}" srcOrd="0" destOrd="0" presId="urn:microsoft.com/office/officeart/2008/layout/HorizontalMultiLevelHierarchy"/>
    <dgm:cxn modelId="{A19F2967-68EC-4FAE-B467-93271D1A0538}" srcId="{5EDB91D9-B9E1-4C0E-B08E-ED944D0E82AA}" destId="{77EB3A43-A6A7-48A0-B4CB-AA1D05200F2E}" srcOrd="1" destOrd="0" parTransId="{4F4C8B20-51D2-42CD-BFA3-9A59D8CBDD25}" sibTransId="{987D23B4-BA37-4144-B920-118D46153E59}"/>
    <dgm:cxn modelId="{43F64107-F8B3-469C-9F4A-AE832DA5109D}" type="presOf" srcId="{510E3625-5FAD-4E63-8783-043FC6B981DE}" destId="{F6E29F84-BA21-4635-AD83-9F66D0DF51BE}" srcOrd="0" destOrd="0" presId="urn:microsoft.com/office/officeart/2008/layout/HorizontalMultiLevelHierarchy"/>
    <dgm:cxn modelId="{DE495121-AD6E-4DE6-931F-EB36161EDD8B}" type="presOf" srcId="{4F4C8B20-51D2-42CD-BFA3-9A59D8CBDD25}" destId="{03C11FAF-2B0D-4FE2-AEB0-95233FB8F318}" srcOrd="1" destOrd="0" presId="urn:microsoft.com/office/officeart/2008/layout/HorizontalMultiLevelHierarchy"/>
    <dgm:cxn modelId="{234FEE00-B02D-40D2-A896-0DF5125C72EF}" srcId="{5EDB91D9-B9E1-4C0E-B08E-ED944D0E82AA}" destId="{DF4F73A6-53B8-49A8-9198-AA5C41A691E7}" srcOrd="2" destOrd="0" parTransId="{DE938286-BBCD-4898-BE07-941E8016928A}" sibTransId="{39C49984-4793-4B3B-AFE3-BDCAD9302B23}"/>
    <dgm:cxn modelId="{99263274-1CFB-4671-A88C-94ED9B1222F8}" type="presOf" srcId="{9301B384-1F30-4213-AAAE-489DE5DE9BA5}" destId="{67314EDF-1E8E-4C2E-A7E8-960911CD91D1}" srcOrd="0" destOrd="0" presId="urn:microsoft.com/office/officeart/2008/layout/HorizontalMultiLevelHierarchy"/>
    <dgm:cxn modelId="{92EEDDA7-78A0-483F-8B32-4C4D6989DE66}" type="presOf" srcId="{5EDB91D9-B9E1-4C0E-B08E-ED944D0E82AA}" destId="{54A691FF-C2D0-4C04-9A82-7821AEE40F86}" srcOrd="0" destOrd="0" presId="urn:microsoft.com/office/officeart/2008/layout/HorizontalMultiLevelHierarchy"/>
    <dgm:cxn modelId="{2F6DEA5C-680C-4D54-9344-DBCA0923FCD1}" type="presOf" srcId="{9ECAD310-F9DA-4AC4-8131-7458B75F7259}" destId="{2FF7E122-1708-416B-A349-37490DA21105}"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EC576610-01CB-4155-A438-8F09A4CD2BFF}" type="presOf" srcId="{77EB3A43-A6A7-48A0-B4CB-AA1D05200F2E}" destId="{CE411765-1D71-476F-80CE-9DE7A98C849A}" srcOrd="0" destOrd="0" presId="urn:microsoft.com/office/officeart/2008/layout/HorizontalMultiLevelHierarchy"/>
    <dgm:cxn modelId="{A95EC019-FCDA-46DB-B657-F9AD17156B2A}" type="presOf" srcId="{4F4C8B20-51D2-42CD-BFA3-9A59D8CBDD25}" destId="{6C79BBAC-F079-444A-9D58-22D34C924DA8}" srcOrd="0" destOrd="0" presId="urn:microsoft.com/office/officeart/2008/layout/HorizontalMultiLevelHierarchy"/>
    <dgm:cxn modelId="{54A89F3F-E8CC-45D0-AE53-7385BE15DC0F}" type="presOf" srcId="{DE938286-BBCD-4898-BE07-941E8016928A}" destId="{96FD42EF-1BB8-418E-BC83-3CF55984E24E}"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E97AEC21-6296-434B-90EC-77C669F8008C}" type="presParOf" srcId="{F6E29F84-BA21-4635-AD83-9F66D0DF51BE}" destId="{AFB1254F-0E45-4908-90B1-107C4ECFB9CE}" srcOrd="0" destOrd="0" presId="urn:microsoft.com/office/officeart/2008/layout/HorizontalMultiLevelHierarchy"/>
    <dgm:cxn modelId="{40CCBA3A-7B50-44E5-8F87-4A5A2660FB67}" type="presParOf" srcId="{AFB1254F-0E45-4908-90B1-107C4ECFB9CE}" destId="{54A691FF-C2D0-4C04-9A82-7821AEE40F86}" srcOrd="0" destOrd="0" presId="urn:microsoft.com/office/officeart/2008/layout/HorizontalMultiLevelHierarchy"/>
    <dgm:cxn modelId="{FE48B298-1903-4390-9160-6A79C2179947}" type="presParOf" srcId="{AFB1254F-0E45-4908-90B1-107C4ECFB9CE}" destId="{FC0B382E-739E-4E8C-8F8B-075B6E096A45}" srcOrd="1" destOrd="0" presId="urn:microsoft.com/office/officeart/2008/layout/HorizontalMultiLevelHierarchy"/>
    <dgm:cxn modelId="{F370BFD2-44E8-4FFC-A1C8-15DD20E3EEB4}" type="presParOf" srcId="{FC0B382E-739E-4E8C-8F8B-075B6E096A45}" destId="{2FF7E122-1708-416B-A349-37490DA21105}" srcOrd="0" destOrd="0" presId="urn:microsoft.com/office/officeart/2008/layout/HorizontalMultiLevelHierarchy"/>
    <dgm:cxn modelId="{898FDD79-FEBB-485C-8161-8503C0ECD886}" type="presParOf" srcId="{2FF7E122-1708-416B-A349-37490DA21105}" destId="{C1471463-F326-4F4D-B236-C034E4EC5EEA}" srcOrd="0" destOrd="0" presId="urn:microsoft.com/office/officeart/2008/layout/HorizontalMultiLevelHierarchy"/>
    <dgm:cxn modelId="{815ACCD8-0346-4D63-8764-A003F61100E3}" type="presParOf" srcId="{FC0B382E-739E-4E8C-8F8B-075B6E096A45}" destId="{70FB6C22-8902-4928-B471-C583F405A5DC}" srcOrd="1" destOrd="0" presId="urn:microsoft.com/office/officeart/2008/layout/HorizontalMultiLevelHierarchy"/>
    <dgm:cxn modelId="{9A7E6E15-3A17-4395-9868-E93B295F6575}" type="presParOf" srcId="{70FB6C22-8902-4928-B471-C583F405A5DC}" destId="{67314EDF-1E8E-4C2E-A7E8-960911CD91D1}" srcOrd="0" destOrd="0" presId="urn:microsoft.com/office/officeart/2008/layout/HorizontalMultiLevelHierarchy"/>
    <dgm:cxn modelId="{9EC6FF63-0E04-4FF6-9535-CF19BE9B9E71}" type="presParOf" srcId="{70FB6C22-8902-4928-B471-C583F405A5DC}" destId="{75C9B607-CE98-4966-A727-38193335EB23}" srcOrd="1" destOrd="0" presId="urn:microsoft.com/office/officeart/2008/layout/HorizontalMultiLevelHierarchy"/>
    <dgm:cxn modelId="{24298B05-0F22-4A64-BD05-E5CDD27B95F5}" type="presParOf" srcId="{FC0B382E-739E-4E8C-8F8B-075B6E096A45}" destId="{6C79BBAC-F079-444A-9D58-22D34C924DA8}" srcOrd="2" destOrd="0" presId="urn:microsoft.com/office/officeart/2008/layout/HorizontalMultiLevelHierarchy"/>
    <dgm:cxn modelId="{E34A4343-0525-4898-B792-88FB7E7AC3B6}" type="presParOf" srcId="{6C79BBAC-F079-444A-9D58-22D34C924DA8}" destId="{03C11FAF-2B0D-4FE2-AEB0-95233FB8F318}" srcOrd="0" destOrd="0" presId="urn:microsoft.com/office/officeart/2008/layout/HorizontalMultiLevelHierarchy"/>
    <dgm:cxn modelId="{78955744-BBA6-40EE-AA39-F0FB3BF603B3}" type="presParOf" srcId="{FC0B382E-739E-4E8C-8F8B-075B6E096A45}" destId="{EE7F0FEB-D7CB-4C00-91F2-62502475BBAF}" srcOrd="3" destOrd="0" presId="urn:microsoft.com/office/officeart/2008/layout/HorizontalMultiLevelHierarchy"/>
    <dgm:cxn modelId="{2D44BF0A-F24F-4113-9F13-506BA45BBCC7}" type="presParOf" srcId="{EE7F0FEB-D7CB-4C00-91F2-62502475BBAF}" destId="{CE411765-1D71-476F-80CE-9DE7A98C849A}" srcOrd="0" destOrd="0" presId="urn:microsoft.com/office/officeart/2008/layout/HorizontalMultiLevelHierarchy"/>
    <dgm:cxn modelId="{7B90A2E4-53E5-4803-9BB2-82AE9CA8C0C8}" type="presParOf" srcId="{EE7F0FEB-D7CB-4C00-91F2-62502475BBAF}" destId="{BA68BD5C-10EF-41C8-8B6E-85D7622DFBE4}" srcOrd="1" destOrd="0" presId="urn:microsoft.com/office/officeart/2008/layout/HorizontalMultiLevelHierarchy"/>
    <dgm:cxn modelId="{CCC3798C-C144-4CF6-8076-4A41D3D6F61A}" type="presParOf" srcId="{FC0B382E-739E-4E8C-8F8B-075B6E096A45}" destId="{96FD42EF-1BB8-418E-BC83-3CF55984E24E}" srcOrd="4" destOrd="0" presId="urn:microsoft.com/office/officeart/2008/layout/HorizontalMultiLevelHierarchy"/>
    <dgm:cxn modelId="{B6C9DB40-C4DD-4196-8CDA-E46223F0D0DE}" type="presParOf" srcId="{96FD42EF-1BB8-418E-BC83-3CF55984E24E}" destId="{EBC2ACAD-7BEB-4F1B-90A1-388ADF4894A0}" srcOrd="0" destOrd="0" presId="urn:microsoft.com/office/officeart/2008/layout/HorizontalMultiLevelHierarchy"/>
    <dgm:cxn modelId="{90B49823-908B-4E75-A1EF-916BEF2E59D1}" type="presParOf" srcId="{FC0B382E-739E-4E8C-8F8B-075B6E096A45}" destId="{A44B8E9B-AD72-4D52-8C7F-ABCA48E03900}" srcOrd="5" destOrd="0" presId="urn:microsoft.com/office/officeart/2008/layout/HorizontalMultiLevelHierarchy"/>
    <dgm:cxn modelId="{EC504B85-DE6B-44E9-B03D-743FEFF137B4}" type="presParOf" srcId="{A44B8E9B-AD72-4D52-8C7F-ABCA48E03900}" destId="{9BFDD7F2-B411-430C-A5B2-4A407CB2218A}" srcOrd="0" destOrd="0" presId="urn:microsoft.com/office/officeart/2008/layout/HorizontalMultiLevelHierarchy"/>
    <dgm:cxn modelId="{81D9F3C8-7024-4A9A-BF92-E94D9072499B}"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C41FD-B040-4716-AA00-DC68851C18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703B1F0B-CD49-4D76-BA7E-1BB073602897}">
      <dgm:prSet phldrT="[文字]"/>
      <dgm:spPr/>
      <dgm:t>
        <a:bodyPr/>
        <a:lstStyle/>
        <a:p>
          <a:r>
            <a:rPr lang="zh-TW" altLang="en-US" dirty="0" smtClean="0">
              <a:latin typeface="標楷體" panose="03000509000000000000" pitchFamily="65" charset="-120"/>
              <a:ea typeface="標楷體" panose="03000509000000000000" pitchFamily="65" charset="-120"/>
            </a:rPr>
            <a:t>五專招生以「免試入學」為主要招生管道，七年一貫</a:t>
          </a:r>
          <a:r>
            <a:rPr lang="zh-TW" altLang="en-US" smtClean="0">
              <a:latin typeface="標楷體" panose="03000509000000000000" pitchFamily="65" charset="-120"/>
              <a:ea typeface="標楷體" panose="03000509000000000000" pitchFamily="65" charset="-120"/>
            </a:rPr>
            <a:t>制系組則</a:t>
          </a:r>
          <a:r>
            <a:rPr lang="zh-TW" altLang="en-US" dirty="0" smtClean="0">
              <a:latin typeface="標楷體" panose="03000509000000000000" pitchFamily="65" charset="-120"/>
              <a:ea typeface="標楷體" panose="03000509000000000000" pitchFamily="65" charset="-120"/>
            </a:rPr>
            <a:t>採「特色招生甄選入學」辦理招生。</a:t>
          </a:r>
          <a:endParaRPr lang="zh-TW" altLang="en-US" dirty="0">
            <a:latin typeface="標楷體" panose="03000509000000000000" pitchFamily="65" charset="-120"/>
            <a:ea typeface="標楷體" panose="03000509000000000000" pitchFamily="65" charset="-120"/>
          </a:endParaRPr>
        </a:p>
      </dgm:t>
    </dgm:pt>
    <dgm:pt modelId="{60C3AE4C-C849-46DA-A27C-C37102475BEC}" type="parTrans" cxnId="{F02C590F-5086-493C-96AF-7F02B0375165}">
      <dgm:prSet/>
      <dgm:spPr/>
      <dgm:t>
        <a:bodyPr/>
        <a:lstStyle/>
        <a:p>
          <a:endParaRPr lang="zh-TW" altLang="en-US"/>
        </a:p>
      </dgm:t>
    </dgm:pt>
    <dgm:pt modelId="{C6DE72C5-EAA1-491A-ACC3-2C832C69C4F1}" type="sibTrans" cxnId="{F02C590F-5086-493C-96AF-7F02B0375165}">
      <dgm:prSet/>
      <dgm:spPr/>
      <dgm:t>
        <a:bodyPr/>
        <a:lstStyle/>
        <a:p>
          <a:endParaRPr lang="zh-TW" altLang="en-US"/>
        </a:p>
      </dgm:t>
    </dgm:pt>
    <dgm:pt modelId="{C17509C4-526B-473F-A06F-F15F64701B1A}">
      <dgm:prSet phldrT="[文字]"/>
      <dgm:spPr/>
      <dgm:t>
        <a:bodyPr/>
        <a:lstStyle/>
        <a:p>
          <a:r>
            <a:rPr lang="en-US" altLang="zh-TW" dirty="0" smtClean="0">
              <a:latin typeface="標楷體" panose="03000509000000000000" pitchFamily="65" charset="-120"/>
              <a:ea typeface="標楷體" panose="03000509000000000000" pitchFamily="65" charset="-120"/>
            </a:rPr>
            <a:t>107</a:t>
          </a:r>
          <a:r>
            <a:rPr lang="zh-TW" altLang="en-US" dirty="0" smtClean="0">
              <a:latin typeface="標楷體" panose="03000509000000000000" pitchFamily="65" charset="-120"/>
              <a:ea typeface="標楷體" panose="03000509000000000000" pitchFamily="65" charset="-120"/>
            </a:rPr>
            <a:t>學年度起停止辦理五專部分名額納入高中職免試。</a:t>
          </a:r>
          <a:endParaRPr lang="zh-TW" altLang="en-US" dirty="0">
            <a:latin typeface="標楷體" panose="03000509000000000000" pitchFamily="65" charset="-120"/>
            <a:ea typeface="標楷體" panose="03000509000000000000" pitchFamily="65" charset="-120"/>
          </a:endParaRPr>
        </a:p>
      </dgm:t>
    </dgm:pt>
    <dgm:pt modelId="{9B2E34C0-E414-43EB-92FE-075E9DF84D09}" type="parTrans" cxnId="{0F0BDDEF-5326-481A-A554-2E61BBEE68F2}">
      <dgm:prSet/>
      <dgm:spPr/>
      <dgm:t>
        <a:bodyPr/>
        <a:lstStyle/>
        <a:p>
          <a:endParaRPr lang="zh-TW" altLang="en-US"/>
        </a:p>
      </dgm:t>
    </dgm:pt>
    <dgm:pt modelId="{5E1E1182-F6A8-4358-8F8E-254348546DB7}" type="sibTrans" cxnId="{0F0BDDEF-5326-481A-A554-2E61BBEE68F2}">
      <dgm:prSet/>
      <dgm:spPr/>
      <dgm:t>
        <a:bodyPr/>
        <a:lstStyle/>
        <a:p>
          <a:endParaRPr lang="zh-TW" altLang="en-US"/>
        </a:p>
      </dgm:t>
    </dgm:pt>
    <dgm:pt modelId="{9EB224C3-D477-496C-9121-7846B713AF47}">
      <dgm:prSet phldrT="[文字]"/>
      <dgm:spPr/>
      <dgm:t>
        <a:bodyPr/>
        <a:lstStyle/>
        <a:p>
          <a:r>
            <a:rPr lang="en-US" altLang="zh-TW" dirty="0" smtClean="0">
              <a:latin typeface="標楷體" panose="03000509000000000000" pitchFamily="65" charset="-120"/>
              <a:ea typeface="標楷體" panose="03000509000000000000" pitchFamily="65" charset="-120"/>
            </a:rPr>
            <a:t>107</a:t>
          </a:r>
          <a:r>
            <a:rPr lang="zh-TW" altLang="en-US" dirty="0" smtClean="0">
              <a:latin typeface="標楷體" panose="03000509000000000000" pitchFamily="65" charset="-120"/>
              <a:ea typeface="標楷體" panose="03000509000000000000" pitchFamily="65" charset="-120"/>
            </a:rPr>
            <a:t>學年度起，新增五專優先免試，全國一區，至多可選</a:t>
          </a:r>
          <a:r>
            <a:rPr lang="en-US" altLang="zh-TW" dirty="0" smtClean="0">
              <a:latin typeface="標楷體" panose="03000509000000000000" pitchFamily="65" charset="-120"/>
              <a:ea typeface="標楷體" panose="03000509000000000000" pitchFamily="65" charset="-120"/>
            </a:rPr>
            <a:t>30</a:t>
          </a:r>
          <a:r>
            <a:rPr lang="zh-TW" altLang="en-US" smtClean="0">
              <a:latin typeface="標楷體" panose="03000509000000000000" pitchFamily="65" charset="-120"/>
              <a:ea typeface="標楷體" panose="03000509000000000000" pitchFamily="65" charset="-120"/>
            </a:rPr>
            <a:t>個科系組志願</a:t>
          </a:r>
          <a:r>
            <a:rPr lang="zh-TW" altLang="en-US" dirty="0" smtClean="0">
              <a:latin typeface="標楷體" panose="03000509000000000000" pitchFamily="65" charset="-120"/>
              <a:ea typeface="標楷體" panose="03000509000000000000" pitchFamily="65" charset="-120"/>
            </a:rPr>
            <a:t>，由電腦統一分發。</a:t>
          </a:r>
          <a:endParaRPr lang="zh-TW" altLang="en-US" dirty="0">
            <a:latin typeface="標楷體" panose="03000509000000000000" pitchFamily="65" charset="-120"/>
            <a:ea typeface="標楷體" panose="03000509000000000000" pitchFamily="65" charset="-120"/>
          </a:endParaRPr>
        </a:p>
      </dgm:t>
    </dgm:pt>
    <dgm:pt modelId="{B1E4ECF2-434A-4B6B-B945-D374DDC52082}" type="parTrans" cxnId="{86BBF865-E36B-49EC-9101-D4A00290F91E}">
      <dgm:prSet/>
      <dgm:spPr/>
      <dgm:t>
        <a:bodyPr/>
        <a:lstStyle/>
        <a:p>
          <a:endParaRPr lang="zh-TW" altLang="en-US"/>
        </a:p>
      </dgm:t>
    </dgm:pt>
    <dgm:pt modelId="{85814CA9-C3CC-4CAC-A95A-377F65C2DEDD}" type="sibTrans" cxnId="{86BBF865-E36B-49EC-9101-D4A00290F91E}">
      <dgm:prSet/>
      <dgm:spPr/>
      <dgm:t>
        <a:bodyPr/>
        <a:lstStyle/>
        <a:p>
          <a:endParaRPr lang="zh-TW" altLang="en-US"/>
        </a:p>
      </dgm:t>
    </dgm:pt>
    <dgm:pt modelId="{57EE6AAC-8AC4-4CAC-B589-05975E870EAA}" type="pres">
      <dgm:prSet presAssocID="{EC2C41FD-B040-4716-AA00-DC68851C18F3}" presName="Name0" presStyleCnt="0">
        <dgm:presLayoutVars>
          <dgm:chMax val="7"/>
          <dgm:chPref val="7"/>
          <dgm:dir/>
        </dgm:presLayoutVars>
      </dgm:prSet>
      <dgm:spPr/>
      <dgm:t>
        <a:bodyPr/>
        <a:lstStyle/>
        <a:p>
          <a:endParaRPr lang="zh-TW" altLang="en-US"/>
        </a:p>
      </dgm:t>
    </dgm:pt>
    <dgm:pt modelId="{DBD163C0-8FE3-4939-AF61-83272F74EF16}" type="pres">
      <dgm:prSet presAssocID="{EC2C41FD-B040-4716-AA00-DC68851C18F3}" presName="Name1" presStyleCnt="0"/>
      <dgm:spPr/>
    </dgm:pt>
    <dgm:pt modelId="{4CE333D0-4B31-49D1-AB11-5475D4693BB9}" type="pres">
      <dgm:prSet presAssocID="{EC2C41FD-B040-4716-AA00-DC68851C18F3}" presName="cycle" presStyleCnt="0"/>
      <dgm:spPr/>
    </dgm:pt>
    <dgm:pt modelId="{AC937C83-D513-4FBD-AE4F-1E8AE66013CA}" type="pres">
      <dgm:prSet presAssocID="{EC2C41FD-B040-4716-AA00-DC68851C18F3}" presName="srcNode" presStyleLbl="node1" presStyleIdx="0" presStyleCnt="3"/>
      <dgm:spPr/>
    </dgm:pt>
    <dgm:pt modelId="{5E0EC72E-E400-4617-AFE9-E127AFE37346}" type="pres">
      <dgm:prSet presAssocID="{EC2C41FD-B040-4716-AA00-DC68851C18F3}" presName="conn" presStyleLbl="parChTrans1D2" presStyleIdx="0" presStyleCnt="1"/>
      <dgm:spPr/>
      <dgm:t>
        <a:bodyPr/>
        <a:lstStyle/>
        <a:p>
          <a:endParaRPr lang="zh-TW" altLang="en-US"/>
        </a:p>
      </dgm:t>
    </dgm:pt>
    <dgm:pt modelId="{CE1807D1-C4BF-4E76-B40B-4A78863C2657}" type="pres">
      <dgm:prSet presAssocID="{EC2C41FD-B040-4716-AA00-DC68851C18F3}" presName="extraNode" presStyleLbl="node1" presStyleIdx="0" presStyleCnt="3"/>
      <dgm:spPr/>
    </dgm:pt>
    <dgm:pt modelId="{9ED1EA69-DDF5-4637-9A47-178AEB4CD30A}" type="pres">
      <dgm:prSet presAssocID="{EC2C41FD-B040-4716-AA00-DC68851C18F3}" presName="dstNode" presStyleLbl="node1" presStyleIdx="0" presStyleCnt="3"/>
      <dgm:spPr/>
    </dgm:pt>
    <dgm:pt modelId="{076F4C96-AAC8-4163-8B8A-52DBED489054}" type="pres">
      <dgm:prSet presAssocID="{703B1F0B-CD49-4D76-BA7E-1BB073602897}" presName="text_1" presStyleLbl="node1" presStyleIdx="0" presStyleCnt="3">
        <dgm:presLayoutVars>
          <dgm:bulletEnabled val="1"/>
        </dgm:presLayoutVars>
      </dgm:prSet>
      <dgm:spPr/>
      <dgm:t>
        <a:bodyPr/>
        <a:lstStyle/>
        <a:p>
          <a:endParaRPr lang="zh-TW" altLang="en-US"/>
        </a:p>
      </dgm:t>
    </dgm:pt>
    <dgm:pt modelId="{665FE004-0072-4164-8451-6D86517B58FF}" type="pres">
      <dgm:prSet presAssocID="{703B1F0B-CD49-4D76-BA7E-1BB073602897}" presName="accent_1" presStyleCnt="0"/>
      <dgm:spPr/>
    </dgm:pt>
    <dgm:pt modelId="{F50D32DE-1DB9-4858-84CD-0DB38B9A90EF}" type="pres">
      <dgm:prSet presAssocID="{703B1F0B-CD49-4D76-BA7E-1BB073602897}" presName="accentRepeatNode" presStyleLbl="solidFgAcc1" presStyleIdx="0" presStyleCnt="3"/>
      <dgm:spPr/>
    </dgm:pt>
    <dgm:pt modelId="{E69B9ECB-1F62-4BD9-8AC8-31C6F7996A10}" type="pres">
      <dgm:prSet presAssocID="{C17509C4-526B-473F-A06F-F15F64701B1A}" presName="text_2" presStyleLbl="node1" presStyleIdx="1" presStyleCnt="3">
        <dgm:presLayoutVars>
          <dgm:bulletEnabled val="1"/>
        </dgm:presLayoutVars>
      </dgm:prSet>
      <dgm:spPr/>
      <dgm:t>
        <a:bodyPr/>
        <a:lstStyle/>
        <a:p>
          <a:endParaRPr lang="zh-TW" altLang="en-US"/>
        </a:p>
      </dgm:t>
    </dgm:pt>
    <dgm:pt modelId="{CA9FCA05-18BB-4CD2-9520-61B0F0372ACC}" type="pres">
      <dgm:prSet presAssocID="{C17509C4-526B-473F-A06F-F15F64701B1A}" presName="accent_2" presStyleCnt="0"/>
      <dgm:spPr/>
    </dgm:pt>
    <dgm:pt modelId="{D40A82E2-D051-452D-93B2-B490ACC4D426}" type="pres">
      <dgm:prSet presAssocID="{C17509C4-526B-473F-A06F-F15F64701B1A}" presName="accentRepeatNode" presStyleLbl="solidFgAcc1" presStyleIdx="1" presStyleCnt="3"/>
      <dgm:spPr/>
    </dgm:pt>
    <dgm:pt modelId="{611FA7B8-F850-4345-9939-EB880071454E}" type="pres">
      <dgm:prSet presAssocID="{9EB224C3-D477-496C-9121-7846B713AF47}" presName="text_3" presStyleLbl="node1" presStyleIdx="2" presStyleCnt="3">
        <dgm:presLayoutVars>
          <dgm:bulletEnabled val="1"/>
        </dgm:presLayoutVars>
      </dgm:prSet>
      <dgm:spPr/>
      <dgm:t>
        <a:bodyPr/>
        <a:lstStyle/>
        <a:p>
          <a:endParaRPr lang="zh-TW" altLang="en-US"/>
        </a:p>
      </dgm:t>
    </dgm:pt>
    <dgm:pt modelId="{0E77AD50-4B6C-41D6-807E-517313878DE2}" type="pres">
      <dgm:prSet presAssocID="{9EB224C3-D477-496C-9121-7846B713AF47}" presName="accent_3" presStyleCnt="0"/>
      <dgm:spPr/>
    </dgm:pt>
    <dgm:pt modelId="{38994487-6225-407E-B542-1A8813B46A9B}" type="pres">
      <dgm:prSet presAssocID="{9EB224C3-D477-496C-9121-7846B713AF47}" presName="accentRepeatNode" presStyleLbl="solidFgAcc1" presStyleIdx="2" presStyleCnt="3"/>
      <dgm:spPr/>
    </dgm:pt>
  </dgm:ptLst>
  <dgm:cxnLst>
    <dgm:cxn modelId="{39E0E4DF-BF77-4AF4-AD9D-DDF95EEE3A5E}" type="presOf" srcId="{9EB224C3-D477-496C-9121-7846B713AF47}" destId="{611FA7B8-F850-4345-9939-EB880071454E}" srcOrd="0" destOrd="0" presId="urn:microsoft.com/office/officeart/2008/layout/VerticalCurvedList"/>
    <dgm:cxn modelId="{0F0BDDEF-5326-481A-A554-2E61BBEE68F2}" srcId="{EC2C41FD-B040-4716-AA00-DC68851C18F3}" destId="{C17509C4-526B-473F-A06F-F15F64701B1A}" srcOrd="1" destOrd="0" parTransId="{9B2E34C0-E414-43EB-92FE-075E9DF84D09}" sibTransId="{5E1E1182-F6A8-4358-8F8E-254348546DB7}"/>
    <dgm:cxn modelId="{DDAB9286-D4AA-408B-ADF7-32B3741A4FC4}" type="presOf" srcId="{703B1F0B-CD49-4D76-BA7E-1BB073602897}" destId="{076F4C96-AAC8-4163-8B8A-52DBED489054}" srcOrd="0" destOrd="0" presId="urn:microsoft.com/office/officeart/2008/layout/VerticalCurvedList"/>
    <dgm:cxn modelId="{F02C590F-5086-493C-96AF-7F02B0375165}" srcId="{EC2C41FD-B040-4716-AA00-DC68851C18F3}" destId="{703B1F0B-CD49-4D76-BA7E-1BB073602897}" srcOrd="0" destOrd="0" parTransId="{60C3AE4C-C849-46DA-A27C-C37102475BEC}" sibTransId="{C6DE72C5-EAA1-491A-ACC3-2C832C69C4F1}"/>
    <dgm:cxn modelId="{86BBF865-E36B-49EC-9101-D4A00290F91E}" srcId="{EC2C41FD-B040-4716-AA00-DC68851C18F3}" destId="{9EB224C3-D477-496C-9121-7846B713AF47}" srcOrd="2" destOrd="0" parTransId="{B1E4ECF2-434A-4B6B-B945-D374DDC52082}" sibTransId="{85814CA9-C3CC-4CAC-A95A-377F65C2DEDD}"/>
    <dgm:cxn modelId="{A2958171-B6DE-4568-A067-706EBBC09ACB}" type="presOf" srcId="{C6DE72C5-EAA1-491A-ACC3-2C832C69C4F1}" destId="{5E0EC72E-E400-4617-AFE9-E127AFE37346}" srcOrd="0" destOrd="0" presId="urn:microsoft.com/office/officeart/2008/layout/VerticalCurvedList"/>
    <dgm:cxn modelId="{03557297-504A-4586-815D-D08F8BD9FEE4}" type="presOf" srcId="{EC2C41FD-B040-4716-AA00-DC68851C18F3}" destId="{57EE6AAC-8AC4-4CAC-B589-05975E870EAA}" srcOrd="0" destOrd="0" presId="urn:microsoft.com/office/officeart/2008/layout/VerticalCurvedList"/>
    <dgm:cxn modelId="{5A80892F-1AF8-40FB-892E-760F30295F50}" type="presOf" srcId="{C17509C4-526B-473F-A06F-F15F64701B1A}" destId="{E69B9ECB-1F62-4BD9-8AC8-31C6F7996A10}" srcOrd="0" destOrd="0" presId="urn:microsoft.com/office/officeart/2008/layout/VerticalCurvedList"/>
    <dgm:cxn modelId="{7C7E84EC-C4F1-47F9-8822-9610B71A0774}" type="presParOf" srcId="{57EE6AAC-8AC4-4CAC-B589-05975E870EAA}" destId="{DBD163C0-8FE3-4939-AF61-83272F74EF16}" srcOrd="0" destOrd="0" presId="urn:microsoft.com/office/officeart/2008/layout/VerticalCurvedList"/>
    <dgm:cxn modelId="{8CC24D7F-388C-4246-9393-4583678EEC7E}" type="presParOf" srcId="{DBD163C0-8FE3-4939-AF61-83272F74EF16}" destId="{4CE333D0-4B31-49D1-AB11-5475D4693BB9}" srcOrd="0" destOrd="0" presId="urn:microsoft.com/office/officeart/2008/layout/VerticalCurvedList"/>
    <dgm:cxn modelId="{0935AB35-EC18-4E5F-80B0-5DD3D0F1075B}" type="presParOf" srcId="{4CE333D0-4B31-49D1-AB11-5475D4693BB9}" destId="{AC937C83-D513-4FBD-AE4F-1E8AE66013CA}" srcOrd="0" destOrd="0" presId="urn:microsoft.com/office/officeart/2008/layout/VerticalCurvedList"/>
    <dgm:cxn modelId="{AD1E6A5F-952C-49A8-A50F-543919AF15B4}" type="presParOf" srcId="{4CE333D0-4B31-49D1-AB11-5475D4693BB9}" destId="{5E0EC72E-E400-4617-AFE9-E127AFE37346}" srcOrd="1" destOrd="0" presId="urn:microsoft.com/office/officeart/2008/layout/VerticalCurvedList"/>
    <dgm:cxn modelId="{F4423C96-B7B8-409F-97FD-B52EFBFB418D}" type="presParOf" srcId="{4CE333D0-4B31-49D1-AB11-5475D4693BB9}" destId="{CE1807D1-C4BF-4E76-B40B-4A78863C2657}" srcOrd="2" destOrd="0" presId="urn:microsoft.com/office/officeart/2008/layout/VerticalCurvedList"/>
    <dgm:cxn modelId="{3118BD37-2938-4736-A350-02124BBAA41B}" type="presParOf" srcId="{4CE333D0-4B31-49D1-AB11-5475D4693BB9}" destId="{9ED1EA69-DDF5-4637-9A47-178AEB4CD30A}" srcOrd="3" destOrd="0" presId="urn:microsoft.com/office/officeart/2008/layout/VerticalCurvedList"/>
    <dgm:cxn modelId="{1ECFED25-745A-4E6D-A8F5-64D6147C75EF}" type="presParOf" srcId="{DBD163C0-8FE3-4939-AF61-83272F74EF16}" destId="{076F4C96-AAC8-4163-8B8A-52DBED489054}" srcOrd="1" destOrd="0" presId="urn:microsoft.com/office/officeart/2008/layout/VerticalCurvedList"/>
    <dgm:cxn modelId="{574E3ACF-522B-4369-8277-489D8091575C}" type="presParOf" srcId="{DBD163C0-8FE3-4939-AF61-83272F74EF16}" destId="{665FE004-0072-4164-8451-6D86517B58FF}" srcOrd="2" destOrd="0" presId="urn:microsoft.com/office/officeart/2008/layout/VerticalCurvedList"/>
    <dgm:cxn modelId="{FED752B5-4783-4AED-9022-C0E816528C3D}" type="presParOf" srcId="{665FE004-0072-4164-8451-6D86517B58FF}" destId="{F50D32DE-1DB9-4858-84CD-0DB38B9A90EF}" srcOrd="0" destOrd="0" presId="urn:microsoft.com/office/officeart/2008/layout/VerticalCurvedList"/>
    <dgm:cxn modelId="{19C9F30F-1D68-4D8C-AF88-AF37D6D7AA1E}" type="presParOf" srcId="{DBD163C0-8FE3-4939-AF61-83272F74EF16}" destId="{E69B9ECB-1F62-4BD9-8AC8-31C6F7996A10}" srcOrd="3" destOrd="0" presId="urn:microsoft.com/office/officeart/2008/layout/VerticalCurvedList"/>
    <dgm:cxn modelId="{F486E464-C5AE-4C4B-B897-20E5A38692F4}" type="presParOf" srcId="{DBD163C0-8FE3-4939-AF61-83272F74EF16}" destId="{CA9FCA05-18BB-4CD2-9520-61B0F0372ACC}" srcOrd="4" destOrd="0" presId="urn:microsoft.com/office/officeart/2008/layout/VerticalCurvedList"/>
    <dgm:cxn modelId="{73ED4E99-A34F-40C2-8A72-5B92BF548607}" type="presParOf" srcId="{CA9FCA05-18BB-4CD2-9520-61B0F0372ACC}" destId="{D40A82E2-D051-452D-93B2-B490ACC4D426}" srcOrd="0" destOrd="0" presId="urn:microsoft.com/office/officeart/2008/layout/VerticalCurvedList"/>
    <dgm:cxn modelId="{08702F7A-2EEB-4BA5-B03C-23DB956ADABF}" type="presParOf" srcId="{DBD163C0-8FE3-4939-AF61-83272F74EF16}" destId="{611FA7B8-F850-4345-9939-EB880071454E}" srcOrd="5" destOrd="0" presId="urn:microsoft.com/office/officeart/2008/layout/VerticalCurvedList"/>
    <dgm:cxn modelId="{B23D8C33-CB75-414C-B509-7421A6BD1BD1}" type="presParOf" srcId="{DBD163C0-8FE3-4939-AF61-83272F74EF16}" destId="{0E77AD50-4B6C-41D6-807E-517313878DE2}" srcOrd="6" destOrd="0" presId="urn:microsoft.com/office/officeart/2008/layout/VerticalCurvedList"/>
    <dgm:cxn modelId="{C7A497F3-DE46-4139-9BB8-7CB3B8E68F64}" type="presParOf" srcId="{0E77AD50-4B6C-41D6-807E-517313878DE2}" destId="{38994487-6225-407E-B542-1A8813B46A9B}"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FD42EF-1BB8-418E-BC83-3CF55984E24E}">
      <dsp:nvSpPr>
        <dsp:cNvPr id="0" name=""/>
        <dsp:cNvSpPr/>
      </dsp:nvSpPr>
      <dsp:spPr>
        <a:xfrm>
          <a:off x="1984822" y="2231770"/>
          <a:ext cx="2775789" cy="1551696"/>
        </a:xfrm>
        <a:custGeom>
          <a:avLst/>
          <a:gdLst/>
          <a:ahLst/>
          <a:cxnLst/>
          <a:rect l="0" t="0" r="0" b="0"/>
          <a:pathLst>
            <a:path>
              <a:moveTo>
                <a:pt x="0" y="0"/>
              </a:moveTo>
              <a:lnTo>
                <a:pt x="1387894" y="0"/>
              </a:lnTo>
              <a:lnTo>
                <a:pt x="1387894" y="1551696"/>
              </a:lnTo>
              <a:lnTo>
                <a:pt x="2775789" y="15516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3215" y="2928117"/>
        <a:ext cx="159002" cy="159002"/>
      </dsp:txXfrm>
    </dsp:sp>
    <dsp:sp modelId="{6C79BBAC-F079-444A-9D58-22D34C924DA8}">
      <dsp:nvSpPr>
        <dsp:cNvPr id="0" name=""/>
        <dsp:cNvSpPr/>
      </dsp:nvSpPr>
      <dsp:spPr>
        <a:xfrm>
          <a:off x="1984822" y="2231770"/>
          <a:ext cx="2775789" cy="502267"/>
        </a:xfrm>
        <a:custGeom>
          <a:avLst/>
          <a:gdLst/>
          <a:ahLst/>
          <a:cxnLst/>
          <a:rect l="0" t="0" r="0" b="0"/>
          <a:pathLst>
            <a:path>
              <a:moveTo>
                <a:pt x="0" y="0"/>
              </a:moveTo>
              <a:lnTo>
                <a:pt x="1387894" y="0"/>
              </a:lnTo>
              <a:lnTo>
                <a:pt x="1387894" y="502267"/>
              </a:lnTo>
              <a:lnTo>
                <a:pt x="2775789" y="5022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02195" y="2412382"/>
        <a:ext cx="141043" cy="141043"/>
      </dsp:txXfrm>
    </dsp:sp>
    <dsp:sp modelId="{B38BFB40-65F4-48C4-A441-AF6A38A38BB0}">
      <dsp:nvSpPr>
        <dsp:cNvPr id="0" name=""/>
        <dsp:cNvSpPr/>
      </dsp:nvSpPr>
      <dsp:spPr>
        <a:xfrm>
          <a:off x="1984822" y="1701232"/>
          <a:ext cx="2801646" cy="530538"/>
        </a:xfrm>
        <a:custGeom>
          <a:avLst/>
          <a:gdLst/>
          <a:ahLst/>
          <a:cxnLst/>
          <a:rect l="0" t="0" r="0" b="0"/>
          <a:pathLst>
            <a:path>
              <a:moveTo>
                <a:pt x="0" y="530538"/>
              </a:moveTo>
              <a:lnTo>
                <a:pt x="1400823" y="530538"/>
              </a:lnTo>
              <a:lnTo>
                <a:pt x="1400823" y="0"/>
              </a:lnTo>
              <a:lnTo>
                <a:pt x="280164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14359" y="1895215"/>
        <a:ext cx="142571" cy="142571"/>
      </dsp:txXfrm>
    </dsp:sp>
    <dsp:sp modelId="{2FF7E122-1708-416B-A349-37490DA21105}">
      <dsp:nvSpPr>
        <dsp:cNvPr id="0" name=""/>
        <dsp:cNvSpPr/>
      </dsp:nvSpPr>
      <dsp:spPr>
        <a:xfrm>
          <a:off x="1984822" y="635180"/>
          <a:ext cx="2775789" cy="1596590"/>
        </a:xfrm>
        <a:custGeom>
          <a:avLst/>
          <a:gdLst/>
          <a:ahLst/>
          <a:cxnLst/>
          <a:rect l="0" t="0" r="0" b="0"/>
          <a:pathLst>
            <a:path>
              <a:moveTo>
                <a:pt x="0" y="1596590"/>
              </a:moveTo>
              <a:lnTo>
                <a:pt x="1387894" y="1596590"/>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2661" y="1353420"/>
        <a:ext cx="160110" cy="160110"/>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smtClean="0"/>
            <a:t>普通高中</a:t>
          </a:r>
          <a:endParaRPr lang="zh-TW" altLang="en-US" sz="3800" kern="1200" dirty="0"/>
        </a:p>
      </dsp:txBody>
      <dsp:txXfrm>
        <a:off x="121567" y="1811999"/>
        <a:ext cx="2886967" cy="839543"/>
      </dsp:txXfrm>
    </dsp:sp>
    <dsp:sp modelId="{67314EDF-1E8E-4C2E-A7E8-960911CD91D1}">
      <dsp:nvSpPr>
        <dsp:cNvPr id="0" name=""/>
        <dsp:cNvSpPr/>
      </dsp:nvSpPr>
      <dsp:spPr>
        <a:xfrm>
          <a:off x="4760611" y="215409"/>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直升</a:t>
          </a:r>
          <a:endParaRPr lang="zh-TW" altLang="en-US" sz="3100" kern="1200" dirty="0"/>
        </a:p>
      </dsp:txBody>
      <dsp:txXfrm>
        <a:off x="4760611" y="215409"/>
        <a:ext cx="3527849" cy="839543"/>
      </dsp:txXfrm>
    </dsp:sp>
    <dsp:sp modelId="{DD3DC7BA-A777-429A-B108-BD1560082D01}">
      <dsp:nvSpPr>
        <dsp:cNvPr id="0" name=""/>
        <dsp:cNvSpPr/>
      </dsp:nvSpPr>
      <dsp:spPr>
        <a:xfrm>
          <a:off x="4786468" y="1281460"/>
          <a:ext cx="3480953"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完全免試</a:t>
          </a:r>
          <a:endParaRPr lang="zh-TW" altLang="en-US" sz="3100" kern="1200" dirty="0"/>
        </a:p>
      </dsp:txBody>
      <dsp:txXfrm>
        <a:off x="4786468" y="1281460"/>
        <a:ext cx="3480953" cy="839543"/>
      </dsp:txXfrm>
    </dsp:sp>
    <dsp:sp modelId="{CE411765-1D71-476F-80CE-9DE7A98C849A}">
      <dsp:nvSpPr>
        <dsp:cNvPr id="0" name=""/>
        <dsp:cNvSpPr/>
      </dsp:nvSpPr>
      <dsp:spPr>
        <a:xfrm>
          <a:off x="4760611" y="2314266"/>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免試入學</a:t>
          </a:r>
          <a:endParaRPr lang="zh-TW" altLang="en-US" sz="3100" kern="1200" dirty="0"/>
        </a:p>
      </dsp:txBody>
      <dsp:txXfrm>
        <a:off x="4760611" y="2314266"/>
        <a:ext cx="3527849" cy="839543"/>
      </dsp:txXfrm>
    </dsp:sp>
    <dsp:sp modelId="{9BFDD7F2-B411-430C-A5B2-4A407CB2218A}">
      <dsp:nvSpPr>
        <dsp:cNvPr id="0" name=""/>
        <dsp:cNvSpPr/>
      </dsp:nvSpPr>
      <dsp:spPr>
        <a:xfrm>
          <a:off x="4760611" y="3363695"/>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特色招生</a:t>
          </a:r>
          <a:r>
            <a:rPr lang="en-US" altLang="zh-TW" sz="3100" kern="1200" dirty="0" smtClean="0"/>
            <a:t>(</a:t>
          </a:r>
          <a:r>
            <a:rPr lang="zh-TW" altLang="en-US" sz="3100" kern="1200" dirty="0" smtClean="0"/>
            <a:t>考試分發</a:t>
          </a:r>
          <a:r>
            <a:rPr lang="en-US" altLang="zh-TW" sz="3100" kern="1200" dirty="0" smtClean="0"/>
            <a:t>)</a:t>
          </a:r>
          <a:endParaRPr lang="zh-TW" altLang="en-US" sz="3100" kern="1200" dirty="0"/>
        </a:p>
      </dsp:txBody>
      <dsp:txXfrm>
        <a:off x="4760611" y="3363695"/>
        <a:ext cx="3527849" cy="8395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AF1DE3-B1DB-4E00-9671-98F6B257F5A6}">
      <dsp:nvSpPr>
        <dsp:cNvPr id="0" name=""/>
        <dsp:cNvSpPr/>
      </dsp:nvSpPr>
      <dsp:spPr>
        <a:xfrm>
          <a:off x="2304193" y="2229008"/>
          <a:ext cx="2434236" cy="1820915"/>
        </a:xfrm>
        <a:custGeom>
          <a:avLst/>
          <a:gdLst/>
          <a:ahLst/>
          <a:cxnLst/>
          <a:rect l="0" t="0" r="0" b="0"/>
          <a:pathLst>
            <a:path>
              <a:moveTo>
                <a:pt x="0" y="0"/>
              </a:moveTo>
              <a:lnTo>
                <a:pt x="1217118" y="0"/>
              </a:lnTo>
              <a:lnTo>
                <a:pt x="1217118" y="1820915"/>
              </a:lnTo>
              <a:lnTo>
                <a:pt x="2434236" y="18209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5313" y="3063467"/>
        <a:ext cx="151997" cy="151997"/>
      </dsp:txXfrm>
    </dsp:sp>
    <dsp:sp modelId="{96FD42EF-1BB8-418E-BC83-3CF55984E24E}">
      <dsp:nvSpPr>
        <dsp:cNvPr id="0" name=""/>
        <dsp:cNvSpPr/>
      </dsp:nvSpPr>
      <dsp:spPr>
        <a:xfrm>
          <a:off x="2304193" y="2229008"/>
          <a:ext cx="2434236" cy="900615"/>
        </a:xfrm>
        <a:custGeom>
          <a:avLst/>
          <a:gdLst/>
          <a:ahLst/>
          <a:cxnLst/>
          <a:rect l="0" t="0" r="0" b="0"/>
          <a:pathLst>
            <a:path>
              <a:moveTo>
                <a:pt x="0" y="0"/>
              </a:moveTo>
              <a:lnTo>
                <a:pt x="1217118" y="0"/>
              </a:lnTo>
              <a:lnTo>
                <a:pt x="1217118" y="900615"/>
              </a:lnTo>
              <a:lnTo>
                <a:pt x="2434236" y="9006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56424" y="2614428"/>
        <a:ext cx="129774" cy="129774"/>
      </dsp:txXfrm>
    </dsp:sp>
    <dsp:sp modelId="{6C79BBAC-F079-444A-9D58-22D34C924DA8}">
      <dsp:nvSpPr>
        <dsp:cNvPr id="0" name=""/>
        <dsp:cNvSpPr/>
      </dsp:nvSpPr>
      <dsp:spPr>
        <a:xfrm>
          <a:off x="2304193" y="2163604"/>
          <a:ext cx="2434236" cy="91440"/>
        </a:xfrm>
        <a:custGeom>
          <a:avLst/>
          <a:gdLst/>
          <a:ahLst/>
          <a:cxnLst/>
          <a:rect l="0" t="0" r="0" b="0"/>
          <a:pathLst>
            <a:path>
              <a:moveTo>
                <a:pt x="0" y="65404"/>
              </a:moveTo>
              <a:lnTo>
                <a:pt x="1217118" y="65404"/>
              </a:lnTo>
              <a:lnTo>
                <a:pt x="1217118" y="45720"/>
              </a:lnTo>
              <a:lnTo>
                <a:pt x="2434236"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460454" y="2148466"/>
        <a:ext cx="121715" cy="121715"/>
      </dsp:txXfrm>
    </dsp:sp>
    <dsp:sp modelId="{284F6FC8-AB76-4C80-823E-10A5C63D4D04}">
      <dsp:nvSpPr>
        <dsp:cNvPr id="0" name=""/>
        <dsp:cNvSpPr/>
      </dsp:nvSpPr>
      <dsp:spPr>
        <a:xfrm>
          <a:off x="2304193" y="1289024"/>
          <a:ext cx="2408687" cy="939984"/>
        </a:xfrm>
        <a:custGeom>
          <a:avLst/>
          <a:gdLst/>
          <a:ahLst/>
          <a:cxnLst/>
          <a:rect l="0" t="0" r="0" b="0"/>
          <a:pathLst>
            <a:path>
              <a:moveTo>
                <a:pt x="0" y="939984"/>
              </a:moveTo>
              <a:lnTo>
                <a:pt x="1204343" y="939984"/>
              </a:lnTo>
              <a:lnTo>
                <a:pt x="1204343" y="0"/>
              </a:lnTo>
              <a:lnTo>
                <a:pt x="240868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43897" y="1694376"/>
        <a:ext cx="129280" cy="129280"/>
      </dsp:txXfrm>
    </dsp:sp>
    <dsp:sp modelId="{2FF7E122-1708-416B-A349-37490DA21105}">
      <dsp:nvSpPr>
        <dsp:cNvPr id="0" name=""/>
        <dsp:cNvSpPr/>
      </dsp:nvSpPr>
      <dsp:spPr>
        <a:xfrm>
          <a:off x="2304193" y="368724"/>
          <a:ext cx="2434236" cy="1860284"/>
        </a:xfrm>
        <a:custGeom>
          <a:avLst/>
          <a:gdLst/>
          <a:ahLst/>
          <a:cxnLst/>
          <a:rect l="0" t="0" r="0" b="0"/>
          <a:pathLst>
            <a:path>
              <a:moveTo>
                <a:pt x="0" y="1860284"/>
              </a:moveTo>
              <a:lnTo>
                <a:pt x="1217118" y="1860284"/>
              </a:lnTo>
              <a:lnTo>
                <a:pt x="1217118" y="0"/>
              </a:lnTo>
              <a:lnTo>
                <a:pt x="243423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4720" y="1222274"/>
        <a:ext cx="153184" cy="153184"/>
      </dsp:txXfrm>
    </dsp:sp>
    <dsp:sp modelId="{54A691FF-C2D0-4C04-9A82-7821AEE40F86}">
      <dsp:nvSpPr>
        <dsp:cNvPr id="0" name=""/>
        <dsp:cNvSpPr/>
      </dsp:nvSpPr>
      <dsp:spPr>
        <a:xfrm>
          <a:off x="670206" y="1860888"/>
          <a:ext cx="2531735"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zh-TW" altLang="en-US" sz="3400" kern="1200" dirty="0" smtClean="0"/>
            <a:t>技術型高中</a:t>
          </a:r>
          <a:endParaRPr lang="zh-TW" altLang="en-US" sz="3400" kern="1200" dirty="0"/>
        </a:p>
      </dsp:txBody>
      <dsp:txXfrm>
        <a:off x="670206" y="1860888"/>
        <a:ext cx="2531735" cy="736239"/>
      </dsp:txXfrm>
    </dsp:sp>
    <dsp:sp modelId="{67314EDF-1E8E-4C2E-A7E8-960911CD91D1}">
      <dsp:nvSpPr>
        <dsp:cNvPr id="0" name=""/>
        <dsp:cNvSpPr/>
      </dsp:nvSpPr>
      <dsp:spPr>
        <a:xfrm>
          <a:off x="4738430" y="6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t>特色招生</a:t>
          </a:r>
          <a:r>
            <a:rPr lang="en-US" altLang="zh-TW" sz="2700" kern="1200" dirty="0" smtClean="0"/>
            <a:t>(</a:t>
          </a:r>
          <a:r>
            <a:rPr lang="zh-TW" altLang="en-US" sz="2700" kern="1200" dirty="0" smtClean="0"/>
            <a:t>專業群科</a:t>
          </a:r>
          <a:r>
            <a:rPr lang="en-US" altLang="zh-TW" sz="2700" kern="1200" dirty="0" smtClean="0"/>
            <a:t>)</a:t>
          </a:r>
          <a:endParaRPr lang="zh-TW" altLang="en-US" sz="2700" kern="1200" dirty="0"/>
        </a:p>
      </dsp:txBody>
      <dsp:txXfrm>
        <a:off x="4738430" y="604"/>
        <a:ext cx="3093758" cy="736239"/>
      </dsp:txXfrm>
    </dsp:sp>
    <dsp:sp modelId="{D15644B8-F193-4181-9656-6BBFC21EE184}">
      <dsp:nvSpPr>
        <dsp:cNvPr id="0" name=""/>
        <dsp:cNvSpPr/>
      </dsp:nvSpPr>
      <dsp:spPr>
        <a:xfrm>
          <a:off x="4712881" y="920904"/>
          <a:ext cx="3131333"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t>完全免試</a:t>
          </a:r>
          <a:endParaRPr lang="zh-TW" altLang="en-US" sz="2700" kern="1200" dirty="0"/>
        </a:p>
      </dsp:txBody>
      <dsp:txXfrm>
        <a:off x="4712881" y="920904"/>
        <a:ext cx="3131333" cy="736239"/>
      </dsp:txXfrm>
    </dsp:sp>
    <dsp:sp modelId="{CE411765-1D71-476F-80CE-9DE7A98C849A}">
      <dsp:nvSpPr>
        <dsp:cNvPr id="0" name=""/>
        <dsp:cNvSpPr/>
      </dsp:nvSpPr>
      <dsp:spPr>
        <a:xfrm>
          <a:off x="4738430" y="18412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t>實用技能班</a:t>
          </a:r>
          <a:endParaRPr lang="zh-TW" altLang="en-US" sz="2700" kern="1200" dirty="0"/>
        </a:p>
      </dsp:txBody>
      <dsp:txXfrm>
        <a:off x="4738430" y="1841204"/>
        <a:ext cx="3093758" cy="736239"/>
      </dsp:txXfrm>
    </dsp:sp>
    <dsp:sp modelId="{9BFDD7F2-B411-430C-A5B2-4A407CB2218A}">
      <dsp:nvSpPr>
        <dsp:cNvPr id="0" name=""/>
        <dsp:cNvSpPr/>
      </dsp:nvSpPr>
      <dsp:spPr>
        <a:xfrm>
          <a:off x="4738430" y="27615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t>技優甄審</a:t>
          </a:r>
          <a:endParaRPr lang="zh-TW" altLang="en-US" sz="2700" kern="1200" dirty="0"/>
        </a:p>
      </dsp:txBody>
      <dsp:txXfrm>
        <a:off x="4738430" y="2761503"/>
        <a:ext cx="3093758" cy="736239"/>
      </dsp:txXfrm>
    </dsp:sp>
    <dsp:sp modelId="{FFAF69CC-3EE8-466F-B8C8-F10C58F136F1}">
      <dsp:nvSpPr>
        <dsp:cNvPr id="0" name=""/>
        <dsp:cNvSpPr/>
      </dsp:nvSpPr>
      <dsp:spPr>
        <a:xfrm>
          <a:off x="4738430" y="36818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t>免試入學</a:t>
          </a:r>
          <a:endParaRPr lang="zh-TW" altLang="en-US" sz="2700" kern="1200" dirty="0"/>
        </a:p>
      </dsp:txBody>
      <dsp:txXfrm>
        <a:off x="4738430" y="3681803"/>
        <a:ext cx="3093758" cy="7362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FD42EF-1BB8-418E-BC83-3CF55984E24E}">
      <dsp:nvSpPr>
        <dsp:cNvPr id="0" name=""/>
        <dsp:cNvSpPr/>
      </dsp:nvSpPr>
      <dsp:spPr>
        <a:xfrm>
          <a:off x="1984822" y="2231770"/>
          <a:ext cx="2775789" cy="1026982"/>
        </a:xfrm>
        <a:custGeom>
          <a:avLst/>
          <a:gdLst/>
          <a:ahLst/>
          <a:cxnLst/>
          <a:rect l="0" t="0" r="0" b="0"/>
          <a:pathLst>
            <a:path>
              <a:moveTo>
                <a:pt x="0" y="0"/>
              </a:moveTo>
              <a:lnTo>
                <a:pt x="1387894" y="0"/>
              </a:lnTo>
              <a:lnTo>
                <a:pt x="1387894" y="1026982"/>
              </a:lnTo>
              <a:lnTo>
                <a:pt x="2775789" y="10269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725" y="2671269"/>
        <a:ext cx="147983" cy="147983"/>
      </dsp:txXfrm>
    </dsp:sp>
    <dsp:sp modelId="{6C79BBAC-F079-444A-9D58-22D34C924DA8}">
      <dsp:nvSpPr>
        <dsp:cNvPr id="0" name=""/>
        <dsp:cNvSpPr/>
      </dsp:nvSpPr>
      <dsp:spPr>
        <a:xfrm>
          <a:off x="1984822" y="2163603"/>
          <a:ext cx="2775789" cy="91440"/>
        </a:xfrm>
        <a:custGeom>
          <a:avLst/>
          <a:gdLst/>
          <a:ahLst/>
          <a:cxnLst/>
          <a:rect l="0" t="0" r="0" b="0"/>
          <a:pathLst>
            <a:path>
              <a:moveTo>
                <a:pt x="0" y="68166"/>
              </a:moveTo>
              <a:lnTo>
                <a:pt x="1387894" y="68166"/>
              </a:lnTo>
              <a:lnTo>
                <a:pt x="1387894" y="45720"/>
              </a:lnTo>
              <a:lnTo>
                <a:pt x="277578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303320" y="2139927"/>
        <a:ext cx="138793" cy="138793"/>
      </dsp:txXfrm>
    </dsp:sp>
    <dsp:sp modelId="{2FF7E122-1708-416B-A349-37490DA21105}">
      <dsp:nvSpPr>
        <dsp:cNvPr id="0" name=""/>
        <dsp:cNvSpPr/>
      </dsp:nvSpPr>
      <dsp:spPr>
        <a:xfrm>
          <a:off x="1984822" y="1159895"/>
          <a:ext cx="2775789" cy="1071875"/>
        </a:xfrm>
        <a:custGeom>
          <a:avLst/>
          <a:gdLst/>
          <a:ahLst/>
          <a:cxnLst/>
          <a:rect l="0" t="0" r="0" b="0"/>
          <a:pathLst>
            <a:path>
              <a:moveTo>
                <a:pt x="0" y="1071875"/>
              </a:moveTo>
              <a:lnTo>
                <a:pt x="1387894" y="1071875"/>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328" y="1621444"/>
        <a:ext cx="148777" cy="148777"/>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五專</a:t>
          </a:r>
        </a:p>
      </dsp:txBody>
      <dsp:txXfrm>
        <a:off x="121567" y="1811999"/>
        <a:ext cx="2886967" cy="839543"/>
      </dsp:txXfrm>
    </dsp:sp>
    <dsp:sp modelId="{67314EDF-1E8E-4C2E-A7E8-960911CD91D1}">
      <dsp:nvSpPr>
        <dsp:cNvPr id="0" name=""/>
        <dsp:cNvSpPr/>
      </dsp:nvSpPr>
      <dsp:spPr>
        <a:xfrm>
          <a:off x="4760611" y="740123"/>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五專特色招生</a:t>
          </a:r>
        </a:p>
      </dsp:txBody>
      <dsp:txXfrm>
        <a:off x="4760611" y="740123"/>
        <a:ext cx="3527849" cy="839543"/>
      </dsp:txXfrm>
    </dsp:sp>
    <dsp:sp modelId="{CE411765-1D71-476F-80CE-9DE7A98C849A}">
      <dsp:nvSpPr>
        <dsp:cNvPr id="0" name=""/>
        <dsp:cNvSpPr/>
      </dsp:nvSpPr>
      <dsp:spPr>
        <a:xfrm>
          <a:off x="4760611" y="1789552"/>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五專優先免試</a:t>
          </a:r>
        </a:p>
      </dsp:txBody>
      <dsp:txXfrm>
        <a:off x="4760611" y="1789552"/>
        <a:ext cx="3527849" cy="839543"/>
      </dsp:txXfrm>
    </dsp:sp>
    <dsp:sp modelId="{9BFDD7F2-B411-430C-A5B2-4A407CB2218A}">
      <dsp:nvSpPr>
        <dsp:cNvPr id="0" name=""/>
        <dsp:cNvSpPr/>
      </dsp:nvSpPr>
      <dsp:spPr>
        <a:xfrm>
          <a:off x="4760611" y="2838981"/>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dirty="0" smtClean="0"/>
            <a:t>五專聯合免試</a:t>
          </a:r>
          <a:endParaRPr lang="zh-TW" altLang="en-US" sz="3500" kern="1200" dirty="0"/>
        </a:p>
      </dsp:txBody>
      <dsp:txXfrm>
        <a:off x="4760611" y="2838981"/>
        <a:ext cx="3527849" cy="83954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0EC72E-E400-4617-AFE9-E127AFE37346}">
      <dsp:nvSpPr>
        <dsp:cNvPr id="0" name=""/>
        <dsp:cNvSpPr/>
      </dsp:nvSpPr>
      <dsp:spPr>
        <a:xfrm>
          <a:off x="-7371251" y="-1127181"/>
          <a:ext cx="8776349" cy="8776349"/>
        </a:xfrm>
        <a:prstGeom prst="blockArc">
          <a:avLst>
            <a:gd name="adj1" fmla="val 18900000"/>
            <a:gd name="adj2" fmla="val 2700000"/>
            <a:gd name="adj3" fmla="val 246"/>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6F4C96-AAC8-4163-8B8A-52DBED489054}">
      <dsp:nvSpPr>
        <dsp:cNvPr id="0" name=""/>
        <dsp:cNvSpPr/>
      </dsp:nvSpPr>
      <dsp:spPr>
        <a:xfrm>
          <a:off x="905251" y="652198"/>
          <a:ext cx="9003165" cy="130439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5365" tIns="73660" rIns="73660" bIns="73660" numCol="1" spcCol="1270" anchor="ctr" anchorCtr="0">
          <a:noAutofit/>
        </a:bodyPr>
        <a:lstStyle/>
        <a:p>
          <a:pPr lvl="0" algn="l" defTabSz="1289050">
            <a:lnSpc>
              <a:spcPct val="90000"/>
            </a:lnSpc>
            <a:spcBef>
              <a:spcPct val="0"/>
            </a:spcBef>
            <a:spcAft>
              <a:spcPct val="35000"/>
            </a:spcAft>
          </a:pPr>
          <a:r>
            <a:rPr lang="zh-TW" altLang="en-US" sz="2900" kern="1200" dirty="0" smtClean="0">
              <a:latin typeface="標楷體" panose="03000509000000000000" pitchFamily="65" charset="-120"/>
              <a:ea typeface="標楷體" panose="03000509000000000000" pitchFamily="65" charset="-120"/>
            </a:rPr>
            <a:t>五專招生以「免試入學」為主要招生管道，七年一貫</a:t>
          </a:r>
          <a:r>
            <a:rPr lang="zh-TW" altLang="en-US" sz="2900" kern="1200" smtClean="0">
              <a:latin typeface="標楷體" panose="03000509000000000000" pitchFamily="65" charset="-120"/>
              <a:ea typeface="標楷體" panose="03000509000000000000" pitchFamily="65" charset="-120"/>
            </a:rPr>
            <a:t>制系組則</a:t>
          </a:r>
          <a:r>
            <a:rPr lang="zh-TW" altLang="en-US" sz="2900" kern="1200" dirty="0" smtClean="0">
              <a:latin typeface="標楷體" panose="03000509000000000000" pitchFamily="65" charset="-120"/>
              <a:ea typeface="標楷體" panose="03000509000000000000" pitchFamily="65" charset="-120"/>
            </a:rPr>
            <a:t>採「特色招生甄選入學」辦理招生。</a:t>
          </a:r>
          <a:endParaRPr lang="zh-TW" altLang="en-US" sz="2900" kern="1200" dirty="0">
            <a:latin typeface="標楷體" panose="03000509000000000000" pitchFamily="65" charset="-120"/>
            <a:ea typeface="標楷體" panose="03000509000000000000" pitchFamily="65" charset="-120"/>
          </a:endParaRPr>
        </a:p>
      </dsp:txBody>
      <dsp:txXfrm>
        <a:off x="905251" y="652198"/>
        <a:ext cx="9003165" cy="1304397"/>
      </dsp:txXfrm>
    </dsp:sp>
    <dsp:sp modelId="{F50D32DE-1DB9-4858-84CD-0DB38B9A90EF}">
      <dsp:nvSpPr>
        <dsp:cNvPr id="0" name=""/>
        <dsp:cNvSpPr/>
      </dsp:nvSpPr>
      <dsp:spPr>
        <a:xfrm>
          <a:off x="90003" y="489148"/>
          <a:ext cx="1630496" cy="163049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9B9ECB-1F62-4BD9-8AC8-31C6F7996A10}">
      <dsp:nvSpPr>
        <dsp:cNvPr id="0" name=""/>
        <dsp:cNvSpPr/>
      </dsp:nvSpPr>
      <dsp:spPr>
        <a:xfrm>
          <a:off x="1379400" y="2608794"/>
          <a:ext cx="8529017" cy="130439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5365" tIns="73660" rIns="73660" bIns="73660" numCol="1" spcCol="1270" anchor="ctr" anchorCtr="0">
          <a:noAutofit/>
        </a:bodyPr>
        <a:lstStyle/>
        <a:p>
          <a:pPr lvl="0" algn="l" defTabSz="1289050">
            <a:lnSpc>
              <a:spcPct val="90000"/>
            </a:lnSpc>
            <a:spcBef>
              <a:spcPct val="0"/>
            </a:spcBef>
            <a:spcAft>
              <a:spcPct val="35000"/>
            </a:spcAft>
          </a:pPr>
          <a:r>
            <a:rPr lang="en-US" altLang="zh-TW" sz="2900" kern="1200" dirty="0" smtClean="0">
              <a:latin typeface="標楷體" panose="03000509000000000000" pitchFamily="65" charset="-120"/>
              <a:ea typeface="標楷體" panose="03000509000000000000" pitchFamily="65" charset="-120"/>
            </a:rPr>
            <a:t>107</a:t>
          </a:r>
          <a:r>
            <a:rPr lang="zh-TW" altLang="en-US" sz="2900" kern="1200" dirty="0" smtClean="0">
              <a:latin typeface="標楷體" panose="03000509000000000000" pitchFamily="65" charset="-120"/>
              <a:ea typeface="標楷體" panose="03000509000000000000" pitchFamily="65" charset="-120"/>
            </a:rPr>
            <a:t>學年度起停止辦理五專部分名額納入高中職免試。</a:t>
          </a:r>
          <a:endParaRPr lang="zh-TW" altLang="en-US" sz="2900" kern="1200" dirty="0">
            <a:latin typeface="標楷體" panose="03000509000000000000" pitchFamily="65" charset="-120"/>
            <a:ea typeface="標楷體" panose="03000509000000000000" pitchFamily="65" charset="-120"/>
          </a:endParaRPr>
        </a:p>
      </dsp:txBody>
      <dsp:txXfrm>
        <a:off x="1379400" y="2608794"/>
        <a:ext cx="8529017" cy="1304397"/>
      </dsp:txXfrm>
    </dsp:sp>
    <dsp:sp modelId="{D40A82E2-D051-452D-93B2-B490ACC4D426}">
      <dsp:nvSpPr>
        <dsp:cNvPr id="0" name=""/>
        <dsp:cNvSpPr/>
      </dsp:nvSpPr>
      <dsp:spPr>
        <a:xfrm>
          <a:off x="564151" y="2445744"/>
          <a:ext cx="1630496" cy="163049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1FA7B8-F850-4345-9939-EB880071454E}">
      <dsp:nvSpPr>
        <dsp:cNvPr id="0" name=""/>
        <dsp:cNvSpPr/>
      </dsp:nvSpPr>
      <dsp:spPr>
        <a:xfrm>
          <a:off x="905251" y="4565390"/>
          <a:ext cx="9003165" cy="130439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5365" tIns="73660" rIns="73660" bIns="73660" numCol="1" spcCol="1270" anchor="ctr" anchorCtr="0">
          <a:noAutofit/>
        </a:bodyPr>
        <a:lstStyle/>
        <a:p>
          <a:pPr lvl="0" algn="l" defTabSz="1289050">
            <a:lnSpc>
              <a:spcPct val="90000"/>
            </a:lnSpc>
            <a:spcBef>
              <a:spcPct val="0"/>
            </a:spcBef>
            <a:spcAft>
              <a:spcPct val="35000"/>
            </a:spcAft>
          </a:pPr>
          <a:r>
            <a:rPr lang="en-US" altLang="zh-TW" sz="2900" kern="1200" dirty="0" smtClean="0">
              <a:latin typeface="標楷體" panose="03000509000000000000" pitchFamily="65" charset="-120"/>
              <a:ea typeface="標楷體" panose="03000509000000000000" pitchFamily="65" charset="-120"/>
            </a:rPr>
            <a:t>107</a:t>
          </a:r>
          <a:r>
            <a:rPr lang="zh-TW" altLang="en-US" sz="2900" kern="1200" dirty="0" smtClean="0">
              <a:latin typeface="標楷體" panose="03000509000000000000" pitchFamily="65" charset="-120"/>
              <a:ea typeface="標楷體" panose="03000509000000000000" pitchFamily="65" charset="-120"/>
            </a:rPr>
            <a:t>學年度起，新增五專優先免試，全國一區，至多可選</a:t>
          </a:r>
          <a:r>
            <a:rPr lang="en-US" altLang="zh-TW" sz="2900" kern="1200" dirty="0" smtClean="0">
              <a:latin typeface="標楷體" panose="03000509000000000000" pitchFamily="65" charset="-120"/>
              <a:ea typeface="標楷體" panose="03000509000000000000" pitchFamily="65" charset="-120"/>
            </a:rPr>
            <a:t>30</a:t>
          </a:r>
          <a:r>
            <a:rPr lang="zh-TW" altLang="en-US" sz="2900" kern="1200" smtClean="0">
              <a:latin typeface="標楷體" panose="03000509000000000000" pitchFamily="65" charset="-120"/>
              <a:ea typeface="標楷體" panose="03000509000000000000" pitchFamily="65" charset="-120"/>
            </a:rPr>
            <a:t>個科系組志願</a:t>
          </a:r>
          <a:r>
            <a:rPr lang="zh-TW" altLang="en-US" sz="2900" kern="1200" dirty="0" smtClean="0">
              <a:latin typeface="標楷體" panose="03000509000000000000" pitchFamily="65" charset="-120"/>
              <a:ea typeface="標楷體" panose="03000509000000000000" pitchFamily="65" charset="-120"/>
            </a:rPr>
            <a:t>，由電腦統一分發。</a:t>
          </a:r>
          <a:endParaRPr lang="zh-TW" altLang="en-US" sz="2900" kern="1200" dirty="0">
            <a:latin typeface="標楷體" panose="03000509000000000000" pitchFamily="65" charset="-120"/>
            <a:ea typeface="標楷體" panose="03000509000000000000" pitchFamily="65" charset="-120"/>
          </a:endParaRPr>
        </a:p>
      </dsp:txBody>
      <dsp:txXfrm>
        <a:off x="905251" y="4565390"/>
        <a:ext cx="9003165" cy="1304397"/>
      </dsp:txXfrm>
    </dsp:sp>
    <dsp:sp modelId="{38994487-6225-407E-B542-1A8813B46A9B}">
      <dsp:nvSpPr>
        <dsp:cNvPr id="0" name=""/>
        <dsp:cNvSpPr/>
      </dsp:nvSpPr>
      <dsp:spPr>
        <a:xfrm>
          <a:off x="90003" y="4402340"/>
          <a:ext cx="1630496" cy="163049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AAAB08BF-25CB-47C6-BC74-72D1CB346246}" type="datetimeFigureOut">
              <a:rPr lang="zh-TW" altLang="en-US"/>
              <a:pPr>
                <a:defRPr/>
              </a:pPr>
              <a:t>2019/3/14</a:t>
            </a:fld>
            <a:endParaRPr lang="en-US" altLang="zh-TW"/>
          </a:p>
        </p:txBody>
      </p:sp>
      <p:sp>
        <p:nvSpPr>
          <p:cNvPr id="155652" name="Rectangle 4"/>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FD6E043-1FBB-40F4-82C6-46A5C682EC4C}" type="slidenum">
              <a:rPr lang="zh-TW" altLang="en-US"/>
              <a:pPr>
                <a:defRPr/>
              </a:pPr>
              <a:t>‹#›</a:t>
            </a:fld>
            <a:endParaRPr lang="en-US" altLang="zh-TW"/>
          </a:p>
        </p:txBody>
      </p:sp>
    </p:spTree>
    <p:extLst>
      <p:ext uri="{BB962C8B-B14F-4D97-AF65-F5344CB8AC3E}">
        <p14:creationId xmlns:p14="http://schemas.microsoft.com/office/powerpoint/2010/main" xmlns="" val="3869280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3D4B3895-967F-437E-A530-FB716EC707ED}" type="datetimeFigureOut">
              <a:rPr lang="zh-TW" altLang="en-US"/>
              <a:pPr>
                <a:defRPr/>
              </a:pPr>
              <a:t>2019/3/14</a:t>
            </a:fld>
            <a:endParaRPr lang="zh-TW" altLang="en-US"/>
          </a:p>
        </p:txBody>
      </p:sp>
      <p:sp>
        <p:nvSpPr>
          <p:cNvPr id="4" name="投影片圖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1404E5B6-96AE-4097-A960-F9B389A97ACE}" type="slidenum">
              <a:rPr lang="zh-TW" altLang="en-US"/>
              <a:pPr>
                <a:defRPr/>
              </a:pPr>
              <a:t>‹#›</a:t>
            </a:fld>
            <a:endParaRPr lang="zh-TW" altLang="en-US"/>
          </a:p>
        </p:txBody>
      </p:sp>
    </p:spTree>
    <p:extLst>
      <p:ext uri="{BB962C8B-B14F-4D97-AF65-F5344CB8AC3E}">
        <p14:creationId xmlns:p14="http://schemas.microsoft.com/office/powerpoint/2010/main" xmlns="" val="2679864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2462213" y="554038"/>
            <a:ext cx="4919662" cy="27670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Rectangle 3"/>
          <p:cNvSpPr>
            <a:spLocks noGrp="1" noChangeArrowheads="1"/>
          </p:cNvSpPr>
          <p:nvPr>
            <p:ph type="body" idx="1"/>
          </p:nvPr>
        </p:nvSpPr>
        <p:spPr bwMode="auto">
          <a:xfrm>
            <a:off x="981075" y="3505200"/>
            <a:ext cx="7877175" cy="3321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Tree>
    <p:extLst>
      <p:ext uri="{BB962C8B-B14F-4D97-AF65-F5344CB8AC3E}">
        <p14:creationId xmlns:p14="http://schemas.microsoft.com/office/powerpoint/2010/main" xmlns="" val="267034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08548"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C17FDC6-A969-41D7-9AA2-4BF47D0FCA44}" type="slidenum">
              <a:rPr kumimoji="0" lang="en-US" altLang="zh-TW" smtClean="0">
                <a:solidFill>
                  <a:srgbClr val="000000"/>
                </a:solidFill>
                <a:latin typeface="Calibri" panose="020F0502020204030204" pitchFamily="34" charset="0"/>
                <a:ea typeface="新細明體" panose="02020500000000000000" pitchFamily="18" charset="-120"/>
              </a:rPr>
              <a:pPr/>
              <a:t>45</a:t>
            </a:fld>
            <a:endParaRPr kumimoji="0" lang="en-US" altLang="zh-TW" smtClean="0">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32866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1059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64F68EF-F6C4-400A-9040-95B89AD6BB42}" type="slidenum">
              <a:rPr kumimoji="0" lang="zh-TW" altLang="en-US" smtClean="0">
                <a:latin typeface="Calibri" panose="020F0502020204030204" pitchFamily="34" charset="0"/>
                <a:ea typeface="新細明體" panose="02020500000000000000" pitchFamily="18" charset="-120"/>
              </a:rPr>
              <a:pPr/>
              <a:t>46</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1462387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47</a:t>
            </a:fld>
            <a:endParaRPr lang="zh-TW" altLang="en-US"/>
          </a:p>
        </p:txBody>
      </p:sp>
    </p:spTree>
    <p:extLst>
      <p:ext uri="{BB962C8B-B14F-4D97-AF65-F5344CB8AC3E}">
        <p14:creationId xmlns:p14="http://schemas.microsoft.com/office/powerpoint/2010/main" xmlns="" val="735981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bwMode="auto">
          <a:xfrm>
            <a:off x="2925763" y="850900"/>
            <a:ext cx="4075112" cy="22923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1"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35172"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8B54C0-B192-4D45-B20C-03EC3B5CC15A}"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
        <p:nvSpPr>
          <p:cNvPr id="2" name="頁尾版面配置區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3" name="頁首版面配置區 2"/>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xmlns="" val="863722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9267"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39268"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E99DB59-159D-49E4-AFF4-A11945B45F5B}" type="slidenum">
              <a:rPr kumimoji="0" lang="zh-TW" altLang="en-US" smtClean="0">
                <a:solidFill>
                  <a:srgbClr val="000000"/>
                </a:solidFill>
                <a:latin typeface="Calibri" panose="020F0502020204030204" pitchFamily="34" charset="0"/>
                <a:ea typeface="新細明體" panose="02020500000000000000" pitchFamily="18" charset="-120"/>
              </a:rPr>
              <a:pPr/>
              <a:t>73</a:t>
            </a:fld>
            <a:endParaRPr kumimoji="0" lang="zh-TW" altLang="en-US" smtClean="0">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3480292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131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4131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F20919B-CBFD-4A03-900F-954CD96080F2}" type="slidenum">
              <a:rPr kumimoji="0" lang="zh-TW" altLang="en-US" smtClean="0">
                <a:solidFill>
                  <a:srgbClr val="000000"/>
                </a:solidFill>
                <a:latin typeface="Calibri" panose="020F0502020204030204" pitchFamily="34" charset="0"/>
                <a:ea typeface="新細明體" panose="02020500000000000000" pitchFamily="18" charset="-120"/>
              </a:rPr>
              <a:pPr/>
              <a:t>74</a:t>
            </a:fld>
            <a:endParaRPr kumimoji="0" lang="zh-TW" altLang="en-US" smtClean="0">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2304632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6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43364"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F4BC392-E028-482E-9FAE-1C877F2582EF}" type="slidenum">
              <a:rPr kumimoji="0" lang="zh-TW" altLang="en-US" smtClean="0">
                <a:solidFill>
                  <a:srgbClr val="000000"/>
                </a:solidFill>
                <a:latin typeface="Calibri" panose="020F0502020204030204" pitchFamily="34" charset="0"/>
                <a:ea typeface="新細明體" panose="02020500000000000000" pitchFamily="18" charset="-120"/>
              </a:rPr>
              <a:pPr/>
              <a:t>75</a:t>
            </a:fld>
            <a:endParaRPr kumimoji="0" lang="zh-TW" altLang="en-US" smtClean="0">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3284800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76</a:t>
            </a:fld>
            <a:endParaRPr lang="zh-TW" altLang="en-US"/>
          </a:p>
        </p:txBody>
      </p:sp>
    </p:spTree>
    <p:extLst>
      <p:ext uri="{BB962C8B-B14F-4D97-AF65-F5344CB8AC3E}">
        <p14:creationId xmlns:p14="http://schemas.microsoft.com/office/powerpoint/2010/main" xmlns="" val="344454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745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4746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67833A0-19B6-40C4-A614-67310E988F27}" type="slidenum">
              <a:rPr kumimoji="0" lang="zh-TW" altLang="en-US" smtClean="0">
                <a:latin typeface="Calibri" panose="020F0502020204030204" pitchFamily="34" charset="0"/>
                <a:ea typeface="新細明體" panose="02020500000000000000" pitchFamily="18" charset="-120"/>
              </a:rPr>
              <a:pPr/>
              <a:t>78</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1794103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0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3604"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F2203FD-28D1-4A00-B65D-1833133B992E}" type="slidenum">
              <a:rPr kumimoji="0" lang="zh-TW" altLang="en-US" smtClean="0">
                <a:latin typeface="Calibri" panose="020F0502020204030204" pitchFamily="34" charset="0"/>
                <a:ea typeface="新細明體" panose="02020500000000000000" pitchFamily="18" charset="-120"/>
              </a:rPr>
              <a:pPr/>
              <a:t>88</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18355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042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2E02897-ABC2-4504-A31B-16A371089688}" type="slidenum">
              <a:rPr kumimoji="0" lang="zh-TW" altLang="en-US" smtClean="0">
                <a:latin typeface="Calibri" panose="020F0502020204030204" pitchFamily="34" charset="0"/>
                <a:ea typeface="新細明體" panose="02020500000000000000" pitchFamily="18" charset="-120"/>
              </a:rPr>
              <a:pPr/>
              <a:t>2</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287590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332D6E-CC21-4F5E-B320-53606248381F}" type="slidenum">
              <a:rPr lang="zh-TW" altLang="en-US" smtClean="0">
                <a:solidFill>
                  <a:srgbClr val="000000"/>
                </a:solidFill>
                <a:ea typeface="新細明體" panose="02020500000000000000" pitchFamily="18" charset="-120"/>
              </a:rPr>
              <a:pPr/>
              <a:t>89</a:t>
            </a:fld>
            <a:endParaRPr lang="zh-TW" altLang="en-US" smtClean="0">
              <a:solidFill>
                <a:srgbClr val="000000"/>
              </a:solidFill>
              <a:ea typeface="新細明體" panose="02020500000000000000" pitchFamily="18" charset="-120"/>
            </a:endParaRPr>
          </a:p>
        </p:txBody>
      </p:sp>
    </p:spTree>
    <p:extLst>
      <p:ext uri="{BB962C8B-B14F-4D97-AF65-F5344CB8AC3E}">
        <p14:creationId xmlns:p14="http://schemas.microsoft.com/office/powerpoint/2010/main" xmlns="" val="2226345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90</a:t>
            </a:fld>
            <a:endParaRPr lang="zh-TW" altLang="en-US"/>
          </a:p>
        </p:txBody>
      </p:sp>
    </p:spTree>
    <p:extLst>
      <p:ext uri="{BB962C8B-B14F-4D97-AF65-F5344CB8AC3E}">
        <p14:creationId xmlns:p14="http://schemas.microsoft.com/office/powerpoint/2010/main" xmlns="" val="4065544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93</a:t>
            </a:fld>
            <a:endParaRPr lang="zh-TW" altLang="en-US"/>
          </a:p>
        </p:txBody>
      </p:sp>
    </p:spTree>
    <p:extLst>
      <p:ext uri="{BB962C8B-B14F-4D97-AF65-F5344CB8AC3E}">
        <p14:creationId xmlns:p14="http://schemas.microsoft.com/office/powerpoint/2010/main" xmlns="" val="3759612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6179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ECB872-6A44-47A4-A6F9-FA811A1B70AD}" type="slidenum">
              <a:rPr kumimoji="0" lang="zh-TW" altLang="en-US" smtClean="0">
                <a:latin typeface="Calibri" panose="020F0502020204030204" pitchFamily="34" charset="0"/>
                <a:ea typeface="新細明體" panose="02020500000000000000" pitchFamily="18" charset="-120"/>
              </a:rPr>
              <a:pPr/>
              <a:t>94</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295944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5891"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65892"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DE85D3-2F39-413E-9B6F-C594C4638DD9}" type="slidenum">
              <a:rPr kumimoji="0" lang="zh-TW" altLang="en-US" smtClean="0">
                <a:solidFill>
                  <a:srgbClr val="000000"/>
                </a:solidFill>
                <a:latin typeface="Calibri" panose="020F0502020204030204" pitchFamily="34" charset="0"/>
                <a:ea typeface="新細明體" panose="02020500000000000000" pitchFamily="18" charset="-120"/>
              </a:rPr>
              <a:pPr/>
              <a:t>97</a:t>
            </a:fld>
            <a:endParaRPr kumimoji="0" lang="zh-TW" altLang="en-US" smtClean="0">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xmlns="" val="3662964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F8C7A30-E85B-48D5-A525-689C55BAEB1A}" type="slidenum">
              <a:rPr kumimoji="0" lang="zh-TW" altLang="en-US" smtClean="0">
                <a:solidFill>
                  <a:srgbClr val="000000"/>
                </a:solidFill>
                <a:latin typeface="Calibri" panose="020F0502020204030204" pitchFamily="34" charset="0"/>
                <a:ea typeface="新細明體" panose="02020500000000000000" pitchFamily="18" charset="-120"/>
              </a:rPr>
              <a:pPr/>
              <a:t>98</a:t>
            </a:fld>
            <a:endParaRPr kumimoji="0" lang="zh-TW" altLang="en-US" smtClean="0">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xmlns="" val="3202314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F8C7A30-E85B-48D5-A525-689C55BAEB1A}" type="slidenum">
              <a:rPr kumimoji="0" lang="zh-TW" altLang="en-US" smtClean="0">
                <a:solidFill>
                  <a:srgbClr val="000000"/>
                </a:solidFill>
                <a:latin typeface="Calibri" panose="020F0502020204030204" pitchFamily="34" charset="0"/>
                <a:ea typeface="新細明體" panose="02020500000000000000" pitchFamily="18" charset="-120"/>
              </a:rPr>
              <a:pPr/>
              <a:t>99</a:t>
            </a:fld>
            <a:endParaRPr kumimoji="0" lang="zh-TW" altLang="en-US" smtClean="0">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xmlns="" val="530440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6794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F8C7A30-E85B-48D5-A525-689C55BAEB1A}" type="slidenum">
              <a:rPr kumimoji="0" lang="zh-TW" altLang="en-US" smtClean="0">
                <a:solidFill>
                  <a:srgbClr val="000000"/>
                </a:solidFill>
                <a:latin typeface="Calibri" panose="020F0502020204030204" pitchFamily="34" charset="0"/>
                <a:ea typeface="新細明體" panose="02020500000000000000" pitchFamily="18" charset="-120"/>
              </a:rPr>
              <a:pPr/>
              <a:t>100</a:t>
            </a:fld>
            <a:endParaRPr kumimoji="0" lang="zh-TW" altLang="en-US" smtClean="0">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xmlns="" val="977420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203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203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1D1FC6C-01DF-4672-951B-926E4B87CBA4}" type="slidenum">
              <a:rPr kumimoji="0" lang="zh-TW" altLang="en-US" smtClean="0">
                <a:solidFill>
                  <a:srgbClr val="000000"/>
                </a:solidFill>
                <a:latin typeface="Calibri" panose="020F0502020204030204" pitchFamily="34" charset="0"/>
                <a:ea typeface="新細明體" panose="02020500000000000000" pitchFamily="18" charset="-120"/>
              </a:rPr>
              <a:pPr/>
              <a:t>103</a:t>
            </a:fld>
            <a:endParaRPr kumimoji="0" lang="zh-TW" altLang="en-US" smtClean="0">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xmlns="" val="89471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74084"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7A360FC-0F6E-4BE8-9315-25E78344E98D}" type="slidenum">
              <a:rPr kumimoji="0" lang="zh-TW" altLang="en-US" smtClean="0">
                <a:solidFill>
                  <a:srgbClr val="000000"/>
                </a:solidFill>
                <a:latin typeface="Calibri" panose="020F0502020204030204" pitchFamily="34" charset="0"/>
                <a:ea typeface="新細明體" panose="02020500000000000000" pitchFamily="18" charset="-120"/>
              </a:rPr>
              <a:pPr/>
              <a:t>104</a:t>
            </a:fld>
            <a:endParaRPr kumimoji="0" lang="zh-TW" altLang="en-US" smtClean="0">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xmlns="" val="68451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578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A9B464D-B361-4EEE-89C4-702093AF99A9}" type="slidenum">
              <a:rPr kumimoji="0" lang="zh-TW" altLang="en-US" smtClean="0">
                <a:latin typeface="Calibri" panose="020F0502020204030204" pitchFamily="34" charset="0"/>
                <a:ea typeface="新細明體" panose="02020500000000000000" pitchFamily="18" charset="-120"/>
              </a:rPr>
              <a:pPr/>
              <a:t>4</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2583049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6131"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76132"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4A168FC-C73C-457A-8E9B-C6CE8AA8E35A}" type="slidenum">
              <a:rPr kumimoji="0" lang="zh-TW" altLang="en-US" smtClean="0">
                <a:solidFill>
                  <a:srgbClr val="000000"/>
                </a:solidFill>
                <a:latin typeface="Calibri" panose="020F0502020204030204" pitchFamily="34" charset="0"/>
                <a:ea typeface="新細明體" panose="02020500000000000000" pitchFamily="18" charset="-120"/>
              </a:rPr>
              <a:pPr/>
              <a:t>105</a:t>
            </a:fld>
            <a:endParaRPr kumimoji="0" lang="zh-TW" altLang="en-US" smtClean="0">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xmlns="" val="89459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817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818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8EBAFA0-FF5E-4D4D-877E-267CD71B4203}" type="slidenum">
              <a:rPr kumimoji="0" lang="zh-TW" altLang="en-US" smtClean="0">
                <a:latin typeface="Calibri" panose="020F0502020204030204" pitchFamily="34" charset="0"/>
                <a:ea typeface="新細明體" panose="02020500000000000000" pitchFamily="18" charset="-120"/>
              </a:rPr>
              <a:pPr/>
              <a:t>106</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3288230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8739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697529C-1B38-4C9E-853C-7CC4F09AB35A}" type="slidenum">
              <a:rPr kumimoji="0" lang="zh-TW" altLang="en-US" smtClean="0">
                <a:latin typeface="Calibri" panose="020F0502020204030204" pitchFamily="34" charset="0"/>
                <a:ea typeface="新細明體" panose="02020500000000000000" pitchFamily="18" charset="-120"/>
              </a:rPr>
              <a:pPr/>
              <a:t>114</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1651639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119</a:t>
            </a:fld>
            <a:endParaRPr lang="zh-TW" altLang="en-US"/>
          </a:p>
        </p:txBody>
      </p:sp>
    </p:spTree>
    <p:extLst>
      <p:ext uri="{BB962C8B-B14F-4D97-AF65-F5344CB8AC3E}">
        <p14:creationId xmlns:p14="http://schemas.microsoft.com/office/powerpoint/2010/main" xmlns="" val="3637898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122</a:t>
            </a:fld>
            <a:endParaRPr lang="zh-TW" altLang="en-US"/>
          </a:p>
        </p:txBody>
      </p:sp>
    </p:spTree>
    <p:extLst>
      <p:ext uri="{BB962C8B-B14F-4D97-AF65-F5344CB8AC3E}">
        <p14:creationId xmlns:p14="http://schemas.microsoft.com/office/powerpoint/2010/main" xmlns="" val="2681949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smtClean="0">
                <a:solidFill>
                  <a:srgbClr val="C00000"/>
                </a:solidFill>
                <a:latin typeface="Book Antiqua" panose="02040602050305030304" pitchFamily="18" charset="0"/>
                <a:ea typeface="標楷體" panose="03000509000000000000" pitchFamily="65" charset="-120"/>
              </a:rPr>
              <a:t>同學年度同項競賽擇優</a:t>
            </a:r>
            <a:r>
              <a:rPr lang="en-US" altLang="zh-TW" sz="3600" smtClean="0">
                <a:solidFill>
                  <a:srgbClr val="C00000"/>
                </a:solidFill>
                <a:latin typeface="Book Antiqua" panose="02040602050305030304" pitchFamily="18" charset="0"/>
                <a:ea typeface="標楷體" panose="03000509000000000000" pitchFamily="65" charset="-120"/>
              </a:rPr>
              <a:t>1</a:t>
            </a:r>
            <a:r>
              <a:rPr lang="zh-TW" altLang="en-US" sz="3600" smtClean="0">
                <a:solidFill>
                  <a:srgbClr val="C00000"/>
                </a:solidFill>
                <a:latin typeface="Book Antiqua" panose="02040602050305030304" pitchFamily="18" charset="0"/>
                <a:ea typeface="標楷體" panose="03000509000000000000" pitchFamily="65" charset="-120"/>
              </a:rPr>
              <a:t>次採計。</a:t>
            </a:r>
            <a:r>
              <a:rPr lang="en-US" altLang="zh-TW" sz="3600" smtClean="0">
                <a:solidFill>
                  <a:srgbClr val="C00000"/>
                </a:solidFill>
                <a:latin typeface="Book Antiqua" panose="02040602050305030304" pitchFamily="18" charset="0"/>
                <a:ea typeface="標楷體" panose="03000509000000000000" pitchFamily="65" charset="-120"/>
              </a:rPr>
              <a:t>(</a:t>
            </a:r>
            <a:r>
              <a:rPr lang="zh-TW" altLang="en-US" sz="3600" smtClean="0">
                <a:solidFill>
                  <a:srgbClr val="C00000"/>
                </a:solidFill>
                <a:latin typeface="Book Antiqua" panose="02040602050305030304" pitchFamily="18" charset="0"/>
                <a:ea typeface="標楷體" panose="03000509000000000000" pitchFamily="65" charset="-120"/>
              </a:rPr>
              <a:t>大免有，優免沒有</a:t>
            </a:r>
            <a:r>
              <a:rPr lang="en-US" altLang="zh-TW" sz="3600" smtClean="0">
                <a:solidFill>
                  <a:srgbClr val="C00000"/>
                </a:solidFill>
                <a:latin typeface="Book Antiqua" panose="02040602050305030304" pitchFamily="18" charset="0"/>
                <a:ea typeface="標楷體" panose="03000509000000000000" pitchFamily="65" charset="-120"/>
              </a:rPr>
              <a:t>)</a:t>
            </a:r>
          </a:p>
          <a:p>
            <a:endParaRPr lang="zh-TW" altLang="en-US" smtClean="0"/>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B2F6DE4-C852-4841-B4B3-B14E1C5FF3E2}" type="slidenum">
              <a:rPr kumimoji="0" lang="zh-TW" altLang="en-US" smtClean="0">
                <a:latin typeface="Calibri" panose="020F0502020204030204" pitchFamily="34" charset="0"/>
                <a:ea typeface="新細明體" panose="02020500000000000000" pitchFamily="18" charset="-120"/>
              </a:rPr>
              <a:pPr/>
              <a:t>123</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1618958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smtClean="0">
                <a:solidFill>
                  <a:srgbClr val="C00000"/>
                </a:solidFill>
                <a:latin typeface="Book Antiqua" panose="02040602050305030304" pitchFamily="18" charset="0"/>
                <a:ea typeface="標楷體" panose="03000509000000000000" pitchFamily="65" charset="-120"/>
              </a:rPr>
              <a:t>同學年度同項競賽擇優</a:t>
            </a:r>
            <a:r>
              <a:rPr lang="en-US" altLang="zh-TW" sz="3600" smtClean="0">
                <a:solidFill>
                  <a:srgbClr val="C00000"/>
                </a:solidFill>
                <a:latin typeface="Book Antiqua" panose="02040602050305030304" pitchFamily="18" charset="0"/>
                <a:ea typeface="標楷體" panose="03000509000000000000" pitchFamily="65" charset="-120"/>
              </a:rPr>
              <a:t>1</a:t>
            </a:r>
            <a:r>
              <a:rPr lang="zh-TW" altLang="en-US" sz="3600" smtClean="0">
                <a:solidFill>
                  <a:srgbClr val="C00000"/>
                </a:solidFill>
                <a:latin typeface="Book Antiqua" panose="02040602050305030304" pitchFamily="18" charset="0"/>
                <a:ea typeface="標楷體" panose="03000509000000000000" pitchFamily="65" charset="-120"/>
              </a:rPr>
              <a:t>次採計。</a:t>
            </a:r>
            <a:r>
              <a:rPr lang="en-US" altLang="zh-TW" sz="3600" smtClean="0">
                <a:solidFill>
                  <a:srgbClr val="C00000"/>
                </a:solidFill>
                <a:latin typeface="Book Antiqua" panose="02040602050305030304" pitchFamily="18" charset="0"/>
                <a:ea typeface="標楷體" panose="03000509000000000000" pitchFamily="65" charset="-120"/>
              </a:rPr>
              <a:t>(</a:t>
            </a:r>
            <a:r>
              <a:rPr lang="zh-TW" altLang="en-US" sz="3600" smtClean="0">
                <a:solidFill>
                  <a:srgbClr val="C00000"/>
                </a:solidFill>
                <a:latin typeface="Book Antiqua" panose="02040602050305030304" pitchFamily="18" charset="0"/>
                <a:ea typeface="標楷體" panose="03000509000000000000" pitchFamily="65" charset="-120"/>
              </a:rPr>
              <a:t>大免有，優免沒有</a:t>
            </a:r>
            <a:r>
              <a:rPr lang="en-US" altLang="zh-TW" sz="3600" smtClean="0">
                <a:solidFill>
                  <a:srgbClr val="C00000"/>
                </a:solidFill>
                <a:latin typeface="Book Antiqua" panose="02040602050305030304" pitchFamily="18" charset="0"/>
                <a:ea typeface="標楷體" panose="03000509000000000000" pitchFamily="65" charset="-120"/>
              </a:rPr>
              <a:t>)</a:t>
            </a:r>
          </a:p>
          <a:p>
            <a:endParaRPr lang="zh-TW" altLang="en-US" smtClean="0"/>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B2F6DE4-C852-4841-B4B3-B14E1C5FF3E2}" type="slidenum">
              <a:rPr kumimoji="0" lang="zh-TW" altLang="en-US" smtClean="0">
                <a:latin typeface="Calibri" panose="020F0502020204030204" pitchFamily="34" charset="0"/>
                <a:ea typeface="新細明體" panose="02020500000000000000" pitchFamily="18" charset="-120"/>
              </a:rPr>
              <a:pPr/>
              <a:t>124</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2511306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0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04804"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57E6AA8-5660-4849-97F2-82ACBBDA08F2}" type="slidenum">
              <a:rPr kumimoji="0" lang="zh-TW" altLang="en-US" smtClean="0">
                <a:latin typeface="Calibri" panose="020F0502020204030204" pitchFamily="34" charset="0"/>
                <a:ea typeface="新細明體" panose="02020500000000000000" pitchFamily="18" charset="-120"/>
              </a:rPr>
              <a:pPr/>
              <a:t>130</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4112119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6851"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06852"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0635EA-8B2B-4C2B-8DE2-CE44A80C3844}" type="slidenum">
              <a:rPr kumimoji="0" lang="zh-TW" altLang="en-US" smtClean="0">
                <a:latin typeface="Calibri" panose="020F0502020204030204" pitchFamily="34" charset="0"/>
                <a:ea typeface="新細明體" panose="02020500000000000000" pitchFamily="18" charset="-120"/>
              </a:rPr>
              <a:pPr/>
              <a:t>131</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12686996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0947"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0948"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82B3764-C6C7-423E-8CFB-45F42B5CD2E5}" type="slidenum">
              <a:rPr kumimoji="0" lang="zh-TW" altLang="en-US" smtClean="0">
                <a:latin typeface="Calibri" panose="020F0502020204030204" pitchFamily="34" charset="0"/>
                <a:ea typeface="新細明體" panose="02020500000000000000" pitchFamily="18" charset="-120"/>
              </a:rPr>
              <a:pPr/>
              <a:t>134</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46042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7AB289-2156-4B48-A375-4C866797696C}" type="slidenum">
              <a:rPr kumimoji="0" lang="zh-TW" altLang="en-US" smtClean="0">
                <a:latin typeface="Calibri" panose="020F0502020204030204" pitchFamily="34" charset="0"/>
                <a:ea typeface="新細明體" panose="02020500000000000000" pitchFamily="18" charset="-120"/>
              </a:rPr>
              <a:pPr/>
              <a:t>7</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3205776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139</a:t>
            </a:fld>
            <a:endParaRPr lang="zh-TW" altLang="en-US"/>
          </a:p>
        </p:txBody>
      </p:sp>
    </p:spTree>
    <p:extLst>
      <p:ext uri="{BB962C8B-B14F-4D97-AF65-F5344CB8AC3E}">
        <p14:creationId xmlns:p14="http://schemas.microsoft.com/office/powerpoint/2010/main" xmlns="" val="1418329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811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latin typeface="Arial" panose="020B0604020202020204" pitchFamily="34" charset="0"/>
            </a:endParaRPr>
          </a:p>
        </p:txBody>
      </p:sp>
    </p:spTree>
    <p:extLst>
      <p:ext uri="{BB962C8B-B14F-4D97-AF65-F5344CB8AC3E}">
        <p14:creationId xmlns:p14="http://schemas.microsoft.com/office/powerpoint/2010/main" xmlns="" val="1232460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CDA9151-E286-42A8-91FC-B1EFF64A7C7E}" type="slidenum">
              <a:rPr kumimoji="0" lang="zh-TW" altLang="en-US" smtClean="0">
                <a:latin typeface="Calibri" panose="020F0502020204030204" pitchFamily="34" charset="0"/>
                <a:ea typeface="新細明體" panose="02020500000000000000" pitchFamily="18" charset="-120"/>
              </a:rPr>
              <a:pPr/>
              <a:t>141</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113827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146</a:t>
            </a:fld>
            <a:endParaRPr lang="zh-TW" altLang="en-US"/>
          </a:p>
        </p:txBody>
      </p:sp>
    </p:spTree>
    <p:extLst>
      <p:ext uri="{BB962C8B-B14F-4D97-AF65-F5344CB8AC3E}">
        <p14:creationId xmlns:p14="http://schemas.microsoft.com/office/powerpoint/2010/main" xmlns="" val="412155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3972"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A8C49DC-7988-4FD8-89BC-65D33F394C7A}" type="slidenum">
              <a:rPr kumimoji="0" lang="zh-TW" altLang="en-US" smtClean="0">
                <a:latin typeface="Calibri" panose="020F0502020204030204" pitchFamily="34" charset="0"/>
                <a:ea typeface="新細明體" panose="02020500000000000000" pitchFamily="18" charset="-120"/>
              </a:rPr>
              <a:pPr/>
              <a:t>8</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60453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5BE1F41-5B74-48EF-8C02-342A67CF2692}" type="slidenum">
              <a:rPr kumimoji="0" lang="zh-TW" altLang="en-US" smtClean="0">
                <a:latin typeface="Calibri" panose="020F0502020204030204" pitchFamily="34" charset="0"/>
                <a:ea typeface="新細明體" panose="02020500000000000000" pitchFamily="18" charset="-120"/>
              </a:rPr>
              <a:pPr/>
              <a:t>9</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799883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8068"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9B8439-8C4E-4BC8-90EF-A03C0748119D}" type="slidenum">
              <a:rPr kumimoji="0" lang="zh-TW" altLang="en-US" smtClean="0">
                <a:latin typeface="Calibri" panose="020F0502020204030204" pitchFamily="34" charset="0"/>
                <a:ea typeface="新細明體" panose="02020500000000000000" pitchFamily="18" charset="-120"/>
              </a:rPr>
              <a:pPr/>
              <a:t>10</a:t>
            </a:fld>
            <a:endParaRPr kumimoji="0" lang="zh-TW" altLang="en-US" smtClean="0">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93269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11</a:t>
            </a:fld>
            <a:endParaRPr lang="zh-TW" altLang="en-US"/>
          </a:p>
        </p:txBody>
      </p:sp>
    </p:spTree>
    <p:extLst>
      <p:ext uri="{BB962C8B-B14F-4D97-AF65-F5344CB8AC3E}">
        <p14:creationId xmlns:p14="http://schemas.microsoft.com/office/powerpoint/2010/main" xmlns="" val="3792937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20</a:t>
            </a:fld>
            <a:endParaRPr lang="zh-TW" altLang="en-US"/>
          </a:p>
        </p:txBody>
      </p:sp>
    </p:spTree>
    <p:extLst>
      <p:ext uri="{BB962C8B-B14F-4D97-AF65-F5344CB8AC3E}">
        <p14:creationId xmlns:p14="http://schemas.microsoft.com/office/powerpoint/2010/main" xmlns="" val="316640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smtClean="0"/>
            </a:lvl1pPr>
          </a:lstStyle>
          <a:p>
            <a:pPr>
              <a:defRPr/>
            </a:pPr>
            <a:fld id="{38523336-55FA-49FA-AED4-0883260F2825}"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64E15E2A-5E67-4A9D-8338-7917B07ED606}" type="slidenum">
              <a:rPr lang="zh-TW" altLang="en-US"/>
              <a:pPr>
                <a:defRPr/>
              </a:pPr>
              <a:t>‹#›</a:t>
            </a:fld>
            <a:endParaRPr lang="zh-TW" altLang="en-US"/>
          </a:p>
        </p:txBody>
      </p:sp>
    </p:spTree>
    <p:extLst>
      <p:ext uri="{BB962C8B-B14F-4D97-AF65-F5344CB8AC3E}">
        <p14:creationId xmlns:p14="http://schemas.microsoft.com/office/powerpoint/2010/main" xmlns="" val="413430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12D4EDB4-A483-478B-962D-70AFA6C7186C}"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F432BEBC-51C5-4EBD-B3C9-5EE6BCFD6942}" type="slidenum">
              <a:rPr lang="zh-TW" altLang="en-US"/>
              <a:pPr>
                <a:defRPr/>
              </a:pPr>
              <a:t>‹#›</a:t>
            </a:fld>
            <a:endParaRPr lang="zh-TW" altLang="en-US"/>
          </a:p>
        </p:txBody>
      </p:sp>
    </p:spTree>
    <p:extLst>
      <p:ext uri="{BB962C8B-B14F-4D97-AF65-F5344CB8AC3E}">
        <p14:creationId xmlns:p14="http://schemas.microsoft.com/office/powerpoint/2010/main" xmlns="" val="25937251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7A5131E-69FE-4E7B-826F-288A141827A6}"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8" name="Slide Number Placeholder 6"/>
          <p:cNvSpPr>
            <a:spLocks noGrp="1"/>
          </p:cNvSpPr>
          <p:nvPr>
            <p:ph type="sldNum" sz="quarter" idx="12"/>
          </p:nvPr>
        </p:nvSpPr>
        <p:spPr>
          <a:xfrm>
            <a:off x="531812" y="4983165"/>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3E874546-3CA6-4C9A-B465-56F2428D55ED}"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3212055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8878408C-AB37-4EC2-898C-C7108DD53A10}"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Slide Number Placeholder 5"/>
          <p:cNvSpPr>
            <a:spLocks noGrp="1"/>
          </p:cNvSpPr>
          <p:nvPr>
            <p:ph type="sldNum" sz="quarter" idx="12"/>
          </p:nvPr>
        </p:nvSpPr>
        <p:spPr>
          <a:xfrm>
            <a:off x="531812" y="3244852"/>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920300FA-94FF-4E99-A106-5BD9120338F9}"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19900333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6" name="TextBox 13"/>
          <p:cNvSpPr txBox="1"/>
          <p:nvPr/>
        </p:nvSpPr>
        <p:spPr>
          <a:xfrm>
            <a:off x="2466975" y="647700"/>
            <a:ext cx="609600" cy="585788"/>
          </a:xfrm>
          <a:prstGeom prst="rect">
            <a:avLst/>
          </a:prstGeom>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E78712"/>
                </a:solidFill>
                <a:effectLst/>
                <a:uLnTx/>
                <a:uFillTx/>
                <a:latin typeface="Arial"/>
                <a:ea typeface="微軟正黑體" panose="020B0604030504040204" pitchFamily="34" charset="-120"/>
                <a:cs typeface="+mn-cs"/>
              </a:rPr>
              <a:t>“</a:t>
            </a:r>
          </a:p>
        </p:txBody>
      </p:sp>
      <p:sp>
        <p:nvSpPr>
          <p:cNvPr id="7" name="TextBox 14"/>
          <p:cNvSpPr txBox="1"/>
          <p:nvPr/>
        </p:nvSpPr>
        <p:spPr>
          <a:xfrm>
            <a:off x="11114088" y="2905125"/>
            <a:ext cx="609600" cy="584200"/>
          </a:xfrm>
          <a:prstGeom prst="rect">
            <a:avLst/>
          </a:prstGeom>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E78712"/>
                </a:solidFill>
                <a:effectLst/>
                <a:uLnTx/>
                <a:uFillTx/>
                <a:latin typeface="Arial"/>
                <a:ea typeface="微軟正黑體" panose="020B0604030504040204" pitchFamily="34" charset="-120"/>
                <a:cs typeface="+mn-cs"/>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1CC9862-1AB6-47AA-86FB-787330A864FA}"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9" name="Footer Placeholder 4"/>
          <p:cNvSpPr>
            <a:spLocks noGrp="1"/>
          </p:cNvSpPr>
          <p:nvPr>
            <p:ph type="ftr" sz="quarter" idx="15"/>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10" name="Slide Number Placeholder 5"/>
          <p:cNvSpPr>
            <a:spLocks noGrp="1"/>
          </p:cNvSpPr>
          <p:nvPr>
            <p:ph type="sldNum" sz="quarter" idx="16"/>
          </p:nvPr>
        </p:nvSpPr>
        <p:spPr>
          <a:xfrm>
            <a:off x="531812" y="3244852"/>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9F2F934-3D8E-4207-816E-A5C45BA1EF25}"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18844509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F0FF60F-3444-473B-806C-8BFB959C8BB6}"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8" name="Slide Number Placeholder 6"/>
          <p:cNvSpPr>
            <a:spLocks noGrp="1"/>
          </p:cNvSpPr>
          <p:nvPr>
            <p:ph type="sldNum" sz="quarter" idx="12"/>
          </p:nvPr>
        </p:nvSpPr>
        <p:spPr>
          <a:xfrm>
            <a:off x="531812" y="4983165"/>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78BFCE8C-374F-47A6-BE09-CB2471BAB655}"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13875539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6" name="TextBox 16"/>
          <p:cNvSpPr txBox="1"/>
          <p:nvPr/>
        </p:nvSpPr>
        <p:spPr>
          <a:xfrm>
            <a:off x="2466975" y="647700"/>
            <a:ext cx="609600" cy="585788"/>
          </a:xfrm>
          <a:prstGeom prst="rect">
            <a:avLst/>
          </a:prstGeom>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E78712"/>
                </a:solidFill>
                <a:effectLst/>
                <a:uLnTx/>
                <a:uFillTx/>
                <a:latin typeface="Arial"/>
                <a:ea typeface="微軟正黑體" panose="020B0604030504040204" pitchFamily="34" charset="-120"/>
                <a:cs typeface="+mn-cs"/>
              </a:rPr>
              <a:t>“</a:t>
            </a:r>
          </a:p>
        </p:txBody>
      </p:sp>
      <p:sp>
        <p:nvSpPr>
          <p:cNvPr id="7" name="TextBox 17"/>
          <p:cNvSpPr txBox="1"/>
          <p:nvPr/>
        </p:nvSpPr>
        <p:spPr>
          <a:xfrm>
            <a:off x="11114088" y="2905125"/>
            <a:ext cx="609600" cy="584200"/>
          </a:xfrm>
          <a:prstGeom prst="rect">
            <a:avLst/>
          </a:prstGeom>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E78712"/>
                </a:solidFill>
                <a:effectLst/>
                <a:uLnTx/>
                <a:uFillTx/>
                <a:latin typeface="Arial"/>
                <a:ea typeface="微軟正黑體" panose="020B0604030504040204" pitchFamily="34" charset="-120"/>
                <a:cs typeface="+mn-cs"/>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2B552CA8-488E-4751-B9D8-F2E3DB6ECD1F}"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9" name="Footer Placeholder 5"/>
          <p:cNvSpPr>
            <a:spLocks noGrp="1"/>
          </p:cNvSpPr>
          <p:nvPr>
            <p:ph type="ftr" sz="quarter" idx="15"/>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10" name="Slide Number Placeholder 6"/>
          <p:cNvSpPr>
            <a:spLocks noGrp="1"/>
          </p:cNvSpPr>
          <p:nvPr>
            <p:ph type="sldNum" sz="quarter" idx="16"/>
          </p:nvPr>
        </p:nvSpPr>
        <p:spPr>
          <a:xfrm>
            <a:off x="531812" y="4983165"/>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7D42907-F97C-42D1-B226-E7923CAA3366}"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33576956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2BE50784-70FC-44C3-BC93-8F2AC025891F}"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Footer Placeholder 5"/>
          <p:cNvSpPr>
            <a:spLocks noGrp="1"/>
          </p:cNvSpPr>
          <p:nvPr>
            <p:ph type="ftr" sz="quarter" idx="15"/>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8" name="Slide Number Placeholder 6"/>
          <p:cNvSpPr>
            <a:spLocks noGrp="1"/>
          </p:cNvSpPr>
          <p:nvPr>
            <p:ph type="sldNum" sz="quarter" idx="16"/>
          </p:nvPr>
        </p:nvSpPr>
        <p:spPr>
          <a:xfrm>
            <a:off x="531812" y="4983165"/>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4E473727-E37C-4F56-B3D9-CE59B730E6FD}"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38304979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45009A61-152D-4031-8B6E-6D6228C2362A}"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A93F8A63-5CE3-4D11-BFB6-AB7C011D4628}"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31593776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DCCD060D-CC8F-43DC-B39D-263799582524}"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B01B2A9-F8B9-41FF-9AFF-C7B9655AA638}"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390824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6" name="TextBox 13"/>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smtClean="0">
                <a:solidFill>
                  <a:schemeClr val="accent1"/>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smtClean="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smtClean="0"/>
            </a:lvl1pPr>
          </a:lstStyle>
          <a:p>
            <a:pPr>
              <a:defRPr/>
            </a:pPr>
            <a:fld id="{A9280124-1770-4085-932A-B091D1D1A5CE}" type="datetime1">
              <a:rPr lang="zh-TW" altLang="en-US" smtClean="0"/>
              <a:pPr>
                <a:defRPr/>
              </a:pPr>
              <a:t>2019/3/14</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92C3A540-FCCB-4F72-9A76-D50CCD9104B0}" type="slidenum">
              <a:rPr lang="zh-TW" altLang="en-US"/>
              <a:pPr>
                <a:defRPr/>
              </a:pPr>
              <a:t>‹#›</a:t>
            </a:fld>
            <a:endParaRPr lang="zh-TW" altLang="en-US"/>
          </a:p>
        </p:txBody>
      </p:sp>
    </p:spTree>
    <p:extLst>
      <p:ext uri="{BB962C8B-B14F-4D97-AF65-F5344CB8AC3E}">
        <p14:creationId xmlns:p14="http://schemas.microsoft.com/office/powerpoint/2010/main" xmlns="" val="158918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08845DAE-7DDF-4319-97AB-8C9E49CE2FF4}"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E1ACE502-0BE8-4F2C-9E73-C32A60CAC8AC}" type="slidenum">
              <a:rPr lang="zh-TW" altLang="en-US"/>
              <a:pPr>
                <a:defRPr/>
              </a:pPr>
              <a:t>‹#›</a:t>
            </a:fld>
            <a:endParaRPr lang="zh-TW" altLang="en-US"/>
          </a:p>
        </p:txBody>
      </p:sp>
    </p:spTree>
    <p:extLst>
      <p:ext uri="{BB962C8B-B14F-4D97-AF65-F5344CB8AC3E}">
        <p14:creationId xmlns:p14="http://schemas.microsoft.com/office/powerpoint/2010/main" xmlns="" val="1563443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6" name="TextBox 16"/>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smtClean="0">
                <a:solidFill>
                  <a:schemeClr val="accent1"/>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smtClean="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smtClean="0"/>
            </a:lvl1pPr>
          </a:lstStyle>
          <a:p>
            <a:pPr>
              <a:defRPr/>
            </a:pPr>
            <a:fld id="{61E0917D-839B-4FC1-A07E-D24EC417406E}" type="datetime1">
              <a:rPr lang="zh-TW" altLang="en-US" smtClean="0"/>
              <a:pPr>
                <a:defRPr/>
              </a:pPr>
              <a:t>2019/3/14</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7DAA8BFB-9407-4395-A489-7561D1D2FDD9}" type="slidenum">
              <a:rPr lang="zh-TW" altLang="en-US"/>
              <a:pPr>
                <a:defRPr/>
              </a:pPr>
              <a:t>‹#›</a:t>
            </a:fld>
            <a:endParaRPr lang="zh-TW" altLang="en-US"/>
          </a:p>
        </p:txBody>
      </p:sp>
    </p:spTree>
    <p:extLst>
      <p:ext uri="{BB962C8B-B14F-4D97-AF65-F5344CB8AC3E}">
        <p14:creationId xmlns:p14="http://schemas.microsoft.com/office/powerpoint/2010/main" xmlns="" val="139818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smtClean="0"/>
            </a:lvl1pPr>
          </a:lstStyle>
          <a:p>
            <a:pPr>
              <a:defRPr/>
            </a:pPr>
            <a:fld id="{A5F5F66C-D678-4C93-BD34-DDC9ECA43A3D}" type="datetime1">
              <a:rPr lang="zh-TW" altLang="en-US" smtClean="0"/>
              <a:pPr>
                <a:defRPr/>
              </a:pPr>
              <a:t>2019/3/14</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0C4225B2-5B20-4C5E-AFFF-1AA4883842AD}" type="slidenum">
              <a:rPr lang="zh-TW" altLang="en-US"/>
              <a:pPr>
                <a:defRPr/>
              </a:pPr>
              <a:t>‹#›</a:t>
            </a:fld>
            <a:endParaRPr lang="zh-TW" altLang="en-US"/>
          </a:p>
        </p:txBody>
      </p:sp>
    </p:spTree>
    <p:extLst>
      <p:ext uri="{BB962C8B-B14F-4D97-AF65-F5344CB8AC3E}">
        <p14:creationId xmlns:p14="http://schemas.microsoft.com/office/powerpoint/2010/main" xmlns="" val="3658402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EFC21E53-3BA4-48FA-A707-16788FDE8B5B}"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C45C739-63D2-4E95-BF2D-E876048EE684}" type="slidenum">
              <a:rPr lang="zh-TW" altLang="en-US"/>
              <a:pPr>
                <a:defRPr/>
              </a:pPr>
              <a:t>‹#›</a:t>
            </a:fld>
            <a:endParaRPr lang="zh-TW" altLang="en-US"/>
          </a:p>
        </p:txBody>
      </p:sp>
    </p:spTree>
    <p:extLst>
      <p:ext uri="{BB962C8B-B14F-4D97-AF65-F5344CB8AC3E}">
        <p14:creationId xmlns:p14="http://schemas.microsoft.com/office/powerpoint/2010/main" xmlns="" val="2929622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33AA64CC-5FA5-44B1-A549-CBC2C2AFFA81}"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54A1C890-3CB4-4F61-8964-3DF3B1C724C4}" type="slidenum">
              <a:rPr lang="zh-TW" altLang="en-US"/>
              <a:pPr>
                <a:defRPr/>
              </a:pPr>
              <a:t>‹#›</a:t>
            </a:fld>
            <a:endParaRPr lang="zh-TW" altLang="en-US"/>
          </a:p>
        </p:txBody>
      </p:sp>
    </p:spTree>
    <p:extLst>
      <p:ext uri="{BB962C8B-B14F-4D97-AF65-F5344CB8AC3E}">
        <p14:creationId xmlns:p14="http://schemas.microsoft.com/office/powerpoint/2010/main" xmlns="" val="2004356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smtClean="0"/>
            </a:lvl1pPr>
          </a:lstStyle>
          <a:p>
            <a:pPr>
              <a:defRPr/>
            </a:pPr>
            <a:fld id="{3E6D045B-05FF-415F-82D2-04F80285EC05}"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61C506BD-C916-4F87-BDE5-17EE33C4077C}" type="slidenum">
              <a:rPr lang="zh-TW" altLang="en-US"/>
              <a:pPr>
                <a:defRPr/>
              </a:pPr>
              <a:t>‹#›</a:t>
            </a:fld>
            <a:endParaRPr lang="zh-TW" altLang="en-US"/>
          </a:p>
        </p:txBody>
      </p:sp>
    </p:spTree>
    <p:extLst>
      <p:ext uri="{BB962C8B-B14F-4D97-AF65-F5344CB8AC3E}">
        <p14:creationId xmlns:p14="http://schemas.microsoft.com/office/powerpoint/2010/main" xmlns="" val="4261918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7C8B7A11-1C55-4094-A62B-56586F1859E7}"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B799C0E0-F326-44AD-AB2C-404775AFBFD3}" type="slidenum">
              <a:rPr lang="zh-TW" altLang="en-US"/>
              <a:pPr>
                <a:defRPr/>
              </a:pPr>
              <a:t>‹#›</a:t>
            </a:fld>
            <a:endParaRPr lang="zh-TW" altLang="en-US"/>
          </a:p>
        </p:txBody>
      </p:sp>
    </p:spTree>
    <p:extLst>
      <p:ext uri="{BB962C8B-B14F-4D97-AF65-F5344CB8AC3E}">
        <p14:creationId xmlns:p14="http://schemas.microsoft.com/office/powerpoint/2010/main" xmlns="" val="412741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D6B238AA-7E3D-4EC7-928E-FFB01FEA73D9}"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E12C7C6B-C0FE-4463-8D03-74B74258300F}" type="slidenum">
              <a:rPr lang="zh-TW" altLang="en-US"/>
              <a:pPr>
                <a:defRPr/>
              </a:pPr>
              <a:t>‹#›</a:t>
            </a:fld>
            <a:endParaRPr lang="zh-TW" altLang="en-US"/>
          </a:p>
        </p:txBody>
      </p:sp>
    </p:spTree>
    <p:extLst>
      <p:ext uri="{BB962C8B-B14F-4D97-AF65-F5344CB8AC3E}">
        <p14:creationId xmlns:p14="http://schemas.microsoft.com/office/powerpoint/2010/main" xmlns="" val="148050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7DE70348-87DC-491C-BF88-AC3B2D53425C}"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95797B8-7E70-45A3-B78E-8E1ED62D50C4}" type="slidenum">
              <a:rPr lang="zh-TW" altLang="en-US"/>
              <a:pPr>
                <a:defRPr/>
              </a:pPr>
              <a:t>‹#›</a:t>
            </a:fld>
            <a:endParaRPr lang="zh-TW" altLang="en-US"/>
          </a:p>
        </p:txBody>
      </p:sp>
    </p:spTree>
    <p:extLst>
      <p:ext uri="{BB962C8B-B14F-4D97-AF65-F5344CB8AC3E}">
        <p14:creationId xmlns:p14="http://schemas.microsoft.com/office/powerpoint/2010/main" xmlns="" val="1639739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smtClean="0"/>
            </a:lvl1pPr>
          </a:lstStyle>
          <a:p>
            <a:pPr>
              <a:defRPr/>
            </a:pPr>
            <a:fld id="{3B7AD765-1BE6-43F8-B24F-CC92C65A8BD6}"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36004C5A-527F-4A46-9937-C0A9371DC746}" type="slidenum">
              <a:rPr lang="zh-TW" altLang="en-US"/>
              <a:pPr>
                <a:defRPr/>
              </a:pPr>
              <a:t>‹#›</a:t>
            </a:fld>
            <a:endParaRPr lang="zh-TW" altLang="en-US"/>
          </a:p>
        </p:txBody>
      </p:sp>
    </p:spTree>
    <p:extLst>
      <p:ext uri="{BB962C8B-B14F-4D97-AF65-F5344CB8AC3E}">
        <p14:creationId xmlns:p14="http://schemas.microsoft.com/office/powerpoint/2010/main" xmlns="" val="2201925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smtClean="0"/>
            </a:lvl1pPr>
          </a:lstStyle>
          <a:p>
            <a:pPr>
              <a:defRPr/>
            </a:pPr>
            <a:fld id="{CE597F62-F36B-40CC-A99D-D50923426890}" type="datetime1">
              <a:rPr lang="zh-TW" altLang="en-US" smtClean="0"/>
              <a:pPr>
                <a:defRPr/>
              </a:pPr>
              <a:t>2019/3/14</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F702F87A-B285-4870-88A2-A272E34C9A60}" type="slidenum">
              <a:rPr lang="zh-TW" altLang="en-US"/>
              <a:pPr>
                <a:defRPr/>
              </a:pPr>
              <a:t>‹#›</a:t>
            </a:fld>
            <a:endParaRPr lang="zh-TW" altLang="en-US"/>
          </a:p>
        </p:txBody>
      </p:sp>
    </p:spTree>
    <p:extLst>
      <p:ext uri="{BB962C8B-B14F-4D97-AF65-F5344CB8AC3E}">
        <p14:creationId xmlns:p14="http://schemas.microsoft.com/office/powerpoint/2010/main" xmlns="" val="1701183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smtClean="0"/>
            </a:lvl1pPr>
          </a:lstStyle>
          <a:p>
            <a:pPr>
              <a:defRPr/>
            </a:pPr>
            <a:fld id="{69D5D53C-8C10-4C62-881A-F5AAA83654F9}" type="datetime1">
              <a:rPr lang="zh-TW" altLang="en-US" smtClean="0"/>
              <a:pPr>
                <a:defRPr/>
              </a:pPr>
              <a:t>2019/3/14</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E3F46E57-7146-481A-A85A-CF1452B2F7C8}" type="slidenum">
              <a:rPr lang="zh-TW" altLang="en-US"/>
              <a:pPr>
                <a:defRPr/>
              </a:pPr>
              <a:t>‹#›</a:t>
            </a:fld>
            <a:endParaRPr lang="zh-TW" altLang="en-US"/>
          </a:p>
        </p:txBody>
      </p:sp>
    </p:spTree>
    <p:extLst>
      <p:ext uri="{BB962C8B-B14F-4D97-AF65-F5344CB8AC3E}">
        <p14:creationId xmlns:p14="http://schemas.microsoft.com/office/powerpoint/2010/main" xmlns="" val="2218022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smtClean="0"/>
            </a:lvl1pPr>
          </a:lstStyle>
          <a:p>
            <a:pPr>
              <a:defRPr/>
            </a:pPr>
            <a:fld id="{B3547EBD-90B0-4FD0-9724-958B1FFC299B}" type="datetime1">
              <a:rPr lang="zh-TW" altLang="en-US" smtClean="0"/>
              <a:pPr>
                <a:defRPr/>
              </a:pPr>
              <a:t>2019/3/14</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D20866A7-3E07-4FFC-A76C-95180851DB8C}" type="slidenum">
              <a:rPr lang="zh-TW" altLang="en-US"/>
              <a:pPr>
                <a:defRPr/>
              </a:pPr>
              <a:t>‹#›</a:t>
            </a:fld>
            <a:endParaRPr lang="zh-TW" altLang="en-US"/>
          </a:p>
        </p:txBody>
      </p:sp>
    </p:spTree>
    <p:extLst>
      <p:ext uri="{BB962C8B-B14F-4D97-AF65-F5344CB8AC3E}">
        <p14:creationId xmlns:p14="http://schemas.microsoft.com/office/powerpoint/2010/main" xmlns="" val="2014288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C285ADFD-53CC-4B68-8FF8-56BA97EF8B37}"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C056A211-61DE-46B8-8F00-CB02B966D371}" type="slidenum">
              <a:rPr lang="zh-TW" altLang="en-US"/>
              <a:pPr>
                <a:defRPr/>
              </a:pPr>
              <a:t>‹#›</a:t>
            </a:fld>
            <a:endParaRPr lang="zh-TW" altLang="en-US"/>
          </a:p>
        </p:txBody>
      </p:sp>
    </p:spTree>
    <p:extLst>
      <p:ext uri="{BB962C8B-B14F-4D97-AF65-F5344CB8AC3E}">
        <p14:creationId xmlns:p14="http://schemas.microsoft.com/office/powerpoint/2010/main" xmlns="" val="968322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CEDDF529-CEBB-43A7-B49E-49D466A0233F}"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182F9968-A691-48F5-B98A-803B79D105CB}" type="slidenum">
              <a:rPr lang="zh-TW" altLang="en-US"/>
              <a:pPr>
                <a:defRPr/>
              </a:pPr>
              <a:t>‹#›</a:t>
            </a:fld>
            <a:endParaRPr lang="zh-TW" altLang="en-US"/>
          </a:p>
        </p:txBody>
      </p:sp>
    </p:spTree>
    <p:extLst>
      <p:ext uri="{BB962C8B-B14F-4D97-AF65-F5344CB8AC3E}">
        <p14:creationId xmlns:p14="http://schemas.microsoft.com/office/powerpoint/2010/main" xmlns="" val="168466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80F037CA-5DDA-496B-86AF-16205399293E}"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02B0020C-59F2-4BD0-9824-5271AB08C230}" type="slidenum">
              <a:rPr lang="zh-TW" altLang="en-US"/>
              <a:pPr>
                <a:defRPr/>
              </a:pPr>
              <a:t>‹#›</a:t>
            </a:fld>
            <a:endParaRPr lang="zh-TW" altLang="en-US"/>
          </a:p>
        </p:txBody>
      </p:sp>
    </p:spTree>
    <p:extLst>
      <p:ext uri="{BB962C8B-B14F-4D97-AF65-F5344CB8AC3E}">
        <p14:creationId xmlns:p14="http://schemas.microsoft.com/office/powerpoint/2010/main" xmlns="" val="3247474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smtClean="0"/>
            </a:lvl1pPr>
          </a:lstStyle>
          <a:p>
            <a:pPr>
              <a:defRPr/>
            </a:pPr>
            <a:fld id="{F6A0731C-0AE6-4842-8DF5-7BB3C072C79F}" type="datetime1">
              <a:rPr lang="zh-TW" altLang="en-US" smtClean="0"/>
              <a:pPr>
                <a:defRPr/>
              </a:pPr>
              <a:t>2019/3/14</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D8E834B3-E7BD-45CB-B146-E12543897D39}" type="slidenum">
              <a:rPr lang="zh-TW" altLang="en-US"/>
              <a:pPr>
                <a:defRPr/>
              </a:pPr>
              <a:t>‹#›</a:t>
            </a:fld>
            <a:endParaRPr lang="zh-TW" altLang="en-US"/>
          </a:p>
        </p:txBody>
      </p:sp>
    </p:spTree>
    <p:extLst>
      <p:ext uri="{BB962C8B-B14F-4D97-AF65-F5344CB8AC3E}">
        <p14:creationId xmlns:p14="http://schemas.microsoft.com/office/powerpoint/2010/main" xmlns="" val="1137351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21C86492-12B3-47F7-88EE-132E9706E34E}"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C50CBFB7-5EC3-4995-967A-4A6347D4235A}" type="slidenum">
              <a:rPr lang="zh-TW" altLang="en-US"/>
              <a:pPr>
                <a:defRPr/>
              </a:pPr>
              <a:t>‹#›</a:t>
            </a:fld>
            <a:endParaRPr lang="zh-TW" altLang="en-US"/>
          </a:p>
        </p:txBody>
      </p:sp>
    </p:spTree>
    <p:extLst>
      <p:ext uri="{BB962C8B-B14F-4D97-AF65-F5344CB8AC3E}">
        <p14:creationId xmlns:p14="http://schemas.microsoft.com/office/powerpoint/2010/main" xmlns="" val="768280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smtClean="0"/>
            </a:lvl1pPr>
          </a:lstStyle>
          <a:p>
            <a:pPr>
              <a:defRPr/>
            </a:pPr>
            <a:fld id="{F8A78F51-85E1-45D2-B4AA-EC76C04A6E17}" type="datetime1">
              <a:rPr lang="zh-TW" altLang="en-US" smtClean="0"/>
              <a:pPr>
                <a:defRPr/>
              </a:pPr>
              <a:t>2019/3/14</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08F20856-4A63-4E02-A486-8E20733952EA}" type="slidenum">
              <a:rPr lang="zh-TW" altLang="en-US"/>
              <a:pPr>
                <a:defRPr/>
              </a:pPr>
              <a:t>‹#›</a:t>
            </a:fld>
            <a:endParaRPr lang="zh-TW" altLang="en-US"/>
          </a:p>
        </p:txBody>
      </p:sp>
    </p:spTree>
    <p:extLst>
      <p:ext uri="{BB962C8B-B14F-4D97-AF65-F5344CB8AC3E}">
        <p14:creationId xmlns:p14="http://schemas.microsoft.com/office/powerpoint/2010/main" xmlns="" val="161834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1DA51548-B9B4-45AA-A71A-C83184B27FA7}"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2ED634F5-2E8E-4576-B465-6F4FBF2AB048}" type="slidenum">
              <a:rPr lang="zh-TW" altLang="en-US"/>
              <a:pPr>
                <a:defRPr/>
              </a:pPr>
              <a:t>‹#›</a:t>
            </a:fld>
            <a:endParaRPr lang="zh-TW" altLang="en-US"/>
          </a:p>
        </p:txBody>
      </p:sp>
    </p:spTree>
    <p:extLst>
      <p:ext uri="{BB962C8B-B14F-4D97-AF65-F5344CB8AC3E}">
        <p14:creationId xmlns:p14="http://schemas.microsoft.com/office/powerpoint/2010/main" xmlns="" val="1134595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smtClean="0"/>
            </a:lvl1pPr>
          </a:lstStyle>
          <a:p>
            <a:pPr>
              <a:defRPr/>
            </a:pPr>
            <a:fld id="{E912071E-3985-4499-9017-BADA462B02F5}" type="datetime1">
              <a:rPr lang="zh-TW" altLang="en-US" smtClean="0"/>
              <a:pPr>
                <a:defRPr/>
              </a:pPr>
              <a:t>2019/3/14</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66704214-1B17-4825-A302-A4E960FB0614}" type="slidenum">
              <a:rPr lang="zh-TW" altLang="en-US"/>
              <a:pPr>
                <a:defRPr/>
              </a:pPr>
              <a:t>‹#›</a:t>
            </a:fld>
            <a:endParaRPr lang="zh-TW" altLang="en-US"/>
          </a:p>
        </p:txBody>
      </p:sp>
    </p:spTree>
    <p:extLst>
      <p:ext uri="{BB962C8B-B14F-4D97-AF65-F5344CB8AC3E}">
        <p14:creationId xmlns:p14="http://schemas.microsoft.com/office/powerpoint/2010/main" xmlns="" val="1511679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5501D4F0-1AFE-4A25-B2B4-61CD997C1B03}"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9A607036-3257-4484-BC60-DF49DA6A790F}" type="slidenum">
              <a:rPr lang="zh-TW" altLang="en-US"/>
              <a:pPr>
                <a:defRPr/>
              </a:pPr>
              <a:t>‹#›</a:t>
            </a:fld>
            <a:endParaRPr lang="zh-TW" altLang="en-US"/>
          </a:p>
        </p:txBody>
      </p:sp>
    </p:spTree>
    <p:extLst>
      <p:ext uri="{BB962C8B-B14F-4D97-AF65-F5344CB8AC3E}">
        <p14:creationId xmlns:p14="http://schemas.microsoft.com/office/powerpoint/2010/main" xmlns="" val="2077456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B0E6F842-01FE-4119-A383-802854E04C81}"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36ED9A8B-DA62-48D3-9286-FF2948D6EFF4}" type="slidenum">
              <a:rPr lang="zh-TW" altLang="en-US"/>
              <a:pPr>
                <a:defRPr/>
              </a:pPr>
              <a:t>‹#›</a:t>
            </a:fld>
            <a:endParaRPr lang="zh-TW" altLang="en-US"/>
          </a:p>
        </p:txBody>
      </p:sp>
    </p:spTree>
    <p:extLst>
      <p:ext uri="{BB962C8B-B14F-4D97-AF65-F5344CB8AC3E}">
        <p14:creationId xmlns:p14="http://schemas.microsoft.com/office/powerpoint/2010/main" xmlns="" val="498923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smtClean="0"/>
            </a:lvl1pPr>
          </a:lstStyle>
          <a:p>
            <a:pPr>
              <a:defRPr/>
            </a:pPr>
            <a:fld id="{92BE1CEE-075B-49CA-9542-751995A3239F}"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EE651BF0-26A2-43BC-9E5F-AB4856E4A339}" type="slidenum">
              <a:rPr lang="zh-TW" altLang="en-US"/>
              <a:pPr>
                <a:defRPr/>
              </a:pPr>
              <a:t>‹#›</a:t>
            </a:fld>
            <a:endParaRPr lang="zh-TW" altLang="en-US"/>
          </a:p>
        </p:txBody>
      </p:sp>
    </p:spTree>
    <p:extLst>
      <p:ext uri="{BB962C8B-B14F-4D97-AF65-F5344CB8AC3E}">
        <p14:creationId xmlns:p14="http://schemas.microsoft.com/office/powerpoint/2010/main" xmlns="" val="385814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666598D4-5E4A-4134-B6E2-A5B37171E69E}"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B3B333D7-1F16-4D92-BC35-D433AA32DE68}" type="slidenum">
              <a:rPr lang="zh-TW" altLang="en-US"/>
              <a:pPr>
                <a:defRPr/>
              </a:pPr>
              <a:t>‹#›</a:t>
            </a:fld>
            <a:endParaRPr lang="zh-TW" altLang="en-US"/>
          </a:p>
        </p:txBody>
      </p:sp>
    </p:spTree>
    <p:extLst>
      <p:ext uri="{BB962C8B-B14F-4D97-AF65-F5344CB8AC3E}">
        <p14:creationId xmlns:p14="http://schemas.microsoft.com/office/powerpoint/2010/main" xmlns="" val="1830203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8C6F42CB-09C8-4533-8F78-4C0443C5A25B}"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F5C665C2-910C-44F7-9E4E-A3905E6C5E8C}" type="slidenum">
              <a:rPr lang="zh-TW" altLang="en-US"/>
              <a:pPr>
                <a:defRPr/>
              </a:pPr>
              <a:t>‹#›</a:t>
            </a:fld>
            <a:endParaRPr lang="zh-TW" altLang="en-US"/>
          </a:p>
        </p:txBody>
      </p:sp>
    </p:spTree>
    <p:extLst>
      <p:ext uri="{BB962C8B-B14F-4D97-AF65-F5344CB8AC3E}">
        <p14:creationId xmlns:p14="http://schemas.microsoft.com/office/powerpoint/2010/main" xmlns="" val="128406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smtClean="0"/>
            </a:lvl1pPr>
          </a:lstStyle>
          <a:p>
            <a:pPr>
              <a:defRPr/>
            </a:pPr>
            <a:fld id="{8C1F4A62-78B7-4478-9709-BF31A4FC1DD1}"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8D8843CB-9B8E-44C0-BB63-C716898E2EFD}" type="slidenum">
              <a:rPr lang="zh-TW" altLang="en-US"/>
              <a:pPr>
                <a:defRPr/>
              </a:pPr>
              <a:t>‹#›</a:t>
            </a:fld>
            <a:endParaRPr lang="zh-TW" altLang="en-US"/>
          </a:p>
        </p:txBody>
      </p:sp>
    </p:spTree>
    <p:extLst>
      <p:ext uri="{BB962C8B-B14F-4D97-AF65-F5344CB8AC3E}">
        <p14:creationId xmlns:p14="http://schemas.microsoft.com/office/powerpoint/2010/main" xmlns="" val="1256141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smtClean="0"/>
            </a:lvl1pPr>
          </a:lstStyle>
          <a:p>
            <a:pPr>
              <a:defRPr/>
            </a:pPr>
            <a:fld id="{86BF6019-0EB8-4A23-865E-29682AD42E35}" type="datetime1">
              <a:rPr lang="zh-TW" altLang="en-US" smtClean="0"/>
              <a:pPr>
                <a:defRPr/>
              </a:pPr>
              <a:t>2019/3/14</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BF9AB8D1-4B8C-4E95-9C8C-12011B3BC6EF}" type="slidenum">
              <a:rPr lang="zh-TW" altLang="en-US"/>
              <a:pPr>
                <a:defRPr/>
              </a:pPr>
              <a:t>‹#›</a:t>
            </a:fld>
            <a:endParaRPr lang="zh-TW" altLang="en-US"/>
          </a:p>
        </p:txBody>
      </p:sp>
    </p:spTree>
    <p:extLst>
      <p:ext uri="{BB962C8B-B14F-4D97-AF65-F5344CB8AC3E}">
        <p14:creationId xmlns:p14="http://schemas.microsoft.com/office/powerpoint/2010/main" xmlns="" val="2237558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smtClean="0"/>
            </a:lvl1pPr>
          </a:lstStyle>
          <a:p>
            <a:pPr>
              <a:defRPr/>
            </a:pPr>
            <a:fld id="{F5B84892-A1EE-4110-9DE9-6F622165159A}" type="datetime1">
              <a:rPr lang="zh-TW" altLang="en-US" smtClean="0"/>
              <a:pPr>
                <a:defRPr/>
              </a:pPr>
              <a:t>2019/3/14</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782C5BDE-523D-41EB-928D-890554315BD8}" type="slidenum">
              <a:rPr lang="zh-TW" altLang="en-US"/>
              <a:pPr>
                <a:defRPr/>
              </a:pPr>
              <a:t>‹#›</a:t>
            </a:fld>
            <a:endParaRPr lang="zh-TW" altLang="en-US"/>
          </a:p>
        </p:txBody>
      </p:sp>
    </p:spTree>
    <p:extLst>
      <p:ext uri="{BB962C8B-B14F-4D97-AF65-F5344CB8AC3E}">
        <p14:creationId xmlns:p14="http://schemas.microsoft.com/office/powerpoint/2010/main" xmlns="" val="1878091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smtClean="0"/>
            </a:lvl1pPr>
          </a:lstStyle>
          <a:p>
            <a:pPr>
              <a:defRPr/>
            </a:pPr>
            <a:fld id="{DFDB86E8-B407-44D2-8B6C-DA9F5A0BC5C6}" type="datetime1">
              <a:rPr lang="zh-TW" altLang="en-US" smtClean="0"/>
              <a:pPr>
                <a:defRPr/>
              </a:pPr>
              <a:t>2019/3/14</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3CAE9AD2-F343-4C5D-9059-99299CA52381}" type="slidenum">
              <a:rPr lang="zh-TW" altLang="en-US"/>
              <a:pPr>
                <a:defRPr/>
              </a:pPr>
              <a:t>‹#›</a:t>
            </a:fld>
            <a:endParaRPr lang="zh-TW" altLang="en-US"/>
          </a:p>
        </p:txBody>
      </p:sp>
    </p:spTree>
    <p:extLst>
      <p:ext uri="{BB962C8B-B14F-4D97-AF65-F5344CB8AC3E}">
        <p14:creationId xmlns:p14="http://schemas.microsoft.com/office/powerpoint/2010/main" xmlns="" val="417400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smtClean="0"/>
            </a:lvl1pPr>
          </a:lstStyle>
          <a:p>
            <a:pPr>
              <a:defRPr/>
            </a:pPr>
            <a:fld id="{E8E74A56-1F47-4231-8EF0-5079CA866873}"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E1B037CF-0939-4EB4-8B59-DEEFB8617824}" type="slidenum">
              <a:rPr lang="zh-TW" altLang="en-US"/>
              <a:pPr>
                <a:defRPr/>
              </a:pPr>
              <a:t>‹#›</a:t>
            </a:fld>
            <a:endParaRPr lang="zh-TW" altLang="en-US"/>
          </a:p>
        </p:txBody>
      </p:sp>
    </p:spTree>
    <p:extLst>
      <p:ext uri="{BB962C8B-B14F-4D97-AF65-F5344CB8AC3E}">
        <p14:creationId xmlns:p14="http://schemas.microsoft.com/office/powerpoint/2010/main" xmlns="" val="2101309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AC341426-19E3-47E9-9DCF-A43BC0F0CCD1}"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009976C7-50B2-425F-B87A-748EFD39BB89}" type="slidenum">
              <a:rPr lang="zh-TW" altLang="en-US"/>
              <a:pPr>
                <a:defRPr/>
              </a:pPr>
              <a:t>‹#›</a:t>
            </a:fld>
            <a:endParaRPr lang="zh-TW" altLang="en-US"/>
          </a:p>
        </p:txBody>
      </p:sp>
    </p:spTree>
    <p:extLst>
      <p:ext uri="{BB962C8B-B14F-4D97-AF65-F5344CB8AC3E}">
        <p14:creationId xmlns:p14="http://schemas.microsoft.com/office/powerpoint/2010/main" xmlns="" val="3664458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FAD67F01-4CB6-4C61-B2AC-3E412F39820F}"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73A8E498-CEDE-4672-9563-539624761877}" type="slidenum">
              <a:rPr lang="zh-TW" altLang="en-US"/>
              <a:pPr>
                <a:defRPr/>
              </a:pPr>
              <a:t>‹#›</a:t>
            </a:fld>
            <a:endParaRPr lang="zh-TW" altLang="en-US"/>
          </a:p>
        </p:txBody>
      </p:sp>
    </p:spTree>
    <p:extLst>
      <p:ext uri="{BB962C8B-B14F-4D97-AF65-F5344CB8AC3E}">
        <p14:creationId xmlns:p14="http://schemas.microsoft.com/office/powerpoint/2010/main" xmlns="" val="2235567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007D59E0-D6E7-460D-9222-924DA958D360}"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AD91DBB5-A556-4172-9BC9-B57831BCFD54}" type="slidenum">
              <a:rPr lang="zh-TW" altLang="en-US"/>
              <a:pPr>
                <a:defRPr/>
              </a:pPr>
              <a:t>‹#›</a:t>
            </a:fld>
            <a:endParaRPr lang="zh-TW" altLang="en-US"/>
          </a:p>
        </p:txBody>
      </p:sp>
    </p:spTree>
    <p:extLst>
      <p:ext uri="{BB962C8B-B14F-4D97-AF65-F5344CB8AC3E}">
        <p14:creationId xmlns:p14="http://schemas.microsoft.com/office/powerpoint/2010/main" xmlns="" val="174268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smtClean="0"/>
            </a:lvl1pPr>
          </a:lstStyle>
          <a:p>
            <a:pPr>
              <a:defRPr/>
            </a:pPr>
            <a:fld id="{A9BBB95D-52F1-485F-BAF2-5AFB9B58BE70}" type="datetime1">
              <a:rPr lang="zh-TW" altLang="en-US" smtClean="0"/>
              <a:pPr>
                <a:defRPr/>
              </a:pPr>
              <a:t>2019/3/14</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3D829D59-D3F5-4DFE-B350-663A7AA0C973}" type="slidenum">
              <a:rPr lang="zh-TW" altLang="en-US"/>
              <a:pPr>
                <a:defRPr/>
              </a:pPr>
              <a:t>‹#›</a:t>
            </a:fld>
            <a:endParaRPr lang="zh-TW" altLang="en-US"/>
          </a:p>
        </p:txBody>
      </p:sp>
    </p:spTree>
    <p:extLst>
      <p:ext uri="{BB962C8B-B14F-4D97-AF65-F5344CB8AC3E}">
        <p14:creationId xmlns:p14="http://schemas.microsoft.com/office/powerpoint/2010/main" xmlns="" val="2567532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CA73891D-2DB7-4419-A643-C5F49E72E72C}"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A23C53A5-4F7D-4D0F-A0F5-F8CE4A0029DF}" type="slidenum">
              <a:rPr lang="zh-TW" altLang="en-US"/>
              <a:pPr>
                <a:defRPr/>
              </a:pPr>
              <a:t>‹#›</a:t>
            </a:fld>
            <a:endParaRPr lang="zh-TW" altLang="en-US"/>
          </a:p>
        </p:txBody>
      </p:sp>
    </p:spTree>
    <p:extLst>
      <p:ext uri="{BB962C8B-B14F-4D97-AF65-F5344CB8AC3E}">
        <p14:creationId xmlns:p14="http://schemas.microsoft.com/office/powerpoint/2010/main" xmlns="" val="3726025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smtClean="0"/>
            </a:lvl1pPr>
          </a:lstStyle>
          <a:p>
            <a:pPr>
              <a:defRPr/>
            </a:pPr>
            <a:fld id="{59B04748-A8A3-49F8-A900-BC499CE932ED}" type="datetime1">
              <a:rPr lang="zh-TW" altLang="en-US" smtClean="0"/>
              <a:pPr>
                <a:defRPr/>
              </a:pPr>
              <a:t>2019/3/14</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5B5014B7-030B-4DF0-B179-0CF28EF5F189}" type="slidenum">
              <a:rPr lang="zh-TW" altLang="en-US"/>
              <a:pPr>
                <a:defRPr/>
              </a:pPr>
              <a:t>‹#›</a:t>
            </a:fld>
            <a:endParaRPr lang="zh-TW" altLang="en-US"/>
          </a:p>
        </p:txBody>
      </p:sp>
    </p:spTree>
    <p:extLst>
      <p:ext uri="{BB962C8B-B14F-4D97-AF65-F5344CB8AC3E}">
        <p14:creationId xmlns:p14="http://schemas.microsoft.com/office/powerpoint/2010/main" xmlns="" val="17019905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smtClean="0"/>
            </a:lvl1pPr>
          </a:lstStyle>
          <a:p>
            <a:pPr>
              <a:defRPr/>
            </a:pPr>
            <a:fld id="{3E07AE20-825B-4141-B13E-BEFD9B402D34}" type="datetime1">
              <a:rPr lang="zh-TW" altLang="en-US" smtClean="0"/>
              <a:pPr>
                <a:defRPr/>
              </a:pPr>
              <a:t>2019/3/14</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DABA5D6B-BAD6-4E8F-B51A-AF6F2EBDD3AC}" type="slidenum">
              <a:rPr lang="zh-TW" altLang="en-US"/>
              <a:pPr>
                <a:defRPr/>
              </a:pPr>
              <a:t>‹#›</a:t>
            </a:fld>
            <a:endParaRPr lang="zh-TW" altLang="en-US"/>
          </a:p>
        </p:txBody>
      </p:sp>
    </p:spTree>
    <p:extLst>
      <p:ext uri="{BB962C8B-B14F-4D97-AF65-F5344CB8AC3E}">
        <p14:creationId xmlns:p14="http://schemas.microsoft.com/office/powerpoint/2010/main" xmlns="" val="35639909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3114D29E-EC91-424E-A32B-EAC230235066}"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5491FCDB-AD21-41A0-9320-C3BF8AD8B027}" type="slidenum">
              <a:rPr lang="zh-TW" altLang="en-US"/>
              <a:pPr>
                <a:defRPr/>
              </a:pPr>
              <a:t>‹#›</a:t>
            </a:fld>
            <a:endParaRPr lang="zh-TW" altLang="en-US"/>
          </a:p>
        </p:txBody>
      </p:sp>
    </p:spTree>
    <p:extLst>
      <p:ext uri="{BB962C8B-B14F-4D97-AF65-F5344CB8AC3E}">
        <p14:creationId xmlns:p14="http://schemas.microsoft.com/office/powerpoint/2010/main" xmlns="" val="652068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9CF21980-0C70-4E75-9A10-4ED4E0C8F362}"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2C53C987-20D8-4CED-ACE7-050C042EFE27}" type="slidenum">
              <a:rPr lang="zh-TW" altLang="en-US"/>
              <a:pPr>
                <a:defRPr/>
              </a:pPr>
              <a:t>‹#›</a:t>
            </a:fld>
            <a:endParaRPr lang="zh-TW" altLang="en-US"/>
          </a:p>
        </p:txBody>
      </p:sp>
    </p:spTree>
    <p:extLst>
      <p:ext uri="{BB962C8B-B14F-4D97-AF65-F5344CB8AC3E}">
        <p14:creationId xmlns:p14="http://schemas.microsoft.com/office/powerpoint/2010/main" xmlns="" val="9749385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38523336-55FA-49FA-AED4-0883260F2825}" type="datetime1">
              <a:rPr lang="zh-TW" altLang="en-US" smtClean="0"/>
              <a:pPr>
                <a:defRPr/>
              </a:pPr>
              <a:t>2019/3/14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64E15E2A-5E67-4A9D-8338-7917B07ED606}" type="slidenum">
              <a:rPr lang="zh-TW" altLang="en-US" smtClean="0"/>
              <a:pPr>
                <a:defRPr/>
              </a:pPr>
              <a:t>‹#›</a:t>
            </a:fld>
            <a:endParaRPr lang="zh-TW" altLang="en-US"/>
          </a:p>
        </p:txBody>
      </p:sp>
    </p:spTree>
    <p:extLst>
      <p:ext uri="{BB962C8B-B14F-4D97-AF65-F5344CB8AC3E}">
        <p14:creationId xmlns:p14="http://schemas.microsoft.com/office/powerpoint/2010/main" xmlns="" val="399868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smtClean="0"/>
            </a:lvl1pPr>
          </a:lstStyle>
          <a:p>
            <a:pPr>
              <a:defRPr/>
            </a:pPr>
            <a:fld id="{8083A076-C08D-416D-935C-EAC001170E55}" type="datetime1">
              <a:rPr lang="zh-TW" altLang="en-US" smtClean="0"/>
              <a:pPr>
                <a:defRPr/>
              </a:pPr>
              <a:t>2019/3/14</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358BA962-AAE5-4FF2-A78B-871BC7405CC6}" type="slidenum">
              <a:rPr lang="zh-TW" altLang="en-US"/>
              <a:pPr>
                <a:defRPr/>
              </a:pPr>
              <a:t>‹#›</a:t>
            </a:fld>
            <a:endParaRPr lang="zh-TW" altLang="en-US"/>
          </a:p>
        </p:txBody>
      </p:sp>
    </p:spTree>
    <p:extLst>
      <p:ext uri="{BB962C8B-B14F-4D97-AF65-F5344CB8AC3E}">
        <p14:creationId xmlns:p14="http://schemas.microsoft.com/office/powerpoint/2010/main" xmlns="" val="4039253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7DE70348-87DC-491C-BF88-AC3B2D53425C}" type="datetime1">
              <a:rPr lang="zh-TW" altLang="en-US" smtClean="0"/>
              <a:pPr>
                <a:defRPr/>
              </a:pPr>
              <a:t>2019/3/14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695797B8-7E70-45A3-B78E-8E1ED62D50C4}" type="slidenum">
              <a:rPr lang="zh-TW" altLang="en-US" smtClean="0"/>
              <a:pPr>
                <a:defRPr/>
              </a:pPr>
              <a:t>‹#›</a:t>
            </a:fld>
            <a:endParaRPr lang="zh-TW" altLang="en-US"/>
          </a:p>
        </p:txBody>
      </p:sp>
    </p:spTree>
    <p:extLst>
      <p:ext uri="{BB962C8B-B14F-4D97-AF65-F5344CB8AC3E}">
        <p14:creationId xmlns:p14="http://schemas.microsoft.com/office/powerpoint/2010/main" xmlns="" val="3638943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a:defRPr/>
            </a:pPr>
            <a:fld id="{1DA51548-B9B4-45AA-A71A-C83184B27FA7}" type="datetime1">
              <a:rPr lang="zh-TW" altLang="en-US" smtClean="0"/>
              <a:pPr>
                <a:defRPr/>
              </a:pPr>
              <a:t>2019/3/14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2ED634F5-2E8E-4576-B465-6F4FBF2AB048}" type="slidenum">
              <a:rPr lang="zh-TW" altLang="en-US" smtClean="0"/>
              <a:pPr>
                <a:defRPr/>
              </a:pPr>
              <a:t>‹#›</a:t>
            </a:fld>
            <a:endParaRPr lang="zh-TW" altLang="en-US"/>
          </a:p>
        </p:txBody>
      </p:sp>
    </p:spTree>
    <p:extLst>
      <p:ext uri="{BB962C8B-B14F-4D97-AF65-F5344CB8AC3E}">
        <p14:creationId xmlns:p14="http://schemas.microsoft.com/office/powerpoint/2010/main" xmlns="" val="3818185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E8E74A56-1F47-4231-8EF0-5079CA866873}" type="datetime1">
              <a:rPr lang="zh-TW" altLang="en-US" smtClean="0"/>
              <a:pPr>
                <a:defRPr/>
              </a:pPr>
              <a:t>2019/3/14</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E1B037CF-0939-4EB4-8B59-DEEFB8617824}" type="slidenum">
              <a:rPr lang="zh-TW" altLang="en-US" smtClean="0"/>
              <a:pPr>
                <a:defRPr/>
              </a:pPr>
              <a:t>‹#›</a:t>
            </a:fld>
            <a:endParaRPr lang="zh-TW" altLang="en-US"/>
          </a:p>
        </p:txBody>
      </p:sp>
    </p:spTree>
    <p:extLst>
      <p:ext uri="{BB962C8B-B14F-4D97-AF65-F5344CB8AC3E}">
        <p14:creationId xmlns:p14="http://schemas.microsoft.com/office/powerpoint/2010/main" xmlns="" val="1174821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8083A076-C08D-416D-935C-EAC001170E55}" type="datetime1">
              <a:rPr lang="zh-TW" altLang="en-US" smtClean="0"/>
              <a:pPr>
                <a:defRPr/>
              </a:pPr>
              <a:t>2019/3/14</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358BA962-AAE5-4FF2-A78B-871BC7405CC6}" type="slidenum">
              <a:rPr lang="zh-TW" altLang="en-US" smtClean="0"/>
              <a:pPr>
                <a:defRPr/>
              </a:pPr>
              <a:t>‹#›</a:t>
            </a:fld>
            <a:endParaRPr lang="zh-TW" altLang="en-US"/>
          </a:p>
        </p:txBody>
      </p:sp>
    </p:spTree>
    <p:extLst>
      <p:ext uri="{BB962C8B-B14F-4D97-AF65-F5344CB8AC3E}">
        <p14:creationId xmlns:p14="http://schemas.microsoft.com/office/powerpoint/2010/main" xmlns="" val="9766953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D0D0C77E-F34C-4316-B78D-ACB37E6C4759}" type="datetime1">
              <a:rPr lang="zh-TW" altLang="en-US" smtClean="0"/>
              <a:pPr>
                <a:defRPr/>
              </a:pPr>
              <a:t>2019/3/14</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A37E48D4-B47D-4167-9D5E-013864B0C9D0}" type="slidenum">
              <a:rPr lang="zh-TW" altLang="en-US" smtClean="0"/>
              <a:pPr>
                <a:defRPr/>
              </a:pPr>
              <a:t>‹#›</a:t>
            </a:fld>
            <a:endParaRPr lang="zh-TW" altLang="en-US"/>
          </a:p>
        </p:txBody>
      </p:sp>
    </p:spTree>
    <p:extLst>
      <p:ext uri="{BB962C8B-B14F-4D97-AF65-F5344CB8AC3E}">
        <p14:creationId xmlns:p14="http://schemas.microsoft.com/office/powerpoint/2010/main" xmlns="" val="4140442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6FFF309-1D1D-41DC-8EC1-AEC9F8BBF309}" type="datetime1">
              <a:rPr lang="zh-TW" altLang="en-US" smtClean="0"/>
              <a:pPr>
                <a:defRPr/>
              </a:pPr>
              <a:t>2019/3/14</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9AC6A4C7-65BF-4F14-89A7-21CC01BF266C}" type="slidenum">
              <a:rPr lang="zh-TW" altLang="en-US" smtClean="0"/>
              <a:pPr>
                <a:defRPr/>
              </a:pPr>
              <a:t>‹#›</a:t>
            </a:fld>
            <a:endParaRPr lang="zh-TW" altLang="en-US"/>
          </a:p>
        </p:txBody>
      </p:sp>
    </p:spTree>
    <p:extLst>
      <p:ext uri="{BB962C8B-B14F-4D97-AF65-F5344CB8AC3E}">
        <p14:creationId xmlns:p14="http://schemas.microsoft.com/office/powerpoint/2010/main" xmlns="" val="1241986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a:defRPr/>
            </a:pPr>
            <a:fld id="{5D27DBDE-011F-4952-AA34-0AA19735A03F}" type="datetime1">
              <a:rPr lang="zh-TW" altLang="en-US" smtClean="0"/>
              <a:pPr>
                <a:defRPr/>
              </a:pPr>
              <a:t>2019/3/14</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F4FEB815-8FB4-4E3C-B84C-E33514D17C73}" type="slidenum">
              <a:rPr lang="zh-TW" altLang="en-US" smtClean="0"/>
              <a:pPr>
                <a:defRPr/>
              </a:pPr>
              <a:t>‹#›</a:t>
            </a:fld>
            <a:endParaRPr lang="zh-TW" altLang="en-US"/>
          </a:p>
        </p:txBody>
      </p:sp>
    </p:spTree>
    <p:extLst>
      <p:ext uri="{BB962C8B-B14F-4D97-AF65-F5344CB8AC3E}">
        <p14:creationId xmlns:p14="http://schemas.microsoft.com/office/powerpoint/2010/main" xmlns="" val="3229555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a:defRPr/>
            </a:pPr>
            <a:fld id="{1915D440-88EC-44CA-8FCC-99692189A7C7}" type="datetime1">
              <a:rPr lang="zh-TW" altLang="en-US" smtClean="0"/>
              <a:pPr>
                <a:defRPr/>
              </a:pPr>
              <a:t>2019/3/14</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8DB6D8E7-5085-4C2B-9A7E-6B32AB721219}" type="slidenum">
              <a:rPr lang="zh-TW" altLang="en-US" smtClean="0"/>
              <a:pPr>
                <a:defRPr/>
              </a:pPr>
              <a:t>‹#›</a:t>
            </a:fld>
            <a:endParaRPr lang="zh-TW" altLang="en-US"/>
          </a:p>
        </p:txBody>
      </p:sp>
    </p:spTree>
    <p:extLst>
      <p:ext uri="{BB962C8B-B14F-4D97-AF65-F5344CB8AC3E}">
        <p14:creationId xmlns:p14="http://schemas.microsoft.com/office/powerpoint/2010/main" xmlns="" val="18797744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a:defRPr/>
            </a:pPr>
            <a:fld id="{12D4EDB4-A483-478B-962D-70AFA6C7186C}" type="datetime1">
              <a:rPr lang="zh-TW" altLang="en-US" smtClean="0"/>
              <a:pPr>
                <a:defRPr/>
              </a:pPr>
              <a:t>2019/3/14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F432BEBC-51C5-4EBD-B3C9-5EE6BCFD6942}" type="slidenum">
              <a:rPr lang="zh-TW" altLang="en-US" smtClean="0"/>
              <a:pPr>
                <a:defRPr/>
              </a:pPr>
              <a:t>‹#›</a:t>
            </a:fld>
            <a:endParaRPr lang="zh-TW" altLang="en-US"/>
          </a:p>
        </p:txBody>
      </p:sp>
    </p:spTree>
    <p:extLst>
      <p:ext uri="{BB962C8B-B14F-4D97-AF65-F5344CB8AC3E}">
        <p14:creationId xmlns:p14="http://schemas.microsoft.com/office/powerpoint/2010/main" xmlns="" val="14938007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a:defRPr/>
            </a:pPr>
            <a:fld id="{A9280124-1770-4085-932A-B091D1D1A5CE}" type="datetime1">
              <a:rPr lang="zh-TW" altLang="en-US" smtClean="0"/>
              <a:pPr>
                <a:defRPr/>
              </a:pPr>
              <a:t>2019/3/14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92C3A540-FCCB-4F72-9A76-D50CCD9104B0}" type="slidenum">
              <a:rPr lang="zh-TW" altLang="en-US" smtClean="0"/>
              <a:pPr>
                <a:defRPr/>
              </a:pPr>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80899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smtClean="0"/>
            </a:lvl1pPr>
          </a:lstStyle>
          <a:p>
            <a:pPr>
              <a:defRPr/>
            </a:pPr>
            <a:fld id="{D0D0C77E-F34C-4316-B78D-ACB37E6C4759}" type="datetime1">
              <a:rPr lang="zh-TW" altLang="en-US" smtClean="0"/>
              <a:pPr>
                <a:defRPr/>
              </a:pPr>
              <a:t>2019/3/14</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A37E48D4-B47D-4167-9D5E-013864B0C9D0}" type="slidenum">
              <a:rPr lang="zh-TW" altLang="en-US"/>
              <a:pPr>
                <a:defRPr/>
              </a:pPr>
              <a:t>‹#›</a:t>
            </a:fld>
            <a:endParaRPr lang="zh-TW" altLang="en-US"/>
          </a:p>
        </p:txBody>
      </p:sp>
    </p:spTree>
    <p:extLst>
      <p:ext uri="{BB962C8B-B14F-4D97-AF65-F5344CB8AC3E}">
        <p14:creationId xmlns:p14="http://schemas.microsoft.com/office/powerpoint/2010/main" xmlns="" val="950504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pPr>
              <a:defRPr/>
            </a:pPr>
            <a:fld id="{08845DAE-7DDF-4319-97AB-8C9E49CE2FF4}" type="datetime1">
              <a:rPr lang="zh-TW" altLang="en-US" smtClean="0"/>
              <a:pPr>
                <a:defRPr/>
              </a:pPr>
              <a:t>2019/3/14</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E1ACE502-0BE8-4F2C-9E73-C32A60CAC8AC}" type="slidenum">
              <a:rPr lang="zh-TW" altLang="en-US" smtClean="0"/>
              <a:pPr>
                <a:defRPr/>
              </a:pPr>
              <a:t>‹#›</a:t>
            </a:fld>
            <a:endParaRPr lang="zh-TW" altLang="en-US"/>
          </a:p>
        </p:txBody>
      </p:sp>
    </p:spTree>
    <p:extLst>
      <p:ext uri="{BB962C8B-B14F-4D97-AF65-F5344CB8AC3E}">
        <p14:creationId xmlns:p14="http://schemas.microsoft.com/office/powerpoint/2010/main" xmlns="" val="2490603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pPr>
              <a:defRPr/>
            </a:pPr>
            <a:fld id="{61E0917D-839B-4FC1-A07E-D24EC417406E}" type="datetime1">
              <a:rPr lang="zh-TW" altLang="en-US" smtClean="0"/>
              <a:pPr>
                <a:defRPr/>
              </a:pPr>
              <a:t>2019/3/14</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7DAA8BFB-9407-4395-A489-7561D1D2FDD9}" type="slidenum">
              <a:rPr lang="zh-TW" altLang="en-US" smtClean="0"/>
              <a:pPr>
                <a:defRPr/>
              </a:pPr>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20012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pPr>
              <a:defRPr/>
            </a:pPr>
            <a:fld id="{A5F5F66C-D678-4C93-BD34-DDC9ECA43A3D}" type="datetime1">
              <a:rPr lang="zh-TW" altLang="en-US" smtClean="0"/>
              <a:pPr>
                <a:defRPr/>
              </a:pPr>
              <a:t>2019/3/14</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0C4225B2-5B20-4C5E-AFFF-1AA4883842AD}" type="slidenum">
              <a:rPr lang="zh-TW" altLang="en-US" smtClean="0"/>
              <a:pPr>
                <a:defRPr/>
              </a:pPr>
              <a:t>‹#›</a:t>
            </a:fld>
            <a:endParaRPr lang="zh-TW" altLang="en-US"/>
          </a:p>
        </p:txBody>
      </p:sp>
    </p:spTree>
    <p:extLst>
      <p:ext uri="{BB962C8B-B14F-4D97-AF65-F5344CB8AC3E}">
        <p14:creationId xmlns:p14="http://schemas.microsoft.com/office/powerpoint/2010/main" xmlns="" val="5122765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EFC21E53-3BA4-48FA-A707-16788FDE8B5B}" type="datetime1">
              <a:rPr lang="zh-TW" altLang="en-US" smtClean="0"/>
              <a:pPr>
                <a:defRPr/>
              </a:pPr>
              <a:t>2019/3/14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6C45C739-63D2-4E95-BF2D-E876048EE684}" type="slidenum">
              <a:rPr lang="zh-TW" altLang="en-US" smtClean="0"/>
              <a:pPr>
                <a:defRPr/>
              </a:pPr>
              <a:t>‹#›</a:t>
            </a:fld>
            <a:endParaRPr lang="zh-TW" altLang="en-US"/>
          </a:p>
        </p:txBody>
      </p:sp>
    </p:spTree>
    <p:extLst>
      <p:ext uri="{BB962C8B-B14F-4D97-AF65-F5344CB8AC3E}">
        <p14:creationId xmlns:p14="http://schemas.microsoft.com/office/powerpoint/2010/main" xmlns="" val="1678621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33AA64CC-5FA5-44B1-A549-CBC2C2AFFA81}" type="datetime1">
              <a:rPr lang="zh-TW" altLang="en-US" smtClean="0"/>
              <a:pPr>
                <a:defRPr/>
              </a:pPr>
              <a:t>2019/3/14</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4A1C890-3CB4-4F61-8964-3DF3B1C724C4}" type="slidenum">
              <a:rPr lang="zh-TW" altLang="en-US" smtClean="0"/>
              <a:pPr>
                <a:defRPr/>
              </a:pPr>
              <a:t>‹#›</a:t>
            </a:fld>
            <a:endParaRPr lang="zh-TW" altLang="en-US"/>
          </a:p>
        </p:txBody>
      </p:sp>
    </p:spTree>
    <p:extLst>
      <p:ext uri="{BB962C8B-B14F-4D97-AF65-F5344CB8AC3E}">
        <p14:creationId xmlns:p14="http://schemas.microsoft.com/office/powerpoint/2010/main" xmlns="" val="25127425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6" y="2514601"/>
            <a:ext cx="8915399" cy="2262781"/>
          </a:xfrm>
        </p:spPr>
        <p:txBody>
          <a:bodyPr anchor="b">
            <a:normAutofit/>
          </a:bodyPr>
          <a:lstStyle>
            <a:lvl1pPr>
              <a:defRPr sz="4051"/>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6" y="4777385"/>
            <a:ext cx="8915399" cy="1126283"/>
          </a:xfrm>
        </p:spPr>
        <p:txBody>
          <a:bodyPr/>
          <a:lstStyle>
            <a:lvl1pPr marL="0" indent="0" algn="l">
              <a:buNone/>
              <a:defRPr>
                <a:solidFill>
                  <a:schemeClr val="tx1">
                    <a:lumMod val="65000"/>
                    <a:lumOff val="3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fld id="{A546AE34-0E10-474A-9E7B-E741DD9B67AA}"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3C102E0D-FFFC-420A-A81F-DF6B4533E6E1}" type="slidenum">
              <a:rPr lang="zh-TW" altLang="en-US"/>
              <a:pPr>
                <a:defRPr/>
              </a:pPr>
              <a:t>‹#›</a:t>
            </a:fld>
            <a:endParaRPr lang="zh-TW" altLang="en-US"/>
          </a:p>
        </p:txBody>
      </p:sp>
    </p:spTree>
    <p:extLst>
      <p:ext uri="{BB962C8B-B14F-4D97-AF65-F5344CB8AC3E}">
        <p14:creationId xmlns:p14="http://schemas.microsoft.com/office/powerpoint/2010/main" xmlns="" val="276855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9"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8B1EF1B4-4910-43A6-B2CF-9DFA31542D62}"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B7EAFDBD-B805-4864-A9DC-3978AA572F29}" type="slidenum">
              <a:rPr lang="zh-TW" altLang="en-US"/>
              <a:pPr>
                <a:defRPr/>
              </a:pPr>
              <a:t>‹#›</a:t>
            </a:fld>
            <a:endParaRPr lang="zh-TW" altLang="en-US"/>
          </a:p>
        </p:txBody>
      </p:sp>
    </p:spTree>
    <p:extLst>
      <p:ext uri="{BB962C8B-B14F-4D97-AF65-F5344CB8AC3E}">
        <p14:creationId xmlns:p14="http://schemas.microsoft.com/office/powerpoint/2010/main" xmlns="" val="1358723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2058750"/>
            <a:ext cx="8915399" cy="1468800"/>
          </a:xfrm>
        </p:spPr>
        <p:txBody>
          <a:bodyPr anchor="b"/>
          <a:lstStyle>
            <a:lvl1pPr algn="l">
              <a:defRPr sz="3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6" y="3530129"/>
            <a:ext cx="8915399" cy="860400"/>
          </a:xfrm>
        </p:spPr>
        <p:txBody>
          <a:bodyPr/>
          <a:lstStyle>
            <a:lvl1pPr marL="0" indent="0" algn="l">
              <a:buNone/>
              <a:defRPr sz="1500">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95E077E6-A4B0-4C6F-A621-97AEDA29C9A0}"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FAE4BB53-E9AB-4A9F-8FA1-B7E43F1D0A84}" type="slidenum">
              <a:rPr lang="zh-TW" altLang="en-US"/>
              <a:pPr>
                <a:defRPr/>
              </a:pPr>
              <a:t>‹#›</a:t>
            </a:fld>
            <a:endParaRPr lang="zh-TW" altLang="en-US"/>
          </a:p>
        </p:txBody>
      </p:sp>
    </p:spTree>
    <p:extLst>
      <p:ext uri="{BB962C8B-B14F-4D97-AF65-F5344CB8AC3E}">
        <p14:creationId xmlns:p14="http://schemas.microsoft.com/office/powerpoint/2010/main" xmlns="" val="2964932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a:lvl1pPr>
          </a:lstStyle>
          <a:p>
            <a:pPr>
              <a:defRPr/>
            </a:pPr>
            <a:fld id="{B8D82D84-B5FE-4EFA-AB16-FA70B200043D}"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53DB6651-65BB-4106-8B07-A60425D3E857}" type="slidenum">
              <a:rPr lang="zh-TW" altLang="en-US"/>
              <a:pPr>
                <a:defRPr/>
              </a:pPr>
              <a:t>‹#›</a:t>
            </a:fld>
            <a:endParaRPr lang="zh-TW" altLang="en-US"/>
          </a:p>
        </p:txBody>
      </p:sp>
    </p:spTree>
    <p:extLst>
      <p:ext uri="{BB962C8B-B14F-4D97-AF65-F5344CB8AC3E}">
        <p14:creationId xmlns:p14="http://schemas.microsoft.com/office/powerpoint/2010/main" xmlns="" val="6761677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33" y="1969475"/>
            <a:ext cx="3999001"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a:lvl1pPr>
          </a:lstStyle>
          <a:p>
            <a:pPr>
              <a:defRPr/>
            </a:pPr>
            <a:fld id="{AA4AAD82-71FA-4BF7-B067-DB3BCB81EE54}" type="datetime1">
              <a:rPr lang="zh-TW" altLang="en-US" smtClean="0"/>
              <a:pPr>
                <a:defRPr/>
              </a:pPr>
              <a:t>2019/3/14</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05C0CB7E-5B1A-4A65-9559-BE4ABC52B2CF}" type="slidenum">
              <a:rPr lang="zh-TW" altLang="en-US"/>
              <a:pPr>
                <a:defRPr/>
              </a:pPr>
              <a:t>‹#›</a:t>
            </a:fld>
            <a:endParaRPr lang="zh-TW" altLang="en-US"/>
          </a:p>
        </p:txBody>
      </p:sp>
    </p:spTree>
    <p:extLst>
      <p:ext uri="{BB962C8B-B14F-4D97-AF65-F5344CB8AC3E}">
        <p14:creationId xmlns:p14="http://schemas.microsoft.com/office/powerpoint/2010/main" xmlns="" val="351051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3" name="Date Placeholder 1"/>
          <p:cNvSpPr>
            <a:spLocks noGrp="1"/>
          </p:cNvSpPr>
          <p:nvPr>
            <p:ph type="dt" sz="half" idx="10"/>
          </p:nvPr>
        </p:nvSpPr>
        <p:spPr/>
        <p:txBody>
          <a:bodyPr/>
          <a:lstStyle>
            <a:lvl1pPr>
              <a:defRPr smtClean="0"/>
            </a:lvl1pPr>
          </a:lstStyle>
          <a:p>
            <a:pPr>
              <a:defRPr/>
            </a:pPr>
            <a:fld id="{86FFF309-1D1D-41DC-8EC1-AEC9F8BBF309}" type="datetime1">
              <a:rPr lang="zh-TW" altLang="en-US" smtClean="0"/>
              <a:pPr>
                <a:defRPr/>
              </a:pPr>
              <a:t>2019/3/14</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9AC6A4C7-65BF-4F14-89A7-21CC01BF266C}" type="slidenum">
              <a:rPr lang="zh-TW" altLang="en-US"/>
              <a:pPr>
                <a:defRPr/>
              </a:pPr>
              <a:t>‹#›</a:t>
            </a:fld>
            <a:endParaRPr lang="zh-TW" altLang="en-US"/>
          </a:p>
        </p:txBody>
      </p:sp>
    </p:spTree>
    <p:extLst>
      <p:ext uri="{BB962C8B-B14F-4D97-AF65-F5344CB8AC3E}">
        <p14:creationId xmlns:p14="http://schemas.microsoft.com/office/powerpoint/2010/main" xmlns="" val="41016779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a:defRPr/>
            </a:pPr>
            <a:fld id="{EF5A44F1-487E-48A9-8D21-9837F11ABE99}" type="datetime1">
              <a:rPr lang="zh-TW" altLang="en-US" smtClean="0"/>
              <a:pPr>
                <a:defRPr/>
              </a:pPr>
              <a:t>2019/3/14</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AB2D8286-D466-485F-B872-9074B956B7F7}" type="slidenum">
              <a:rPr lang="zh-TW" altLang="en-US"/>
              <a:pPr>
                <a:defRPr/>
              </a:pPr>
              <a:t>‹#›</a:t>
            </a:fld>
            <a:endParaRPr lang="zh-TW" altLang="en-US"/>
          </a:p>
        </p:txBody>
      </p:sp>
    </p:spTree>
    <p:extLst>
      <p:ext uri="{BB962C8B-B14F-4D97-AF65-F5344CB8AC3E}">
        <p14:creationId xmlns:p14="http://schemas.microsoft.com/office/powerpoint/2010/main" xmlns="" val="3631486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a:lvl1pPr>
          </a:lstStyle>
          <a:p>
            <a:pPr>
              <a:defRPr/>
            </a:pPr>
            <a:fld id="{6489ABDC-0CA4-4614-B9B5-157E7A78B538}" type="datetime1">
              <a:rPr lang="zh-TW" altLang="en-US" smtClean="0"/>
              <a:pPr>
                <a:defRPr/>
              </a:pPr>
              <a:t>2019/3/14</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EA0E6966-5F59-4258-81BC-C759B7885A45}" type="slidenum">
              <a:rPr lang="zh-TW" altLang="en-US"/>
              <a:pPr>
                <a:defRPr/>
              </a:pPr>
              <a:t>‹#›</a:t>
            </a:fld>
            <a:endParaRPr lang="zh-TW" altLang="en-US"/>
          </a:p>
        </p:txBody>
      </p:sp>
    </p:spTree>
    <p:extLst>
      <p:ext uri="{BB962C8B-B14F-4D97-AF65-F5344CB8AC3E}">
        <p14:creationId xmlns:p14="http://schemas.microsoft.com/office/powerpoint/2010/main" xmlns="" val="1528772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7" y="446088"/>
            <a:ext cx="3505199" cy="976312"/>
          </a:xfrm>
        </p:spPr>
        <p:txBody>
          <a:bodyPr anchor="b"/>
          <a:lstStyle>
            <a:lvl1pPr algn="l">
              <a:defRPr sz="15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94"/>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7" y="1598613"/>
            <a:ext cx="3505199" cy="4262436"/>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76020F41-32E3-4A3B-ADD2-0AA4368691D9}"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0874AACD-1B6F-499D-92AE-B6C307E81ED5}" type="slidenum">
              <a:rPr lang="zh-TW" altLang="en-US"/>
              <a:pPr>
                <a:defRPr/>
              </a:pPr>
              <a:t>‹#›</a:t>
            </a:fld>
            <a:endParaRPr lang="zh-TW" altLang="en-US"/>
          </a:p>
        </p:txBody>
      </p:sp>
    </p:spTree>
    <p:extLst>
      <p:ext uri="{BB962C8B-B14F-4D97-AF65-F5344CB8AC3E}">
        <p14:creationId xmlns:p14="http://schemas.microsoft.com/office/powerpoint/2010/main" xmlns="" val="36804144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02383867-9D1E-4DCF-B6E5-7B17228085E3}"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E84D1A04-6BC4-4FC4-A993-45D8BFFB4899}" type="slidenum">
              <a:rPr lang="zh-TW" altLang="en-US"/>
              <a:pPr>
                <a:defRPr/>
              </a:pPr>
              <a:t>‹#›</a:t>
            </a:fld>
            <a:endParaRPr lang="zh-TW" altLang="en-US"/>
          </a:p>
        </p:txBody>
      </p:sp>
    </p:spTree>
    <p:extLst>
      <p:ext uri="{BB962C8B-B14F-4D97-AF65-F5344CB8AC3E}">
        <p14:creationId xmlns:p14="http://schemas.microsoft.com/office/powerpoint/2010/main" xmlns="" val="42435736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09600"/>
            <a:ext cx="8915399" cy="311704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41D34BDF-5E1D-400E-AEDE-CC13E1AF56F6}"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A2EBC6D3-50E4-460F-9B89-94010CAD708F}" type="slidenum">
              <a:rPr lang="zh-TW" altLang="en-US"/>
              <a:pPr>
                <a:defRPr/>
              </a:pPr>
              <a:t>‹#›</a:t>
            </a:fld>
            <a:endParaRPr lang="zh-TW" altLang="en-US"/>
          </a:p>
        </p:txBody>
      </p:sp>
    </p:spTree>
    <p:extLst>
      <p:ext uri="{BB962C8B-B14F-4D97-AF65-F5344CB8AC3E}">
        <p14:creationId xmlns:p14="http://schemas.microsoft.com/office/powerpoint/2010/main" xmlns="" val="16724690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3"/>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200">
                <a:solidFill>
                  <a:schemeClr val="tx1">
                    <a:lumMod val="50000"/>
                    <a:lumOff val="50000"/>
                  </a:schemeClr>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a:lvl1pPr>
          </a:lstStyle>
          <a:p>
            <a:pPr>
              <a:defRPr/>
            </a:pPr>
            <a:fld id="{E30C6346-947F-4F50-B45F-EEB1FA3D3308}" type="datetime1">
              <a:rPr lang="zh-TW" altLang="en-US" smtClean="0"/>
              <a:pPr>
                <a:defRPr/>
              </a:pPr>
              <a:t>2019/3/14</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AD6D7F4B-0FD8-47E6-9FF7-046D3B16E26E}" type="slidenum">
              <a:rPr lang="zh-TW" altLang="en-US"/>
              <a:pPr>
                <a:defRPr/>
              </a:pPr>
              <a:t>‹#›</a:t>
            </a:fld>
            <a:endParaRPr lang="zh-TW" altLang="en-US"/>
          </a:p>
        </p:txBody>
      </p:sp>
    </p:spTree>
    <p:extLst>
      <p:ext uri="{BB962C8B-B14F-4D97-AF65-F5344CB8AC3E}">
        <p14:creationId xmlns:p14="http://schemas.microsoft.com/office/powerpoint/2010/main" xmlns="" val="3660781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3"/>
            <a:ext cx="8915400" cy="2724845"/>
          </a:xfrm>
        </p:spPr>
        <p:txBody>
          <a:bodyPr anchor="b">
            <a:normAutofit/>
          </a:bodyPr>
          <a:lstStyle>
            <a:lvl1pPr algn="l">
              <a:defRPr sz="36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6259043B-9B68-4F9D-8901-A0FAB7D7A8A7}"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C6088B2C-E5EE-4B90-A55F-3743E0A65042}" type="slidenum">
              <a:rPr lang="zh-TW" altLang="en-US"/>
              <a:pPr>
                <a:defRPr/>
              </a:pPr>
              <a:t>‹#›</a:t>
            </a:fld>
            <a:endParaRPr lang="zh-TW" altLang="en-US"/>
          </a:p>
        </p:txBody>
      </p:sp>
    </p:spTree>
    <p:extLst>
      <p:ext uri="{BB962C8B-B14F-4D97-AF65-F5344CB8AC3E}">
        <p14:creationId xmlns:p14="http://schemas.microsoft.com/office/powerpoint/2010/main" xmlns="" val="19675103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6"/>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1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a:lvl1pPr>
          </a:lstStyle>
          <a:p>
            <a:pPr>
              <a:defRPr/>
            </a:pPr>
            <a:fld id="{A080DBC4-5794-4971-B7F4-868DEB806470}" type="datetime1">
              <a:rPr lang="zh-TW" altLang="en-US" smtClean="0"/>
              <a:pPr>
                <a:defRPr/>
              </a:pPr>
              <a:t>2019/3/14</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C250C15A-1EA0-4A76-9383-5334D9D8A7DF}" type="slidenum">
              <a:rPr lang="zh-TW" altLang="en-US"/>
              <a:pPr>
                <a:defRPr/>
              </a:pPr>
              <a:t>‹#›</a:t>
            </a:fld>
            <a:endParaRPr lang="zh-TW" altLang="en-US"/>
          </a:p>
        </p:txBody>
      </p:sp>
    </p:spTree>
    <p:extLst>
      <p:ext uri="{BB962C8B-B14F-4D97-AF65-F5344CB8AC3E}">
        <p14:creationId xmlns:p14="http://schemas.microsoft.com/office/powerpoint/2010/main" xmlns="" val="40654715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27407"/>
            <a:ext cx="8915399" cy="2880020"/>
          </a:xfrm>
        </p:spPr>
        <p:txBody>
          <a:bodyPr anchor="ctr">
            <a:normAutofit/>
          </a:bodyPr>
          <a:lstStyle>
            <a:lvl1pPr algn="l">
              <a:defRPr sz="36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a:lvl1pPr>
          </a:lstStyle>
          <a:p>
            <a:pPr>
              <a:defRPr/>
            </a:pPr>
            <a:fld id="{40BF0C1E-D2C1-4C28-9AD9-08752C3D7EFD}" type="datetime1">
              <a:rPr lang="zh-TW" altLang="en-US" smtClean="0"/>
              <a:pPr>
                <a:defRPr/>
              </a:pPr>
              <a:t>2019/3/14</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1A4DF9D2-FA32-47BB-87F6-1920AD660411}" type="slidenum">
              <a:rPr lang="zh-TW" altLang="en-US"/>
              <a:pPr>
                <a:defRPr/>
              </a:pPr>
              <a:t>‹#›</a:t>
            </a:fld>
            <a:endParaRPr lang="zh-TW" altLang="en-US"/>
          </a:p>
        </p:txBody>
      </p:sp>
    </p:spTree>
    <p:extLst>
      <p:ext uri="{BB962C8B-B14F-4D97-AF65-F5344CB8AC3E}">
        <p14:creationId xmlns:p14="http://schemas.microsoft.com/office/powerpoint/2010/main" xmlns="" val="1925309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07A0F0DC-9305-4646-968C-87B706B6AEA0}"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70EA14F0-FED2-430A-AB24-E7323E35827B}" type="slidenum">
              <a:rPr lang="zh-TW" altLang="en-US"/>
              <a:pPr>
                <a:defRPr/>
              </a:pPr>
              <a:t>‹#›</a:t>
            </a:fld>
            <a:endParaRPr lang="zh-TW" altLang="en-US"/>
          </a:p>
        </p:txBody>
      </p:sp>
    </p:spTree>
    <p:extLst>
      <p:ext uri="{BB962C8B-B14F-4D97-AF65-F5344CB8AC3E}">
        <p14:creationId xmlns:p14="http://schemas.microsoft.com/office/powerpoint/2010/main" xmlns="" val="327513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5D27DBDE-011F-4952-AA34-0AA19735A03F}"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F4FEB815-8FB4-4E3C-B84C-E33514D17C73}" type="slidenum">
              <a:rPr lang="zh-TW" altLang="en-US"/>
              <a:pPr>
                <a:defRPr/>
              </a:pPr>
              <a:t>‹#›</a:t>
            </a:fld>
            <a:endParaRPr lang="zh-TW" altLang="en-US"/>
          </a:p>
        </p:txBody>
      </p:sp>
    </p:spTree>
    <p:extLst>
      <p:ext uri="{BB962C8B-B14F-4D97-AF65-F5344CB8AC3E}">
        <p14:creationId xmlns:p14="http://schemas.microsoft.com/office/powerpoint/2010/main" xmlns="" val="40044808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6" y="627411"/>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11"/>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7A89784F-EFD2-4179-BC73-AA9FF946DAD5}" type="datetime1">
              <a:rPr lang="zh-TW" altLang="en-US" smtClean="0"/>
              <a:pPr>
                <a:defRPr/>
              </a:pPr>
              <a:t>2019/3/14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70657D37-ACD2-493B-90E5-E3B121811871}" type="slidenum">
              <a:rPr lang="zh-TW" altLang="en-US"/>
              <a:pPr>
                <a:defRPr/>
              </a:pPr>
              <a:t>‹#›</a:t>
            </a:fld>
            <a:endParaRPr lang="zh-TW" altLang="en-US"/>
          </a:p>
        </p:txBody>
      </p:sp>
    </p:spTree>
    <p:extLst>
      <p:ext uri="{BB962C8B-B14F-4D97-AF65-F5344CB8AC3E}">
        <p14:creationId xmlns:p14="http://schemas.microsoft.com/office/powerpoint/2010/main" xmlns="" val="20054319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xmlns="" val="309527780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xmlns="" val="396590140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xmlns="" val="78325904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149738466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15113600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xmlns="" val="7720132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592804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23999810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264806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1915D440-88EC-44CA-8FCC-99692189A7C7}" type="datetime1">
              <a:rPr lang="zh-TW" altLang="en-US" smtClean="0"/>
              <a:pPr>
                <a:defRPr/>
              </a:pPr>
              <a:t>2019/3/14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8DB6D8E7-5085-4C2B-9A7E-6B32AB721219}" type="slidenum">
              <a:rPr lang="zh-TW" altLang="en-US"/>
              <a:pPr>
                <a:defRPr/>
              </a:pPr>
              <a:t>‹#›</a:t>
            </a:fld>
            <a:endParaRPr lang="zh-TW" altLang="en-US"/>
          </a:p>
        </p:txBody>
      </p:sp>
    </p:spTree>
    <p:extLst>
      <p:ext uri="{BB962C8B-B14F-4D97-AF65-F5344CB8AC3E}">
        <p14:creationId xmlns:p14="http://schemas.microsoft.com/office/powerpoint/2010/main" xmlns="" val="2522143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09600" y="1600201"/>
            <a:ext cx="109728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42494940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1600201"/>
            <a:ext cx="2743200" cy="4525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09600" y="1600201"/>
            <a:ext cx="80264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11111808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2" y="4324352"/>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FDF38D02-40A1-41EB-BE46-1E25315FEBD4}"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Slide Number Placeholder 5"/>
          <p:cNvSpPr>
            <a:spLocks noGrp="1"/>
          </p:cNvSpPr>
          <p:nvPr>
            <p:ph type="sldNum" sz="quarter" idx="12"/>
          </p:nvPr>
        </p:nvSpPr>
        <p:spPr>
          <a:xfrm>
            <a:off x="531812" y="4529140"/>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C9DA9EC0-88AE-4B3B-B481-74AE766AE350}"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20131026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A946363-8FB2-49DE-B510-A8514D1F1C71}"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3677D881-BF46-4872-A194-8730E873311C}"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22422755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1A489D3C-DF02-49F3-A44F-17036BC8A72E}"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Slide Number Placeholder 5"/>
          <p:cNvSpPr>
            <a:spLocks noGrp="1"/>
          </p:cNvSpPr>
          <p:nvPr>
            <p:ph type="sldNum" sz="quarter" idx="12"/>
          </p:nvPr>
        </p:nvSpPr>
        <p:spPr>
          <a:xfrm>
            <a:off x="531812" y="3244852"/>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6B865E7-9DFA-4EB0-A573-1FE2A0F455C5}"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23104273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E71B780-350F-4794-8FE1-22A915425602}"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235BB65F-0F0F-4334-A202-3EDDA0CF4781}"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14612467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7BECF28-46B0-42FA-BF09-FFF2FFF126F4}"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9" name="Footer Placeholder 7"/>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11" name="Slide Number Placeholder 5"/>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1D5AC677-DE71-40B3-A53C-778FC8DB73F4}"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7947671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0C3CCD94-3307-4187-88F2-6E22B0B8E124}"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5" name="Footer Placeholder 3"/>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Slide Number Placeholder 4"/>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811418CC-51E5-4B69-A288-75764AAC985F}"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41118139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3" name="Date Placeholder 1"/>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3089FE03-7EB5-4A78-AE8C-487BDAD53D35}"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5" name="Slide Number Placeholder 3"/>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199F52A-FFA3-4FE5-9572-867C61AC7808}"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42456286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B01D2F7-8FBE-452D-95C6-A01DA8B9357A}"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2FA1CA85-8FAF-4D1C-BAE9-FEEFF9FF23AB}"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169757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6.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zh-TW" smtClean="0"/>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smtClean="0">
                <a:solidFill>
                  <a:schemeClr val="tx1">
                    <a:tint val="75000"/>
                  </a:schemeClr>
                </a:solidFill>
                <a:latin typeface="+mn-lt"/>
                <a:ea typeface="+mn-ea"/>
                <a:cs typeface="+mn-cs"/>
              </a:defRPr>
            </a:lvl1pPr>
          </a:lstStyle>
          <a:p>
            <a:pPr>
              <a:defRPr/>
            </a:pPr>
            <a:fld id="{6787364C-52CF-41AB-AA05-744DC9C6A048}" type="datetime1">
              <a:rPr lang="zh-TW" altLang="en-US" smtClean="0"/>
              <a:pPr>
                <a:defRPr/>
              </a:pPr>
              <a:t>2019/3/14</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anose="020B0502020202020204" pitchFamily="34" charset="0"/>
              </a:defRPr>
            </a:lvl1pPr>
          </a:lstStyle>
          <a:p>
            <a:pPr>
              <a:defRPr/>
            </a:pPr>
            <a:fld id="{931E0B29-30C6-443E-A38E-6566F812D5D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405" r:id="rId1"/>
    <p:sldLayoutId id="2147488406" r:id="rId2"/>
    <p:sldLayoutId id="2147488407" r:id="rId3"/>
    <p:sldLayoutId id="2147488408" r:id="rId4"/>
    <p:sldLayoutId id="2147488409" r:id="rId5"/>
    <p:sldLayoutId id="2147488410" r:id="rId6"/>
    <p:sldLayoutId id="2147488411" r:id="rId7"/>
    <p:sldLayoutId id="2147488412" r:id="rId8"/>
    <p:sldLayoutId id="2147488413" r:id="rId9"/>
    <p:sldLayoutId id="2147488414" r:id="rId10"/>
    <p:sldLayoutId id="2147488415" r:id="rId11"/>
    <p:sldLayoutId id="2147488416" r:id="rId12"/>
    <p:sldLayoutId id="2147488417" r:id="rId13"/>
    <p:sldLayoutId id="2147488418" r:id="rId14"/>
    <p:sldLayoutId id="2147488419" r:id="rId15"/>
    <p:sldLayoutId id="2147488420"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zh-TW" smtClean="0"/>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smtClean="0">
                <a:solidFill>
                  <a:prstClr val="black">
                    <a:tint val="75000"/>
                  </a:prstClr>
                </a:solidFill>
                <a:latin typeface="+mn-lt"/>
                <a:ea typeface="+mn-ea"/>
                <a:cs typeface="+mn-cs"/>
              </a:defRPr>
            </a:lvl1pPr>
          </a:lstStyle>
          <a:p>
            <a:pPr>
              <a:defRPr/>
            </a:pPr>
            <a:fld id="{881FA886-EF97-48A0-8D5B-1F5C5E60AECB}" type="datetime1">
              <a:rPr lang="zh-TW" altLang="en-US" smtClean="0"/>
              <a:pPr>
                <a:defRPr/>
              </a:pPr>
              <a:t>2019/3/14</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BD2E33D6-547B-495C-84A0-A285FF86A67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421" r:id="rId1"/>
    <p:sldLayoutId id="2147488422" r:id="rId2"/>
    <p:sldLayoutId id="2147488423" r:id="rId3"/>
    <p:sldLayoutId id="2147488424" r:id="rId4"/>
    <p:sldLayoutId id="2147488425" r:id="rId5"/>
    <p:sldLayoutId id="2147488426" r:id="rId6"/>
    <p:sldLayoutId id="2147488427" r:id="rId7"/>
    <p:sldLayoutId id="2147488428" r:id="rId8"/>
    <p:sldLayoutId id="2147488429" r:id="rId9"/>
    <p:sldLayoutId id="2147488430" r:id="rId10"/>
    <p:sldLayoutId id="2147488431" r:id="rId11"/>
    <p:sldLayoutId id="2147488432" r:id="rId12"/>
    <p:sldLayoutId id="2147488433" r:id="rId13"/>
    <p:sldLayoutId id="2147488434" r:id="rId14"/>
    <p:sldLayoutId id="2147488435" r:id="rId15"/>
    <p:sldLayoutId id="2147488436"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3075"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zh-TW" smtClean="0"/>
          </a:p>
        </p:txBody>
      </p:sp>
      <p:sp>
        <p:nvSpPr>
          <p:cNvPr id="3078"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smtClean="0">
                <a:solidFill>
                  <a:prstClr val="black">
                    <a:tint val="75000"/>
                  </a:prstClr>
                </a:solidFill>
                <a:latin typeface="+mn-lt"/>
                <a:ea typeface="+mn-ea"/>
                <a:cs typeface="+mn-cs"/>
              </a:defRPr>
            </a:lvl1pPr>
          </a:lstStyle>
          <a:p>
            <a:pPr>
              <a:defRPr/>
            </a:pPr>
            <a:fld id="{5A03343D-236C-4652-B69D-D5B13735097C}" type="datetime1">
              <a:rPr lang="zh-TW" altLang="en-US" smtClean="0"/>
              <a:pPr>
                <a:defRPr/>
              </a:pPr>
              <a:t>2019/3/14</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CC6540A7-CC94-4E4C-B3DA-75850BE1A26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437" r:id="rId1"/>
    <p:sldLayoutId id="2147488438" r:id="rId2"/>
    <p:sldLayoutId id="2147488439" r:id="rId3"/>
    <p:sldLayoutId id="2147488440" r:id="rId4"/>
    <p:sldLayoutId id="2147488441" r:id="rId5"/>
    <p:sldLayoutId id="2147488442" r:id="rId6"/>
    <p:sldLayoutId id="2147488443" r:id="rId7"/>
    <p:sldLayoutId id="2147488444" r:id="rId8"/>
    <p:sldLayoutId id="2147488445" r:id="rId9"/>
    <p:sldLayoutId id="2147488446" r:id="rId10"/>
    <p:sldLayoutId id="2147488447" r:id="rId11"/>
    <p:sldLayoutId id="2147488448" r:id="rId12"/>
    <p:sldLayoutId id="2147488449" r:id="rId13"/>
    <p:sldLayoutId id="2147488450" r:id="rId14"/>
    <p:sldLayoutId id="2147488451" r:id="rId15"/>
    <p:sldLayoutId id="214748845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787364C-52CF-41AB-AA05-744DC9C6A048}" type="datetime1">
              <a:rPr lang="zh-TW" altLang="en-US" smtClean="0"/>
              <a:pPr>
                <a:defRPr/>
              </a:pPr>
              <a:t>2019/3/14</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931E0B29-30C6-443E-A38E-6566F812D5DF}" type="slidenum">
              <a:rPr lang="zh-TW" altLang="en-US" smtClean="0"/>
              <a:pPr>
                <a:defRPr/>
              </a:pPr>
              <a:t>‹#›</a:t>
            </a:fld>
            <a:endParaRPr lang="zh-TW" altLang="en-US"/>
          </a:p>
        </p:txBody>
      </p:sp>
    </p:spTree>
    <p:extLst>
      <p:ext uri="{BB962C8B-B14F-4D97-AF65-F5344CB8AC3E}">
        <p14:creationId xmlns:p14="http://schemas.microsoft.com/office/powerpoint/2010/main" xmlns="" val="980359139"/>
      </p:ext>
    </p:extLst>
  </p:cSld>
  <p:clrMap bg1="lt1" tx1="dk1" bg2="lt2" tx2="dk2" accent1="accent1" accent2="accent2" accent3="accent3" accent4="accent4" accent5="accent5" accent6="accent6" hlink="hlink" folHlink="folHlink"/>
  <p:sldLayoutIdLst>
    <p:sldLayoutId id="2147488454" r:id="rId1"/>
    <p:sldLayoutId id="2147488455" r:id="rId2"/>
    <p:sldLayoutId id="2147488456" r:id="rId3"/>
    <p:sldLayoutId id="2147488457" r:id="rId4"/>
    <p:sldLayoutId id="2147488458" r:id="rId5"/>
    <p:sldLayoutId id="2147488459" r:id="rId6"/>
    <p:sldLayoutId id="2147488460" r:id="rId7"/>
    <p:sldLayoutId id="2147488461" r:id="rId8"/>
    <p:sldLayoutId id="2147488462" r:id="rId9"/>
    <p:sldLayoutId id="2147488463" r:id="rId10"/>
    <p:sldLayoutId id="2147488464" r:id="rId11"/>
    <p:sldLayoutId id="2147488465" r:id="rId12"/>
    <p:sldLayoutId id="2147488466" r:id="rId13"/>
    <p:sldLayoutId id="2147488467" r:id="rId14"/>
    <p:sldLayoutId id="2147488468" r:id="rId15"/>
    <p:sldLayoutId id="214748846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grpSp>
        <p:nvGrpSpPr>
          <p:cNvPr id="7170"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grpSp>
        <p:nvGrpSpPr>
          <p:cNvPr id="7171"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17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zh-TW" smtClean="0"/>
          </a:p>
        </p:txBody>
      </p:sp>
      <p:sp>
        <p:nvSpPr>
          <p:cNvPr id="717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2BF6A354-1C35-45D6-88D2-F2A021AFFE55}" type="datetime1">
              <a:rPr lang="zh-TW" altLang="en-US" smtClean="0"/>
              <a:pPr>
                <a:defRPr/>
              </a:pPr>
              <a:t>2019/3/14</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2BE4C2D5-CC00-4A18-A89E-E93495C5DE59}" type="slidenum">
              <a:rPr lang="zh-TW" altLang="en-US"/>
              <a:pPr>
                <a:defRPr/>
              </a:pPr>
              <a:t>‹#›</a:t>
            </a:fld>
            <a:endParaRPr lang="zh-TW" altLang="en-US"/>
          </a:p>
        </p:txBody>
      </p:sp>
    </p:spTree>
    <p:extLst>
      <p:ext uri="{BB962C8B-B14F-4D97-AF65-F5344CB8AC3E}">
        <p14:creationId xmlns:p14="http://schemas.microsoft.com/office/powerpoint/2010/main" xmlns="" val="3450640092"/>
      </p:ext>
    </p:extLst>
  </p:cSld>
  <p:clrMap bg1="lt1" tx1="dk1" bg2="lt2" tx2="dk2" accent1="accent1" accent2="accent2" accent3="accent3" accent4="accent4" accent5="accent5" accent6="accent6" hlink="hlink" folHlink="folHlink"/>
  <p:sldLayoutIdLst>
    <p:sldLayoutId id="2147488520" r:id="rId1"/>
    <p:sldLayoutId id="2147488521" r:id="rId2"/>
    <p:sldLayoutId id="2147488522" r:id="rId3"/>
    <p:sldLayoutId id="2147488523" r:id="rId4"/>
    <p:sldLayoutId id="2147488524" r:id="rId5"/>
    <p:sldLayoutId id="2147488525" r:id="rId6"/>
    <p:sldLayoutId id="2147488526" r:id="rId7"/>
    <p:sldLayoutId id="2147488527" r:id="rId8"/>
    <p:sldLayoutId id="2147488528" r:id="rId9"/>
    <p:sldLayoutId id="2147488529" r:id="rId10"/>
    <p:sldLayoutId id="2147488530" r:id="rId11"/>
    <p:sldLayoutId id="2147488531" r:id="rId12"/>
    <p:sldLayoutId id="2147488532" r:id="rId13"/>
    <p:sldLayoutId id="2147488533" r:id="rId14"/>
    <p:sldLayoutId id="2147488534" r:id="rId15"/>
    <p:sldLayoutId id="2147488535" r:id="rId16"/>
  </p:sldLayoutIdLst>
  <p:hf hdr="0" ftr="0" dt="0"/>
  <p:txStyles>
    <p:titleStyle>
      <a:lvl1pPr algn="l" defTabSz="341313" rtl="0" eaLnBrk="0" fontAlgn="base" hangingPunct="0">
        <a:spcBef>
          <a:spcPct val="0"/>
        </a:spcBef>
        <a:spcAft>
          <a:spcPct val="0"/>
        </a:spcAft>
        <a:defRPr sz="2700" kern="1200">
          <a:solidFill>
            <a:srgbClr val="262626"/>
          </a:solidFill>
          <a:latin typeface="+mj-lt"/>
          <a:ea typeface="+mj-ea"/>
          <a:cs typeface="微軟正黑體"/>
        </a:defRPr>
      </a:lvl1pPr>
      <a:lvl2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5588" indent="-255588" algn="l" defTabSz="341313"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5625" indent="-212725" algn="l" defTabSz="341313"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5663" indent="-169863" algn="l" defTabSz="341313"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1985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14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04"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578"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圖片 3" descr="108宣導簡報底圖-標題.jpg"/>
          <p:cNvPicPr>
            <a:picLocks noChangeAspect="1"/>
          </p:cNvPicPr>
          <p:nvPr userDrawn="1"/>
        </p:nvPicPr>
        <p:blipFill>
          <a:blip r:embed="rId13" cstate="print"/>
          <a:stretch>
            <a:fillRect/>
          </a:stretch>
        </p:blipFill>
        <p:spPr>
          <a:xfrm>
            <a:off x="0" y="265"/>
            <a:ext cx="12192000" cy="6857470"/>
          </a:xfrm>
          <a:prstGeom prst="rect">
            <a:avLst/>
          </a:prstGeom>
        </p:spPr>
      </p:pic>
      <p:sp>
        <p:nvSpPr>
          <p:cNvPr id="1027" name="Rectangle 2"/>
          <p:cNvSpPr>
            <a:spLocks noGrp="1" noChangeArrowheads="1"/>
          </p:cNvSpPr>
          <p:nvPr>
            <p:ph type="title"/>
          </p:nvPr>
        </p:nvSpPr>
        <p:spPr bwMode="auto">
          <a:xfrm>
            <a:off x="609600" y="2213992"/>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a:t>
            </a:r>
          </a:p>
        </p:txBody>
      </p:sp>
    </p:spTree>
    <p:extLst>
      <p:ext uri="{BB962C8B-B14F-4D97-AF65-F5344CB8AC3E}">
        <p14:creationId xmlns:p14="http://schemas.microsoft.com/office/powerpoint/2010/main" xmlns="" val="2948458132"/>
      </p:ext>
    </p:extLst>
  </p:cSld>
  <p:clrMap bg1="lt1" tx1="dk1" bg2="lt2" tx2="dk2" accent1="accent1" accent2="accent2" accent3="accent3" accent4="accent4" accent5="accent5" accent6="accent6" hlink="hlink" folHlink="folHlink"/>
  <p:sldLayoutIdLst>
    <p:sldLayoutId id="2147488537" r:id="rId1"/>
    <p:sldLayoutId id="2147488538" r:id="rId2"/>
    <p:sldLayoutId id="2147488539" r:id="rId3"/>
    <p:sldLayoutId id="2147488540" r:id="rId4"/>
    <p:sldLayoutId id="2147488541" r:id="rId5"/>
    <p:sldLayoutId id="2147488542" r:id="rId6"/>
    <p:sldLayoutId id="2147488543" r:id="rId7"/>
    <p:sldLayoutId id="2147488544" r:id="rId8"/>
    <p:sldLayoutId id="2147488545" r:id="rId9"/>
    <p:sldLayoutId id="2147488546" r:id="rId10"/>
    <p:sldLayoutId id="2147488547" r:id="rId11"/>
  </p:sldLayoutIdLst>
  <p:timing>
    <p:tnLst>
      <p:par>
        <p:cTn id="1" dur="indefinite" restart="never" nodeType="tmRoot"/>
      </p:par>
    </p:tnLst>
  </p:timing>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002060"/>
          </a:solidFill>
          <a:latin typeface="Arial" charset="0"/>
          <a:ea typeface="標楷體" pitchFamily="65" charset="-120"/>
        </a:defRPr>
      </a:lvl2pPr>
      <a:lvl3pPr algn="ctr" rtl="0" eaLnBrk="0" fontAlgn="base" hangingPunct="0">
        <a:spcBef>
          <a:spcPct val="0"/>
        </a:spcBef>
        <a:spcAft>
          <a:spcPct val="0"/>
        </a:spcAft>
        <a:defRPr kumimoji="1" sz="5400" b="1">
          <a:solidFill>
            <a:srgbClr val="002060"/>
          </a:solidFill>
          <a:latin typeface="Arial" charset="0"/>
          <a:ea typeface="標楷體" pitchFamily="65" charset="-120"/>
        </a:defRPr>
      </a:lvl3pPr>
      <a:lvl4pPr algn="ctr" rtl="0" eaLnBrk="0" fontAlgn="base" hangingPunct="0">
        <a:spcBef>
          <a:spcPct val="0"/>
        </a:spcBef>
        <a:spcAft>
          <a:spcPct val="0"/>
        </a:spcAft>
        <a:defRPr kumimoji="1" sz="5400" b="1">
          <a:solidFill>
            <a:srgbClr val="002060"/>
          </a:solidFill>
          <a:latin typeface="Arial" charset="0"/>
          <a:ea typeface="標楷體" pitchFamily="65" charset="-120"/>
        </a:defRPr>
      </a:lvl4pPr>
      <a:lvl5pPr algn="ctr" rtl="0" eaLnBrk="0" fontAlgn="base" hangingPunct="0">
        <a:spcBef>
          <a:spcPct val="0"/>
        </a:spcBef>
        <a:spcAft>
          <a:spcPct val="0"/>
        </a:spcAft>
        <a:defRPr kumimoji="1" sz="5400" b="1">
          <a:solidFill>
            <a:srgbClr val="002060"/>
          </a:solidFill>
          <a:latin typeface="Arial" charset="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1" y="228602"/>
            <a:ext cx="2851151"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grpSp>
      <p:sp>
        <p:nvSpPr>
          <p:cNvPr id="7" name="Rectangle 6"/>
          <p:cNvSpPr/>
          <p:nvPr/>
        </p:nvSpPr>
        <p:spPr>
          <a:xfrm>
            <a:off x="1"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9"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smtClean="0"/>
          </a:p>
        </p:txBody>
      </p:sp>
      <p:sp>
        <p:nvSpPr>
          <p:cNvPr id="103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a:xfrm>
            <a:off x="10361614" y="6130925"/>
            <a:ext cx="1146175" cy="369888"/>
          </a:xfrm>
          <a:prstGeom prst="rect">
            <a:avLst/>
          </a:prstGeom>
        </p:spPr>
        <p:txBody>
          <a:bodyPr vert="horz" lIns="91440" tIns="45720" rIns="91440" bIns="45720" rtlCol="0" anchor="ctr"/>
          <a:lstStyle>
            <a:lvl1pPr algn="r" fontAlgn="auto">
              <a:spcBef>
                <a:spcPts val="0"/>
              </a:spcBef>
              <a:spcAft>
                <a:spcPts val="0"/>
              </a:spcAft>
              <a:defRPr kumimoji="0" sz="675">
                <a:solidFill>
                  <a:schemeClr val="tx1">
                    <a:tint val="75000"/>
                  </a:schemeClr>
                </a:solidFill>
                <a:latin typeface="+mn-lt"/>
                <a:ea typeface="+mn-ea"/>
                <a:cs typeface="+mn-cs"/>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41A1FBE6-1FD7-4E64-A8FE-A6F4EE2013B5}"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2019/3/14</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5" name="Footer Placeholder 4"/>
          <p:cNvSpPr>
            <a:spLocks noGrp="1"/>
          </p:cNvSpPr>
          <p:nvPr>
            <p:ph type="ftr" sz="quarter" idx="3"/>
          </p:nvPr>
        </p:nvSpPr>
        <p:spPr>
          <a:xfrm>
            <a:off x="2589213" y="6135690"/>
            <a:ext cx="7620000" cy="365125"/>
          </a:xfrm>
          <a:prstGeom prst="rect">
            <a:avLst/>
          </a:prstGeom>
        </p:spPr>
        <p:txBody>
          <a:bodyPr vert="horz" lIns="91440" tIns="45720" rIns="91440" bIns="45720" rtlCol="0" anchor="ctr"/>
          <a:lstStyle>
            <a:lvl1pPr algn="l" fontAlgn="auto">
              <a:spcBef>
                <a:spcPts val="0"/>
              </a:spcBef>
              <a:spcAft>
                <a:spcPts val="0"/>
              </a:spcAft>
              <a:defRPr kumimoji="0" sz="675">
                <a:solidFill>
                  <a:schemeClr val="tx1">
                    <a:tint val="75000"/>
                  </a:schemeClr>
                </a:solidFill>
                <a:latin typeface="+mn-lt"/>
                <a:ea typeface="+mn-ea"/>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Slide Number Placeholder 5"/>
          <p:cNvSpPr>
            <a:spLocks noGrp="1"/>
          </p:cNvSpPr>
          <p:nvPr>
            <p:ph type="sldNum" sz="quarter" idx="4"/>
          </p:nvPr>
        </p:nvSpPr>
        <p:spPr>
          <a:xfrm>
            <a:off x="531812" y="787401"/>
            <a:ext cx="779463" cy="365125"/>
          </a:xfrm>
          <a:prstGeom prst="rect">
            <a:avLst/>
          </a:prstGeom>
        </p:spPr>
        <p:txBody>
          <a:bodyPr vert="horz" lIns="91440" tIns="45720" rIns="91440" bIns="45720" rtlCol="0" anchor="ctr"/>
          <a:lstStyle>
            <a:lvl1pPr algn="r" fontAlgn="auto">
              <a:spcBef>
                <a:spcPts val="0"/>
              </a:spcBef>
              <a:spcAft>
                <a:spcPts val="0"/>
              </a:spcAft>
              <a:defRPr kumimoji="0" sz="1500">
                <a:solidFill>
                  <a:srgbClr val="FEFFFF"/>
                </a:solidFill>
                <a:latin typeface="+mn-lt"/>
                <a:ea typeface="+mn-ea"/>
                <a:cs typeface="+mn-cs"/>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7F24B01-D8CA-4CA9-BB93-EA3BD0FB998D}"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1457752808"/>
      </p:ext>
    </p:extLst>
  </p:cSld>
  <p:clrMap bg1="lt1" tx1="dk1" bg2="lt2" tx2="dk2" accent1="accent1" accent2="accent2" accent3="accent3" accent4="accent4" accent5="accent5" accent6="accent6" hlink="hlink" folHlink="folHlink"/>
  <p:sldLayoutIdLst>
    <p:sldLayoutId id="2147488561" r:id="rId1"/>
    <p:sldLayoutId id="2147488562" r:id="rId2"/>
    <p:sldLayoutId id="2147488563" r:id="rId3"/>
    <p:sldLayoutId id="2147488564" r:id="rId4"/>
    <p:sldLayoutId id="2147488565" r:id="rId5"/>
    <p:sldLayoutId id="2147488566" r:id="rId6"/>
    <p:sldLayoutId id="2147488567" r:id="rId7"/>
    <p:sldLayoutId id="2147488568" r:id="rId8"/>
    <p:sldLayoutId id="2147488569" r:id="rId9"/>
    <p:sldLayoutId id="2147488570" r:id="rId10"/>
    <p:sldLayoutId id="2147488571" r:id="rId11"/>
    <p:sldLayoutId id="2147488572" r:id="rId12"/>
    <p:sldLayoutId id="2147488573" r:id="rId13"/>
    <p:sldLayoutId id="2147488574" r:id="rId14"/>
    <p:sldLayoutId id="2147488575" r:id="rId15"/>
    <p:sldLayoutId id="2147488576"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itchFamily="18" charset="2"/>
        <a:buChar char=""/>
        <a:defRPr sz="105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10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hyperlink" Target="108&#23416;&#24180;&#24230;&#22283;&#20013;&#25945;&#32946;&#26371;&#32771;&#21450;&#20840;&#22283;&#39640;&#32026;&#20013;&#31561;&#23416;&#26657;&#33287;&#23560;&#31185;&#23416;&#26657;&#20116;&#24180;&#21046;&#36969;&#24615;&#20837;&#23416;&#37325;&#35201;&#26085;&#31243;&#34920;.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9.xml"/></Relationships>
</file>

<file path=ppt/slides/_rels/slide1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1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3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1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1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4.xml"/><Relationship Id="rId4" Type="http://schemas.openxmlformats.org/officeDocument/2006/relationships/image" Target="../media/image37.jpeg"/></Relationships>
</file>

<file path=ppt/slides/_rels/slide1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1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1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4.xml"/></Relationships>
</file>

<file path=ppt/slides/_rels/slide1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1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1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9.xml"/></Relationships>
</file>

<file path=ppt/slides/_rels/slide1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39.xml"/></Relationships>
</file>

<file path=ppt/slides/_rels/slide1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tn.entry.edu.tw/" TargetMode="External"/><Relationship Id="rId1" Type="http://schemas.openxmlformats.org/officeDocument/2006/relationships/slideLayout" Target="../slideLayouts/slideLayout3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9.xml"/><Relationship Id="rId5" Type="http://schemas.openxmlformats.org/officeDocument/2006/relationships/image" Target="../media/image52.gif"/><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4.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3" Type="http://schemas.openxmlformats.org/officeDocument/2006/relationships/hyperlink" Target="&#22283;&#38555;&#24615;&#31478;&#36093;&#21443;&#32771;&#38917;&#30446;1070228.xls" TargetMode="External"/><Relationship Id="rId2" Type="http://schemas.openxmlformats.org/officeDocument/2006/relationships/hyperlink" Target="&#20840;&#22283;&#24615;&#31478;&#36093;&#21443;&#32771;&#38917;&#30446;1070228.xls" TargetMode="External"/><Relationship Id="rId1" Type="http://schemas.openxmlformats.org/officeDocument/2006/relationships/slideLayout" Target="../slideLayouts/slideLayout34.xml"/><Relationship Id="rId6" Type="http://schemas.openxmlformats.org/officeDocument/2006/relationships/hyperlink" Target="&#20840;&#27665;&#36939;&#21205;&#26371;&#36984;&#25300;&#36093;&#25505;&#35336;&#31478;&#36093;1070228.pdf" TargetMode="External"/><Relationship Id="rId5" Type="http://schemas.openxmlformats.org/officeDocument/2006/relationships/hyperlink" Target="&#20840;&#22283;&#36939;&#21205;&#26371;&#36984;&#25300;&#36093;&#25505;&#35336;&#31478;&#36093;1070228.pdf" TargetMode="External"/><Relationship Id="rId4" Type="http://schemas.openxmlformats.org/officeDocument/2006/relationships/hyperlink" Target="&#32291;&#24066;&#31478;&#36093;&#19968;&#35261;&#34920;1070228.pdf"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圖片 4" descr="人"/>
          <p:cNvPicPr>
            <a:picLocks noGrp="1" noChangeAspect="1"/>
          </p:cNvPicPr>
          <p:nvPr isPhoto="1"/>
        </p:nvPicPr>
        <p:blipFill>
          <a:blip r:embed="rId3" cstate="print">
            <a:extLst>
              <a:ext uri="{28A0092B-C50C-407E-A947-70E740481C1C}">
                <a14:useLocalDpi xmlns:a14="http://schemas.microsoft.com/office/drawing/2010/main" xmlns="" val="0"/>
              </a:ext>
            </a:extLst>
          </a:blip>
          <a:srcRect/>
          <a:stretch>
            <a:fillRect/>
          </a:stretch>
        </p:blipFill>
        <p:spPr bwMode="auto">
          <a:xfrm>
            <a:off x="1628775" y="3175"/>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文字方塊 3"/>
          <p:cNvSpPr txBox="1">
            <a:spLocks noChangeArrowheads="1"/>
          </p:cNvSpPr>
          <p:nvPr/>
        </p:nvSpPr>
        <p:spPr bwMode="auto">
          <a:xfrm>
            <a:off x="1628775" y="1133475"/>
            <a:ext cx="8907463"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dirty="0">
                <a:solidFill>
                  <a:srgbClr val="FF3300"/>
                </a:solidFill>
                <a:latin typeface="標楷體" pitchFamily="65" charset="-120"/>
                <a:ea typeface="標楷體" pitchFamily="65" charset="-120"/>
              </a:rPr>
              <a:t>臺南區十二年國民基本教育</a:t>
            </a:r>
            <a:endParaRPr kumimoji="0" lang="en-US" altLang="zh-TW" sz="4400" dirty="0">
              <a:solidFill>
                <a:srgbClr val="FF3300"/>
              </a:solidFill>
              <a:latin typeface="標楷體" pitchFamily="65" charset="-120"/>
              <a:ea typeface="標楷體" pitchFamily="65" charset="-120"/>
            </a:endParaRPr>
          </a:p>
          <a:p>
            <a:pPr algn="ctr" eaLnBrk="1" hangingPunct="1">
              <a:spcBef>
                <a:spcPct val="0"/>
              </a:spcBef>
              <a:buClrTx/>
              <a:buFontTx/>
              <a:buNone/>
            </a:pPr>
            <a:r>
              <a:rPr kumimoji="0" lang="zh-TW" altLang="en-US" sz="4400" dirty="0">
                <a:solidFill>
                  <a:srgbClr val="FF3300"/>
                </a:solidFill>
                <a:latin typeface="標楷體" pitchFamily="65" charset="-120"/>
                <a:ea typeface="標楷體" pitchFamily="65" charset="-120"/>
              </a:rPr>
              <a:t>適性入學宣導 </a:t>
            </a:r>
          </a:p>
        </p:txBody>
      </p:sp>
      <p:sp>
        <p:nvSpPr>
          <p:cNvPr id="55300"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BE1DC37-56B6-43A2-941B-FFDFC02A058F}" type="slidenum">
              <a:rPr kumimoji="0" lang="zh-TW" altLang="en-US" smtClean="0">
                <a:solidFill>
                  <a:srgbClr val="FEFFFF"/>
                </a:solidFill>
                <a:latin typeface="Century Gothic" panose="020B0502020202020204" pitchFamily="34" charset="0"/>
              </a:rPr>
              <a:pPr/>
              <a:t>1</a:t>
            </a:fld>
            <a:endParaRPr kumimoji="0" lang="zh-TW" altLang="en-US" smtClean="0">
              <a:solidFill>
                <a:srgbClr val="FEFFFF"/>
              </a:solidFill>
              <a:latin typeface="Century Gothic" panose="020B0502020202020204" pitchFamily="34" charset="0"/>
            </a:endParaRPr>
          </a:p>
        </p:txBody>
      </p:sp>
      <p:sp>
        <p:nvSpPr>
          <p:cNvPr id="5" name="文字方塊 4"/>
          <p:cNvSpPr txBox="1">
            <a:spLocks noChangeArrowheads="1"/>
          </p:cNvSpPr>
          <p:nvPr/>
        </p:nvSpPr>
        <p:spPr bwMode="auto">
          <a:xfrm>
            <a:off x="1882775" y="2759075"/>
            <a:ext cx="890746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3600" dirty="0" smtClean="0">
                <a:solidFill>
                  <a:srgbClr val="FF0000"/>
                </a:solidFill>
                <a:latin typeface="標楷體" pitchFamily="65" charset="-120"/>
                <a:ea typeface="標楷體" pitchFamily="65" charset="-120"/>
              </a:rPr>
              <a:t>主講人：善化國中校長 林銘宏 </a:t>
            </a:r>
            <a:endParaRPr kumimoji="0" lang="zh-TW" altLang="en-US" sz="3600" dirty="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1"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P spid="5" grpId="0"/>
      <p:bldP spid="5"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p:cNvGraphicFramePr/>
          <p:nvPr>
            <p:extLst>
              <p:ext uri="{D42A27DB-BD31-4B8C-83A1-F6EECF244321}">
                <p14:modId xmlns:p14="http://schemas.microsoft.com/office/powerpoint/2010/main" xmlns="" val="1793522177"/>
              </p:ext>
            </p:extLst>
          </p:nvPr>
        </p:nvGraphicFramePr>
        <p:xfrm>
          <a:off x="1872488" y="1652968"/>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704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E0CBB40-3F1E-446F-B8D7-895F123507AB}" type="slidenum">
              <a:rPr kumimoji="0" lang="zh-TW" altLang="en-US" smtClean="0">
                <a:solidFill>
                  <a:srgbClr val="FEFFFF"/>
                </a:solidFill>
                <a:latin typeface="Century Gothic" panose="020B0502020202020204" pitchFamily="34" charset="0"/>
              </a:rPr>
              <a:pPr/>
              <a:t>10</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855789" y="438167"/>
            <a:ext cx="7417660" cy="569895"/>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a:t>
            </a:r>
            <a:r>
              <a:rPr kumimoji="0" lang="zh-TW" altLang="en-US" sz="3600" dirty="0" smtClean="0">
                <a:solidFill>
                  <a:srgbClr val="C00000"/>
                </a:solidFill>
                <a:latin typeface="標楷體" panose="03000509000000000000" pitchFamily="65" charset="-120"/>
                <a:ea typeface="標楷體" panose="03000509000000000000" pitchFamily="65" charset="-120"/>
              </a:rPr>
              <a:t>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smtClean="0">
                <a:solidFill>
                  <a:srgbClr val="C00000"/>
                </a:solidFill>
                <a:latin typeface="標楷體" panose="03000509000000000000" pitchFamily="65" charset="-120"/>
                <a:ea typeface="標楷體" panose="03000509000000000000" pitchFamily="65" charset="-120"/>
              </a:rPr>
              <a:t>專業</a:t>
            </a:r>
            <a:r>
              <a:rPr kumimoji="0" lang="zh-TW" altLang="en-US" sz="3600" dirty="0">
                <a:solidFill>
                  <a:srgbClr val="C00000"/>
                </a:solidFill>
                <a:latin typeface="標楷體" panose="03000509000000000000" pitchFamily="65" charset="-120"/>
                <a:ea typeface="標楷體" panose="03000509000000000000" pitchFamily="65" charset="-120"/>
              </a:rPr>
              <a:t>群</a:t>
            </a:r>
            <a:r>
              <a:rPr kumimoji="0" lang="zh-TW" altLang="en-US" sz="3600" dirty="0" smtClean="0">
                <a:solidFill>
                  <a:srgbClr val="C00000"/>
                </a:solidFill>
                <a:latin typeface="標楷體" panose="03000509000000000000" pitchFamily="65" charset="-120"/>
                <a:ea typeface="標楷體" panose="03000509000000000000" pitchFamily="65" charset="-120"/>
              </a:rPr>
              <a:t>科</a:t>
            </a:r>
            <a:r>
              <a:rPr kumimoji="0" lang="en-US" altLang="zh-TW" sz="3600" dirty="0" smtClean="0">
                <a:solidFill>
                  <a:srgbClr val="C00000"/>
                </a:solidFill>
                <a:latin typeface="標楷體" panose="03000509000000000000" pitchFamily="65" charset="-120"/>
                <a:ea typeface="標楷體" panose="03000509000000000000" pitchFamily="65" charset="-120"/>
              </a:rPr>
              <a:t>5</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xmlns="" val="4161352487"/>
              </p:ext>
            </p:extLst>
          </p:nvPr>
        </p:nvGraphicFramePr>
        <p:xfrm>
          <a:off x="1727200" y="1682514"/>
          <a:ext cx="9049181" cy="2729827"/>
        </p:xfrm>
        <a:graphic>
          <a:graphicData uri="http://schemas.openxmlformats.org/drawingml/2006/table">
            <a:tbl>
              <a:tblPr>
                <a:tableStyleId>{5C22544A-7EE6-4342-B048-85BDC9FD1C3A}</a:tableStyleId>
              </a:tblPr>
              <a:tblGrid>
                <a:gridCol w="2520950">
                  <a:extLst>
                    <a:ext uri="{9D8B030D-6E8A-4147-A177-3AD203B41FA5}">
                      <a16:colId xmlns:a16="http://schemas.microsoft.com/office/drawing/2014/main" xmlns="" val="20000"/>
                    </a:ext>
                  </a:extLst>
                </a:gridCol>
                <a:gridCol w="4667250">
                  <a:extLst>
                    <a:ext uri="{9D8B030D-6E8A-4147-A177-3AD203B41FA5}">
                      <a16:colId xmlns:a16="http://schemas.microsoft.com/office/drawing/2014/main" xmlns="" val="20001"/>
                    </a:ext>
                  </a:extLst>
                </a:gridCol>
                <a:gridCol w="894150">
                  <a:extLst>
                    <a:ext uri="{9D8B030D-6E8A-4147-A177-3AD203B41FA5}">
                      <a16:colId xmlns:a16="http://schemas.microsoft.com/office/drawing/2014/main" xmlns="" val="20002"/>
                    </a:ext>
                  </a:extLst>
                </a:gridCol>
                <a:gridCol w="966831">
                  <a:extLst>
                    <a:ext uri="{9D8B030D-6E8A-4147-A177-3AD203B41FA5}">
                      <a16:colId xmlns:a16="http://schemas.microsoft.com/office/drawing/2014/main" xmlns="" val="20003"/>
                    </a:ext>
                  </a:extLst>
                </a:gridCol>
              </a:tblGrid>
              <a:tr h="447142">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學校</a:t>
                      </a:r>
                    </a:p>
                  </a:txBody>
                  <a:tcPr marL="4605" marR="4605" marT="4605"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特色班別名稱</a:t>
                      </a:r>
                    </a:p>
                  </a:txBody>
                  <a:tcPr marL="4605" marR="4605" marT="4605" marB="0" anchor="ctr">
                    <a:solidFill>
                      <a:srgbClr val="E78712"/>
                    </a:solidFill>
                  </a:tcPr>
                </a:tc>
                <a:tc>
                  <a:txBody>
                    <a:bodyPr/>
                    <a:lstStyle/>
                    <a:p>
                      <a:pPr marL="0" algn="ctr" defTabSz="914400" rtl="0" eaLnBrk="1" fontAlgn="ctr" latinLnBrk="0" hangingPunct="1"/>
                      <a:r>
                        <a:rPr lang="zh-TW" altLang="en-US" sz="2000" u="none" strike="noStrike" kern="1200" dirty="0">
                          <a:solidFill>
                            <a:schemeClr val="bg1"/>
                          </a:solidFill>
                          <a:effectLst/>
                          <a:latin typeface="標楷體" panose="03000509000000000000" pitchFamily="65" charset="-120"/>
                          <a:ea typeface="標楷體" panose="03000509000000000000" pitchFamily="65" charset="-120"/>
                          <a:cs typeface="+mn-cs"/>
                        </a:rPr>
                        <a:t>招生數</a:t>
                      </a:r>
                    </a:p>
                  </a:txBody>
                  <a:tcPr marL="4605" marR="4605" marT="4605"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總數</a:t>
                      </a:r>
                    </a:p>
                  </a:txBody>
                  <a:tcPr marL="4605" marR="4605" marT="4605" marB="0" anchor="ctr">
                    <a:solidFill>
                      <a:srgbClr val="E78712"/>
                    </a:solidFill>
                  </a:tcPr>
                </a:tc>
                <a:extLst>
                  <a:ext uri="{0D108BD9-81ED-4DB2-BD59-A6C34878D82A}">
                    <a16:rowId xmlns:a16="http://schemas.microsoft.com/office/drawing/2014/main" xmlns="" val="10000"/>
                  </a:ext>
                </a:extLst>
              </a:tr>
              <a:tr h="456537">
                <a:tc rowSpan="5">
                  <a:txBody>
                    <a:bodyPr/>
                    <a:lstStyle/>
                    <a:p>
                      <a:pPr marL="0" algn="ctr" defTabSz="914400" rtl="0" eaLnBrk="1" fontAlgn="ctr" latinLnBrk="0" hangingPunct="1"/>
                      <a:r>
                        <a:rPr lang="zh-TW" altLang="en-US"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長榮中學</a:t>
                      </a:r>
                      <a:r>
                        <a:rPr lang="en-US" altLang="zh-TW"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[108</a:t>
                      </a:r>
                      <a:r>
                        <a:rPr lang="zh-TW" altLang="en-US"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新</a:t>
                      </a:r>
                      <a:r>
                        <a:rPr lang="en-US" altLang="zh-TW"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a:t>
                      </a:r>
                      <a:endPar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65405" marR="59055" indent="0" algn="l" defTabSz="342900" rtl="0" eaLnBrk="1" fontAlgn="auto" latinLnBrk="0" hangingPunct="1">
                        <a:lnSpc>
                          <a:spcPct val="100000"/>
                        </a:lnSpc>
                        <a:spcBef>
                          <a:spcPts val="0"/>
                        </a:spcBef>
                        <a:spcAft>
                          <a:spcPts val="0"/>
                        </a:spcAft>
                        <a:buClrTx/>
                        <a:buSzTx/>
                        <a:buFontTx/>
                        <a:buNone/>
                        <a:tabLst/>
                        <a:defRPr/>
                      </a:pP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美</a:t>
                      </a:r>
                      <a:r>
                        <a:rPr 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工科</a:t>
                      </a:r>
                      <a:endParaRPr 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rowSpan="5">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188</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a16="http://schemas.microsoft.com/office/drawing/2014/main" xmlns="" val="10013"/>
                  </a:ext>
                </a:extLst>
              </a:tr>
              <a:tr h="456537">
                <a:tc vMerge="1">
                  <a:txBody>
                    <a:bodyPr/>
                    <a:lstStyle/>
                    <a:p>
                      <a:pPr marL="0" algn="ctr" defTabSz="914400" rtl="0" eaLnBrk="1" fontAlgn="ctr" latinLnBrk="0" hangingPunct="1"/>
                      <a:endPar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78740" marR="71120" indent="0" algn="l" defTabSz="342900" rtl="0" eaLnBrk="1" fontAlgn="auto" latinLnBrk="0" hangingPunct="1">
                        <a:lnSpc>
                          <a:spcPct val="100000"/>
                        </a:lnSpc>
                        <a:spcBef>
                          <a:spcPts val="230"/>
                        </a:spcBef>
                        <a:spcAft>
                          <a:spcPts val="0"/>
                        </a:spcAft>
                        <a:buClrTx/>
                        <a:buSzTx/>
                        <a:buFontTx/>
                        <a:buNone/>
                        <a:tabLst/>
                        <a:defRPr/>
                      </a:pPr>
                      <a:r>
                        <a:rPr 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機電科(氣壓</a:t>
                      </a: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迴路設計與自動控制班</a:t>
                      </a:r>
                      <a:r>
                        <a:rPr 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extLst>
                  <a:ext uri="{0D108BD9-81ED-4DB2-BD59-A6C34878D82A}">
                    <a16:rowId xmlns:a16="http://schemas.microsoft.com/office/drawing/2014/main" xmlns="" val="10015"/>
                  </a:ext>
                </a:extLst>
              </a:tr>
              <a:tr h="456537">
                <a:tc vMerge="1">
                  <a:txBody>
                    <a:bodyPr/>
                    <a:lstStyle/>
                    <a:p>
                      <a:pPr marL="0" algn="ctr" defTabSz="914400" rtl="0" eaLnBrk="1" fontAlgn="ctr" latinLnBrk="0" hangingPunct="1"/>
                      <a:endPar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66675" marR="59055" indent="0" algn="l" defTabSz="342900" rtl="0" eaLnBrk="1" fontAlgn="auto" latinLnBrk="0" hangingPunct="1">
                        <a:lnSpc>
                          <a:spcPct val="100000"/>
                        </a:lnSpc>
                        <a:spcBef>
                          <a:spcPts val="0"/>
                        </a:spcBef>
                        <a:spcAft>
                          <a:spcPts val="0"/>
                        </a:spcAft>
                        <a:buClrTx/>
                        <a:buSzTx/>
                        <a:buFontTx/>
                        <a:buNone/>
                        <a:tabLst/>
                        <a:defRPr/>
                      </a:pP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流通</a:t>
                      </a:r>
                      <a:r>
                        <a:rPr 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管理科</a:t>
                      </a:r>
                      <a:endParaRPr 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extLst>
                  <a:ext uri="{0D108BD9-81ED-4DB2-BD59-A6C34878D82A}">
                    <a16:rowId xmlns:a16="http://schemas.microsoft.com/office/drawing/2014/main" xmlns="" val="10016"/>
                  </a:ext>
                </a:extLst>
              </a:tr>
              <a:tr h="456537">
                <a:tc vMerge="1">
                  <a:txBody>
                    <a:bodyPr/>
                    <a:lstStyle/>
                    <a:p>
                      <a:pPr marL="0" algn="ctr" defTabSz="914400" rtl="0" eaLnBrk="1" fontAlgn="ctr" latinLnBrk="0" hangingPunct="1"/>
                      <a:endPar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78740" marR="71120" indent="0" algn="l" defTabSz="342900" rtl="0" eaLnBrk="1" fontAlgn="auto" latinLnBrk="0" hangingPunct="1">
                        <a:lnSpc>
                          <a:spcPct val="100000"/>
                        </a:lnSpc>
                        <a:spcBef>
                          <a:spcPts val="230"/>
                        </a:spcBef>
                        <a:spcAft>
                          <a:spcPts val="0"/>
                        </a:spcAft>
                        <a:buClrTx/>
                        <a:buSzTx/>
                        <a:buFontTx/>
                        <a:buNone/>
                        <a:tabLst/>
                        <a:defRPr/>
                      </a:pP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應用外語科(國際會展旅遊菁英班</a:t>
                      </a:r>
                      <a:r>
                        <a:rPr 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extLst>
                  <a:ext uri="{0D108BD9-81ED-4DB2-BD59-A6C34878D82A}">
                    <a16:rowId xmlns:a16="http://schemas.microsoft.com/office/drawing/2014/main" xmlns="" val="10017"/>
                  </a:ext>
                </a:extLst>
              </a:tr>
              <a:tr h="456537">
                <a:tc vMerge="1">
                  <a:txBody>
                    <a:bodyPr/>
                    <a:lstStyle/>
                    <a:p>
                      <a:pPr marL="0" algn="ctr" defTabSz="914400" rtl="0" eaLnBrk="1" fontAlgn="ctr" latinLnBrk="0" hangingPunct="1"/>
                      <a:endPar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78740" marR="71120" lvl="0" indent="0" algn="l" defTabSz="342900" rtl="0" eaLnBrk="1" fontAlgn="auto" latinLnBrk="0" hangingPunct="1">
                        <a:lnSpc>
                          <a:spcPct val="100000"/>
                        </a:lnSpc>
                        <a:spcBef>
                          <a:spcPts val="230"/>
                        </a:spcBef>
                        <a:spcAft>
                          <a:spcPts val="0"/>
                        </a:spcAft>
                        <a:buClrTx/>
                        <a:buSzTx/>
                        <a:buFontTx/>
                        <a:buNone/>
                        <a:tabLst/>
                        <a:defRPr/>
                      </a:pP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廣告設計科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動漫手遊角色設計班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extLst>
                  <a:ext uri="{0D108BD9-81ED-4DB2-BD59-A6C34878D82A}">
                    <a16:rowId xmlns:a16="http://schemas.microsoft.com/office/drawing/2014/main" xmlns="" val="20100757"/>
                  </a:ext>
                </a:extLst>
              </a:tr>
            </a:tbl>
          </a:graphicData>
        </a:graphic>
      </p:graphicFrame>
      <p:sp>
        <p:nvSpPr>
          <p:cNvPr id="166986"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44B45B-264F-4506-B2AB-112FF30FD8B4}" type="slidenum">
              <a:rPr kumimoji="0" lang="zh-TW" altLang="en-US" smtClean="0">
                <a:solidFill>
                  <a:srgbClr val="FEFFFF"/>
                </a:solidFill>
                <a:latin typeface="Century Gothic" panose="020B0502020202020204" pitchFamily="34" charset="0"/>
              </a:rPr>
              <a:pPr/>
              <a:t>100</a:t>
            </a:fld>
            <a:endParaRPr kumimoji="0" lang="zh-TW" altLang="en-US" smtClean="0">
              <a:solidFill>
                <a:srgbClr val="FEFFFF"/>
              </a:solidFill>
              <a:latin typeface="Century Gothic" panose="020B0502020202020204" pitchFamily="34" charset="0"/>
            </a:endParaRPr>
          </a:p>
        </p:txBody>
      </p:sp>
      <p:sp>
        <p:nvSpPr>
          <p:cNvPr id="5" name="標題 1"/>
          <p:cNvSpPr>
            <a:spLocks noGrp="1"/>
          </p:cNvSpPr>
          <p:nvPr>
            <p:ph type="title"/>
          </p:nvPr>
        </p:nvSpPr>
        <p:spPr>
          <a:xfrm>
            <a:off x="1727200" y="1152525"/>
            <a:ext cx="6838567" cy="506776"/>
          </a:xfrm>
        </p:spPr>
        <p:txBody>
          <a:bodyPr/>
          <a:lstStyle/>
          <a:p>
            <a:pPr eaLnBrk="1" hangingPunct="1"/>
            <a:r>
              <a:rPr kumimoji="1" lang="zh-TW" altLang="en-US" sz="2800" dirty="0" smtClean="0">
                <a:solidFill>
                  <a:srgbClr val="C00000"/>
                </a:solidFill>
                <a:latin typeface="標楷體" panose="03000509000000000000" pitchFamily="65" charset="-120"/>
                <a:ea typeface="標楷體" panose="03000509000000000000" pitchFamily="65" charset="-120"/>
              </a:rPr>
              <a:t>臺南區專業群科甄選入學辦理學校</a:t>
            </a:r>
          </a:p>
        </p:txBody>
      </p:sp>
    </p:spTree>
    <p:extLst>
      <p:ext uri="{BB962C8B-B14F-4D97-AF65-F5344CB8AC3E}">
        <p14:creationId xmlns:p14="http://schemas.microsoft.com/office/powerpoint/2010/main" xmlns="" val="1041277525"/>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0" y="2943225"/>
            <a:ext cx="6858000" cy="147637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pic>
        <p:nvPicPr>
          <p:cNvPr id="168963" name="圖片 2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8964" name="文字版面配置區 1"/>
          <p:cNvSpPr>
            <a:spLocks noGrp="1"/>
          </p:cNvSpPr>
          <p:nvPr>
            <p:ph type="body" idx="1"/>
          </p:nvPr>
        </p:nvSpPr>
        <p:spPr>
          <a:xfrm>
            <a:off x="2755900" y="4476750"/>
            <a:ext cx="6769100" cy="1009650"/>
          </a:xfrm>
        </p:spPr>
        <p:txBody>
          <a:bodyPr/>
          <a:lstStyle/>
          <a:p>
            <a:pPr eaLnBrk="1" hangingPunct="1"/>
            <a:r>
              <a:rPr lang="zh-TW" altLang="en-US" sz="2400" b="1" dirty="0" smtClean="0">
                <a:solidFill>
                  <a:srgbClr val="FF0000"/>
                </a:solidFill>
                <a:latin typeface="標楷體" panose="03000509000000000000" pitchFamily="65" charset="-120"/>
                <a:ea typeface="標楷體" panose="03000509000000000000" pitchFamily="65" charset="-120"/>
              </a:rPr>
              <a:t>特色招生考試分發入學以學科測驗為主。</a:t>
            </a:r>
          </a:p>
          <a:p>
            <a:pPr eaLnBrk="1" hangingPunct="1"/>
            <a:r>
              <a:rPr lang="zh-TW" altLang="en-US" sz="2400" b="1" dirty="0" smtClean="0">
                <a:solidFill>
                  <a:srgbClr val="FF0000"/>
                </a:solidFill>
                <a:latin typeface="標楷體" panose="03000509000000000000" pitchFamily="65" charset="-120"/>
                <a:ea typeface="標楷體" panose="03000509000000000000" pitchFamily="65" charset="-120"/>
              </a:rPr>
              <a:t>考試分發入學多是以學科發展為主軸的特色班級</a:t>
            </a:r>
          </a:p>
        </p:txBody>
      </p:sp>
      <p:sp>
        <p:nvSpPr>
          <p:cNvPr id="168965" name="標題 3"/>
          <p:cNvSpPr txBox="1">
            <a:spLocks/>
          </p:cNvSpPr>
          <p:nvPr/>
        </p:nvSpPr>
        <p:spPr bwMode="auto">
          <a:xfrm>
            <a:off x="2667000" y="3206750"/>
            <a:ext cx="7720013" cy="949325"/>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800" dirty="0">
                <a:solidFill>
                  <a:schemeClr val="bg1"/>
                </a:solidFill>
                <a:latin typeface="標楷體" panose="03000509000000000000" pitchFamily="65" charset="-120"/>
                <a:ea typeface="標楷體" panose="03000509000000000000" pitchFamily="65" charset="-120"/>
              </a:rPr>
              <a:t>六、特色招生考試分發入學</a:t>
            </a:r>
          </a:p>
        </p:txBody>
      </p:sp>
      <p:sp>
        <p:nvSpPr>
          <p:cNvPr id="168966"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0DC54C2-42D0-4969-9852-990F2517F3A8}" type="slidenum">
              <a:rPr kumimoji="0" lang="zh-TW" altLang="en-US" smtClean="0">
                <a:solidFill>
                  <a:srgbClr val="FEFFFF"/>
                </a:solidFill>
                <a:latin typeface="Century Gothic" panose="020B0502020202020204" pitchFamily="34" charset="0"/>
              </a:rPr>
              <a:pPr/>
              <a:t>101</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wipe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標題 1"/>
          <p:cNvSpPr>
            <a:spLocks noGrp="1"/>
          </p:cNvSpPr>
          <p:nvPr>
            <p:ph type="title"/>
          </p:nvPr>
        </p:nvSpPr>
        <p:spPr>
          <a:xfrm>
            <a:off x="1990725" y="396875"/>
            <a:ext cx="8912225" cy="863600"/>
          </a:xfrm>
          <a:solidFill>
            <a:srgbClr val="FFFF00"/>
          </a:solidFill>
        </p:spPr>
        <p:txBody>
          <a:bodyPr/>
          <a:lstStyle/>
          <a:p>
            <a:r>
              <a:rPr lang="en-US" altLang="zh-TW" sz="4000" dirty="0" smtClean="0">
                <a:solidFill>
                  <a:srgbClr val="FF0000"/>
                </a:solidFill>
                <a:latin typeface="標楷體" panose="03000509000000000000" pitchFamily="65" charset="-120"/>
                <a:ea typeface="標楷體" panose="03000509000000000000" pitchFamily="65" charset="-120"/>
              </a:rPr>
              <a:t>(</a:t>
            </a:r>
            <a:r>
              <a:rPr lang="zh-TW" altLang="en-US" sz="4000" dirty="0" smtClean="0">
                <a:solidFill>
                  <a:srgbClr val="FF0000"/>
                </a:solidFill>
                <a:latin typeface="標楷體" panose="03000509000000000000" pitchFamily="65" charset="-120"/>
                <a:ea typeface="標楷體" panose="03000509000000000000" pitchFamily="65" charset="-120"/>
              </a:rPr>
              <a:t>一</a:t>
            </a:r>
            <a:r>
              <a:rPr lang="en-US" altLang="zh-TW" sz="4000" dirty="0" smtClean="0">
                <a:solidFill>
                  <a:srgbClr val="FF0000"/>
                </a:solidFill>
                <a:latin typeface="標楷體" panose="03000509000000000000" pitchFamily="65" charset="-120"/>
                <a:ea typeface="標楷體" panose="03000509000000000000" pitchFamily="65" charset="-120"/>
              </a:rPr>
              <a:t>)</a:t>
            </a:r>
            <a:r>
              <a:rPr lang="zh-TW" altLang="en-US" sz="4000" dirty="0" smtClean="0">
                <a:solidFill>
                  <a:srgbClr val="FF0000"/>
                </a:solidFill>
                <a:latin typeface="標楷體" panose="03000509000000000000" pitchFamily="65" charset="-120"/>
                <a:ea typeface="標楷體" panose="03000509000000000000" pitchFamily="65" charset="-120"/>
              </a:rPr>
              <a:t>特色招生考試分發</a:t>
            </a:r>
            <a:r>
              <a:rPr lang="en-US" altLang="zh-TW" sz="4000" dirty="0" smtClean="0">
                <a:solidFill>
                  <a:srgbClr val="FF0000"/>
                </a:solidFill>
                <a:latin typeface="標楷體" panose="03000509000000000000" pitchFamily="65" charset="-120"/>
                <a:ea typeface="標楷體" panose="03000509000000000000" pitchFamily="65" charset="-120"/>
              </a:rPr>
              <a:t>1-</a:t>
            </a:r>
            <a:r>
              <a:rPr lang="zh-TW" altLang="en-US" sz="4000" dirty="0" smtClean="0">
                <a:solidFill>
                  <a:srgbClr val="FF0000"/>
                </a:solidFill>
                <a:latin typeface="標楷體" panose="03000509000000000000" pitchFamily="65" charset="-120"/>
                <a:ea typeface="標楷體" panose="03000509000000000000" pitchFamily="65" charset="-120"/>
              </a:rPr>
              <a:t>準備方向</a:t>
            </a:r>
          </a:p>
        </p:txBody>
      </p:sp>
      <p:sp>
        <p:nvSpPr>
          <p:cNvPr id="3" name="內容版面配置區 2"/>
          <p:cNvSpPr>
            <a:spLocks noGrp="1"/>
          </p:cNvSpPr>
          <p:nvPr>
            <p:ph idx="1"/>
          </p:nvPr>
        </p:nvSpPr>
        <p:spPr>
          <a:xfrm>
            <a:off x="1554163" y="1468438"/>
            <a:ext cx="9950450" cy="4487862"/>
          </a:xfrm>
        </p:spPr>
        <p:txBody>
          <a:bodyPr/>
          <a:lstStyle/>
          <a:p>
            <a:pPr marL="512763" indent="-512763">
              <a:buFontTx/>
              <a:buAutoNum type="ea1ChtPeriod"/>
            </a:pPr>
            <a:r>
              <a:rPr lang="zh-TW" altLang="en-US" sz="3200" dirty="0" smtClean="0">
                <a:solidFill>
                  <a:schemeClr val="tx1"/>
                </a:solidFill>
                <a:latin typeface="標楷體" panose="03000509000000000000" pitchFamily="65" charset="-120"/>
                <a:ea typeface="標楷體" panose="03000509000000000000" pitchFamily="65" charset="-120"/>
              </a:rPr>
              <a:t>「國民中小學九年一貫課程綱要」相關學習領域之國中階段能力指標及其延伸應用 </a:t>
            </a:r>
          </a:p>
          <a:p>
            <a:pPr marL="512763" indent="-512763">
              <a:buFontTx/>
              <a:buAutoNum type="ea1ChtPeriod"/>
            </a:pPr>
            <a:r>
              <a:rPr lang="zh-TW" altLang="en-US" sz="3200" dirty="0" smtClean="0">
                <a:solidFill>
                  <a:schemeClr val="tx1"/>
                </a:solidFill>
                <a:latin typeface="標楷體" panose="03000509000000000000" pitchFamily="65" charset="-120"/>
                <a:ea typeface="標楷體" panose="03000509000000000000" pitchFamily="65" charset="-120"/>
              </a:rPr>
              <a:t>各校所規劃特色課程應具之先備知識與能力。</a:t>
            </a:r>
            <a:r>
              <a:rPr lang="en-US" altLang="zh-TW" sz="3200" dirty="0" smtClean="0">
                <a:solidFill>
                  <a:schemeClr val="tx1"/>
                </a:solidFill>
                <a:latin typeface="標楷體" panose="03000509000000000000" pitchFamily="65" charset="-120"/>
                <a:ea typeface="標楷體" panose="03000509000000000000" pitchFamily="65" charset="-120"/>
              </a:rPr>
              <a:t>(</a:t>
            </a:r>
            <a:r>
              <a:rPr lang="zh-TW" altLang="en-US" sz="3200" dirty="0" smtClean="0">
                <a:solidFill>
                  <a:schemeClr val="tx1"/>
                </a:solidFill>
                <a:latin typeface="標楷體" panose="03000509000000000000" pitchFamily="65" charset="-120"/>
                <a:ea typeface="標楷體" panose="03000509000000000000" pitchFamily="65" charset="-120"/>
              </a:rPr>
              <a:t>詳見各校招生簡章</a:t>
            </a:r>
            <a:r>
              <a:rPr lang="en-US" altLang="zh-TW" sz="3200" dirty="0" smtClean="0">
                <a:solidFill>
                  <a:schemeClr val="tx1"/>
                </a:solidFill>
                <a:latin typeface="標楷體" panose="03000509000000000000" pitchFamily="65" charset="-120"/>
                <a:ea typeface="標楷體" panose="03000509000000000000" pitchFamily="65" charset="-120"/>
              </a:rPr>
              <a:t>)</a:t>
            </a:r>
          </a:p>
          <a:p>
            <a:pPr marL="512763" indent="-512763">
              <a:buFontTx/>
              <a:buAutoNum type="ea1ChtPeriod"/>
            </a:pPr>
            <a:r>
              <a:rPr lang="zh-TW" altLang="en-US" sz="3200" dirty="0" smtClean="0">
                <a:solidFill>
                  <a:schemeClr val="tx1"/>
                </a:solidFill>
                <a:latin typeface="標楷體" panose="03000509000000000000" pitchFamily="65" charset="-120"/>
                <a:ea typeface="標楷體" panose="03000509000000000000" pitchFamily="65" charset="-120"/>
              </a:rPr>
              <a:t>採電腦測驗單一選擇題型之科目，試題相較於國中會考，屬中間偏難。</a:t>
            </a:r>
            <a:endParaRPr lang="en-US" altLang="zh-TW" sz="3200" dirty="0" smtClean="0">
              <a:solidFill>
                <a:schemeClr val="tx1"/>
              </a:solidFill>
              <a:latin typeface="標楷體" panose="03000509000000000000" pitchFamily="65" charset="-120"/>
              <a:ea typeface="標楷體" panose="03000509000000000000" pitchFamily="65" charset="-120"/>
            </a:endParaRPr>
          </a:p>
          <a:p>
            <a:pPr marL="512763" indent="-512763">
              <a:buFontTx/>
              <a:buAutoNum type="ea1ChtPeriod"/>
            </a:pPr>
            <a:r>
              <a:rPr lang="zh-TW" altLang="en-US" sz="3200" dirty="0" smtClean="0">
                <a:solidFill>
                  <a:schemeClr val="tx1"/>
                </a:solidFill>
                <a:latin typeface="標楷體" panose="03000509000000000000" pitchFamily="65" charset="-120"/>
                <a:ea typeface="標楷體" panose="03000509000000000000" pitchFamily="65" charset="-120"/>
              </a:rPr>
              <a:t>考生可參考各校簡章之試題範例與去年之考古題。</a:t>
            </a:r>
            <a:endParaRPr lang="en-US" altLang="zh-TW" sz="3200" dirty="0" smtClean="0">
              <a:solidFill>
                <a:schemeClr val="tx1"/>
              </a:solidFill>
              <a:latin typeface="標楷體" panose="03000509000000000000" pitchFamily="65" charset="-120"/>
              <a:ea typeface="標楷體" panose="03000509000000000000" pitchFamily="65" charset="-120"/>
            </a:endParaRPr>
          </a:p>
          <a:p>
            <a:pPr marL="512763" indent="-512763">
              <a:buFontTx/>
              <a:buAutoNum type="ea1ChtPeriod"/>
            </a:pPr>
            <a:r>
              <a:rPr lang="zh-TW" altLang="en-US" sz="3200" dirty="0" smtClean="0">
                <a:solidFill>
                  <a:srgbClr val="FF0000"/>
                </a:solidFill>
                <a:latin typeface="標楷體" panose="03000509000000000000" pitchFamily="65" charset="-120"/>
                <a:ea typeface="標楷體" panose="03000509000000000000" pitchFamily="65" charset="-120"/>
              </a:rPr>
              <a:t>臺南區考英文及數學兩科 </a:t>
            </a:r>
            <a:endParaRPr lang="en-US" altLang="zh-TW" sz="3200" dirty="0" smtClean="0">
              <a:solidFill>
                <a:srgbClr val="FF0000"/>
              </a:solidFill>
              <a:latin typeface="標楷體" panose="03000509000000000000" pitchFamily="65" charset="-120"/>
              <a:ea typeface="標楷體" panose="03000509000000000000" pitchFamily="65" charset="-120"/>
            </a:endParaRPr>
          </a:p>
          <a:p>
            <a:pPr marL="512763" indent="-512763">
              <a:buFontTx/>
              <a:buAutoNum type="ea1ChtPeriod"/>
            </a:pPr>
            <a:r>
              <a:rPr lang="zh-TW" altLang="en-US" sz="3200" dirty="0" smtClean="0">
                <a:solidFill>
                  <a:srgbClr val="FF0000"/>
                </a:solidFill>
                <a:latin typeface="標楷體" panose="03000509000000000000" pitchFamily="65" charset="-120"/>
                <a:ea typeface="標楷體" panose="03000509000000000000" pitchFamily="65" charset="-120"/>
              </a:rPr>
              <a:t>各校會訂定基本門檻</a:t>
            </a:r>
          </a:p>
        </p:txBody>
      </p:sp>
      <p:sp>
        <p:nvSpPr>
          <p:cNvPr id="169988"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6A6376D-6039-4E84-9A3F-179FF22D5FC0}" type="slidenum">
              <a:rPr kumimoji="0" lang="zh-TW" altLang="en-US" smtClean="0">
                <a:solidFill>
                  <a:srgbClr val="FEFFFF"/>
                </a:solidFill>
                <a:latin typeface="Century Gothic" panose="020B0502020202020204" pitchFamily="34" charset="0"/>
              </a:rPr>
              <a:pPr/>
              <a:t>102</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標題 1"/>
          <p:cNvSpPr txBox="1">
            <a:spLocks/>
          </p:cNvSpPr>
          <p:nvPr/>
        </p:nvSpPr>
        <p:spPr bwMode="auto">
          <a:xfrm>
            <a:off x="1990725" y="396875"/>
            <a:ext cx="9663113" cy="8636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一</a:t>
            </a: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特色招生考試分發</a:t>
            </a:r>
            <a:r>
              <a:rPr kumimoji="0" lang="en-US" altLang="zh-TW" sz="3600" dirty="0" smtClean="0">
                <a:solidFill>
                  <a:srgbClr val="FF0000"/>
                </a:solidFill>
                <a:latin typeface="標楷體" panose="03000509000000000000" pitchFamily="65" charset="-120"/>
                <a:ea typeface="標楷體" panose="03000509000000000000" pitchFamily="65" charset="-120"/>
              </a:rPr>
              <a:t>2</a:t>
            </a:r>
            <a:r>
              <a:rPr kumimoji="0" lang="en-US" altLang="zh-TW" sz="3600" dirty="0" smtClean="0">
                <a:solidFill>
                  <a:srgbClr val="FF0000"/>
                </a:solidFill>
                <a:latin typeface="+mn-ea"/>
              </a:rPr>
              <a:t>-</a:t>
            </a:r>
            <a:r>
              <a:rPr kumimoji="0" lang="en-US" altLang="zh-TW" sz="3600" dirty="0">
                <a:solidFill>
                  <a:srgbClr val="FF0000"/>
                </a:solidFill>
                <a:latin typeface="+mn-ea"/>
              </a:rPr>
              <a:t>-</a:t>
            </a:r>
            <a:r>
              <a:rPr kumimoji="0" lang="zh-TW" altLang="en-US" sz="3600" dirty="0" smtClean="0">
                <a:solidFill>
                  <a:srgbClr val="FF0000"/>
                </a:solidFill>
                <a:latin typeface="標楷體" panose="03000509000000000000" pitchFamily="65" charset="-120"/>
                <a:ea typeface="標楷體" panose="03000509000000000000" pitchFamily="65" charset="-120"/>
              </a:rPr>
              <a:t>臺</a:t>
            </a:r>
            <a:r>
              <a:rPr kumimoji="0" lang="zh-TW" altLang="en-US" sz="3600" dirty="0">
                <a:solidFill>
                  <a:srgbClr val="FF0000"/>
                </a:solidFill>
                <a:latin typeface="標楷體" panose="03000509000000000000" pitchFamily="65" charset="-120"/>
                <a:ea typeface="標楷體" panose="03000509000000000000" pitchFamily="65" charset="-120"/>
              </a:rPr>
              <a:t>南區辦理學校</a:t>
            </a:r>
          </a:p>
        </p:txBody>
      </p:sp>
      <p:graphicFrame>
        <p:nvGraphicFramePr>
          <p:cNvPr id="5" name="表格 4"/>
          <p:cNvGraphicFramePr>
            <a:graphicFrameLocks noGrp="1"/>
          </p:cNvGraphicFramePr>
          <p:nvPr>
            <p:extLst>
              <p:ext uri="{D42A27DB-BD31-4B8C-83A1-F6EECF244321}">
                <p14:modId xmlns:p14="http://schemas.microsoft.com/office/powerpoint/2010/main" xmlns="" val="786592372"/>
              </p:ext>
            </p:extLst>
          </p:nvPr>
        </p:nvGraphicFramePr>
        <p:xfrm>
          <a:off x="1990725" y="1622425"/>
          <a:ext cx="9483725" cy="4501034"/>
        </p:xfrm>
        <a:graphic>
          <a:graphicData uri="http://schemas.openxmlformats.org/drawingml/2006/table">
            <a:tbl>
              <a:tblPr>
                <a:tableStyleId>{5C22544A-7EE6-4342-B048-85BDC9FD1C3A}</a:tableStyleId>
              </a:tblPr>
              <a:tblGrid>
                <a:gridCol w="2157384">
                  <a:extLst>
                    <a:ext uri="{9D8B030D-6E8A-4147-A177-3AD203B41FA5}">
                      <a16:colId xmlns:a16="http://schemas.microsoft.com/office/drawing/2014/main" xmlns="" val="20000"/>
                    </a:ext>
                  </a:extLst>
                </a:gridCol>
                <a:gridCol w="3464890">
                  <a:extLst>
                    <a:ext uri="{9D8B030D-6E8A-4147-A177-3AD203B41FA5}">
                      <a16:colId xmlns:a16="http://schemas.microsoft.com/office/drawing/2014/main" xmlns="" val="20001"/>
                    </a:ext>
                  </a:extLst>
                </a:gridCol>
                <a:gridCol w="1438093">
                  <a:extLst>
                    <a:ext uri="{9D8B030D-6E8A-4147-A177-3AD203B41FA5}">
                      <a16:colId xmlns:a16="http://schemas.microsoft.com/office/drawing/2014/main" xmlns="" val="20002"/>
                    </a:ext>
                  </a:extLst>
                </a:gridCol>
                <a:gridCol w="2423358">
                  <a:extLst>
                    <a:ext uri="{9D8B030D-6E8A-4147-A177-3AD203B41FA5}">
                      <a16:colId xmlns:a16="http://schemas.microsoft.com/office/drawing/2014/main" xmlns="" val="20003"/>
                    </a:ext>
                  </a:extLst>
                </a:gridCol>
              </a:tblGrid>
              <a:tr h="803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學校</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特色班別名稱</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招生數</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備註</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extLst>
                  <a:ext uri="{0D108BD9-81ED-4DB2-BD59-A6C34878D82A}">
                    <a16:rowId xmlns:a16="http://schemas.microsoft.com/office/drawing/2014/main" xmlns="" val="10000"/>
                  </a:ext>
                </a:extLst>
              </a:tr>
              <a:tr h="577000">
                <a:tc>
                  <a:txBody>
                    <a:bodyPr/>
                    <a:lstStyle/>
                    <a:p>
                      <a:pPr algn="ctr" fontAlgn="ctr"/>
                      <a:r>
                        <a:rPr kumimoji="0" lang="zh-TW" altLang="en-US" sz="2400" b="1" i="0" u="none" strike="noStrike" kern="1200"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rPr>
                        <a:t>臺南</a:t>
                      </a: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一中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數理科學教育班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288</a:t>
                      </a:r>
                      <a:endParaRPr kumimoji="0" lang="en-US" alt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數學</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812759">
                <a:tc>
                  <a:txBody>
                    <a:bodyPr/>
                    <a:lstStyle/>
                    <a:p>
                      <a:pPr algn="ctr" fontAlgn="ctr"/>
                      <a:r>
                        <a:rPr kumimoji="0" lang="zh-TW" altLang="en-US" sz="2400" b="1" i="0" u="none" strike="noStrike" kern="1200"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rPr>
                        <a:t>臺南</a:t>
                      </a: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二中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ctr" fontAlgn="ct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國際資訊科技特色</a:t>
                      </a: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36</a:t>
                      </a:r>
                      <a:endParaRPr kumimoji="0" lang="en-US" alt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英文、數學</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577000">
                <a:tc>
                  <a:txBody>
                    <a:bodyPr/>
                    <a:lstStyle/>
                    <a:p>
                      <a:pPr algn="ctr" fontAlgn="ctr"/>
                      <a:r>
                        <a:rPr kumimoji="0" lang="zh-TW" altLang="en-US" sz="2400" b="1" i="0" u="none" strike="noStrike" kern="1200"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rPr>
                        <a:t>臺南</a:t>
                      </a: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女中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ctr" fontAlgn="ct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科學人文班</a:t>
                      </a:r>
                      <a:endPar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180</a:t>
                      </a:r>
                      <a:endParaRPr kumimoji="0" lang="en-US" alt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英文、數學</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577000">
                <a:tc>
                  <a:txBody>
                    <a:bodyPr/>
                    <a:lstStyle/>
                    <a:p>
                      <a:pPr algn="ctr" fontAlgn="ctr"/>
                      <a:r>
                        <a:rPr kumimoji="0" lang="zh-TW" altLang="en-US" sz="2400" b="1" i="0" u="none" strike="noStrike" kern="1200"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rPr>
                        <a:t>家齊高中</a:t>
                      </a:r>
                      <a:endPar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數理特色班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36</a:t>
                      </a:r>
                      <a:endParaRPr kumimoji="0" lang="en-US" alt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數學</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577000">
                <a:tc>
                  <a:txBody>
                    <a:bodyPr/>
                    <a:lstStyle/>
                    <a:p>
                      <a:pPr algn="ctr" fontAlgn="ct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南科實中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科學人文班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30</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英文、數學</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577000">
                <a:tc>
                  <a:txBody>
                    <a:bodyPr/>
                    <a:lstStyle/>
                    <a:p>
                      <a:pPr algn="ctr" fontAlgn="ctr"/>
                      <a:r>
                        <a:rPr kumimoji="0" lang="zh-TW" altLang="en-US" sz="2400" b="1" i="0" u="none" strike="noStrike" kern="1200"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rPr>
                        <a:t>南大附中</a:t>
                      </a:r>
                      <a:endPar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ctr" fontAlgn="ct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數理特色班</a:t>
                      </a:r>
                      <a:endPar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36</a:t>
                      </a:r>
                      <a:endParaRPr kumimoji="0" lang="en-US" alt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英文、數學</a:t>
                      </a:r>
                      <a:endPar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bl>
          </a:graphicData>
        </a:graphic>
      </p:graphicFrame>
      <p:sp>
        <p:nvSpPr>
          <p:cNvPr id="171053"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B689032-923A-4137-8B40-80EADA1AF497}" type="slidenum">
              <a:rPr kumimoji="0" lang="zh-TW" altLang="en-US" smtClean="0">
                <a:solidFill>
                  <a:srgbClr val="FEFFFF"/>
                </a:solidFill>
                <a:latin typeface="Century Gothic" panose="020B0502020202020204" pitchFamily="34" charset="0"/>
              </a:rPr>
              <a:pPr/>
              <a:t>103</a:t>
            </a:fld>
            <a:endParaRPr kumimoji="0" lang="zh-TW" altLang="en-US" smtClean="0">
              <a:solidFill>
                <a:srgbClr val="FEFFFF"/>
              </a:solidFill>
              <a:latin typeface="Century Gothic" panose="020B0502020202020204" pitchFamily="34" charset="0"/>
            </a:endParaRPr>
          </a:p>
        </p:txBody>
      </p:sp>
    </p:spTree>
    <p:extLst>
      <p:ext uri="{BB962C8B-B14F-4D97-AF65-F5344CB8AC3E}">
        <p14:creationId xmlns:p14="http://schemas.microsoft.com/office/powerpoint/2010/main" xmlns="" val="2837050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標題 1"/>
          <p:cNvSpPr>
            <a:spLocks noGrp="1"/>
          </p:cNvSpPr>
          <p:nvPr>
            <p:ph type="title"/>
          </p:nvPr>
        </p:nvSpPr>
        <p:spPr>
          <a:xfrm>
            <a:off x="2592388" y="623888"/>
            <a:ext cx="8912225" cy="1281112"/>
          </a:xfrm>
        </p:spPr>
        <p:txBody>
          <a:bodyPr/>
          <a:lstStyle/>
          <a:p>
            <a:endParaRPr lang="zh-TW" altLang="en-US" dirty="0" smtClean="0"/>
          </a:p>
        </p:txBody>
      </p:sp>
      <p:graphicFrame>
        <p:nvGraphicFramePr>
          <p:cNvPr id="4" name="表格 3"/>
          <p:cNvGraphicFramePr>
            <a:graphicFrameLocks noGrp="1"/>
          </p:cNvGraphicFramePr>
          <p:nvPr>
            <p:extLst>
              <p:ext uri="{D42A27DB-BD31-4B8C-83A1-F6EECF244321}">
                <p14:modId xmlns:p14="http://schemas.microsoft.com/office/powerpoint/2010/main" xmlns="" val="99836350"/>
              </p:ext>
            </p:extLst>
          </p:nvPr>
        </p:nvGraphicFramePr>
        <p:xfrm>
          <a:off x="765359" y="800482"/>
          <a:ext cx="10299699" cy="5710268"/>
        </p:xfrm>
        <a:graphic>
          <a:graphicData uri="http://schemas.openxmlformats.org/drawingml/2006/table">
            <a:tbl>
              <a:tblPr firstRow="1" firstCol="1" bandRow="1">
                <a:tableStyleId>{5C22544A-7EE6-4342-B048-85BDC9FD1C3A}</a:tableStyleId>
              </a:tblPr>
              <a:tblGrid>
                <a:gridCol w="1838874">
                  <a:extLst>
                    <a:ext uri="{9D8B030D-6E8A-4147-A177-3AD203B41FA5}">
                      <a16:colId xmlns:a16="http://schemas.microsoft.com/office/drawing/2014/main" xmlns="" val="20000"/>
                    </a:ext>
                  </a:extLst>
                </a:gridCol>
                <a:gridCol w="1607756">
                  <a:extLst>
                    <a:ext uri="{9D8B030D-6E8A-4147-A177-3AD203B41FA5}">
                      <a16:colId xmlns:a16="http://schemas.microsoft.com/office/drawing/2014/main" xmlns="" val="20001"/>
                    </a:ext>
                  </a:extLst>
                </a:gridCol>
                <a:gridCol w="1718290">
                  <a:extLst>
                    <a:ext uri="{9D8B030D-6E8A-4147-A177-3AD203B41FA5}">
                      <a16:colId xmlns:a16="http://schemas.microsoft.com/office/drawing/2014/main" xmlns="" val="20002"/>
                    </a:ext>
                  </a:extLst>
                </a:gridCol>
                <a:gridCol w="4224197">
                  <a:extLst>
                    <a:ext uri="{9D8B030D-6E8A-4147-A177-3AD203B41FA5}">
                      <a16:colId xmlns:a16="http://schemas.microsoft.com/office/drawing/2014/main" xmlns="" val="20003"/>
                    </a:ext>
                  </a:extLst>
                </a:gridCol>
                <a:gridCol w="455291">
                  <a:extLst>
                    <a:ext uri="{9D8B030D-6E8A-4147-A177-3AD203B41FA5}">
                      <a16:colId xmlns:a16="http://schemas.microsoft.com/office/drawing/2014/main" xmlns="" val="20004"/>
                    </a:ext>
                  </a:extLst>
                </a:gridCol>
                <a:gridCol w="455291">
                  <a:extLst>
                    <a:ext uri="{9D8B030D-6E8A-4147-A177-3AD203B41FA5}">
                      <a16:colId xmlns:a16="http://schemas.microsoft.com/office/drawing/2014/main" xmlns="" val="20005"/>
                    </a:ext>
                  </a:extLst>
                </a:gridCol>
              </a:tblGrid>
              <a:tr h="425744">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錄取門檻</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特招分數採計</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特招分數同分採計</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altLang="en-US" sz="2000" kern="100" dirty="0" smtClean="0">
                          <a:effectLst/>
                          <a:latin typeface="標楷體" panose="03000509000000000000" pitchFamily="65" charset="-120"/>
                          <a:ea typeface="標楷體" panose="03000509000000000000" pitchFamily="65" charset="-120"/>
                          <a:cs typeface="Times New Roman" panose="02020603050405020304" pitchFamily="18" charset="0"/>
                        </a:rPr>
                        <a:t>男</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altLang="en-US" sz="2000" kern="100" dirty="0" smtClean="0">
                          <a:effectLst/>
                          <a:latin typeface="標楷體" panose="03000509000000000000" pitchFamily="65" charset="-120"/>
                          <a:ea typeface="標楷體" panose="03000509000000000000" pitchFamily="65" charset="-120"/>
                          <a:cs typeface="Times New Roman" panose="02020603050405020304" pitchFamily="18" charset="0"/>
                        </a:rPr>
                        <a:t>女</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extLst>
                  <a:ext uri="{0D108BD9-81ED-4DB2-BD59-A6C34878D82A}">
                    <a16:rowId xmlns:a16="http://schemas.microsoft.com/office/drawing/2014/main" xmlns="" val="10000"/>
                  </a:ext>
                </a:extLst>
              </a:tr>
              <a:tr h="1737170">
                <a:tc>
                  <a:txBody>
                    <a:bodyPr/>
                    <a:lstStyle/>
                    <a:p>
                      <a:pPr algn="ctr">
                        <a:spcAft>
                          <a:spcPts val="0"/>
                        </a:spcAft>
                      </a:pPr>
                      <a:r>
                        <a:rPr lang="zh-TW" sz="1900" kern="100" dirty="0">
                          <a:effectLst/>
                          <a:latin typeface="標楷體" panose="03000509000000000000" pitchFamily="65" charset="-120"/>
                          <a:ea typeface="標楷體" panose="03000509000000000000" pitchFamily="65" charset="-120"/>
                        </a:rPr>
                        <a:t>臺南一中</a:t>
                      </a:r>
                    </a:p>
                    <a:p>
                      <a:pPr algn="ctr">
                        <a:spcAft>
                          <a:spcPts val="0"/>
                        </a:spcAft>
                      </a:pPr>
                      <a:r>
                        <a:rPr lang="zh-TW" sz="1900" kern="100" dirty="0" smtClean="0">
                          <a:effectLst/>
                          <a:latin typeface="標楷體" panose="03000509000000000000" pitchFamily="65" charset="-120"/>
                          <a:ea typeface="標楷體" panose="03000509000000000000" pitchFamily="65" charset="-120"/>
                        </a:rPr>
                        <a:t>數</a:t>
                      </a:r>
                      <a:r>
                        <a:rPr lang="zh-TW" altLang="en-US" sz="1900" kern="100" dirty="0" smtClean="0">
                          <a:effectLst/>
                          <a:latin typeface="標楷體" panose="03000509000000000000" pitchFamily="65" charset="-120"/>
                          <a:ea typeface="標楷體" panose="03000509000000000000" pitchFamily="65" charset="-120"/>
                        </a:rPr>
                        <a:t>理</a:t>
                      </a:r>
                      <a:r>
                        <a:rPr lang="zh-TW" sz="1900" kern="100" dirty="0" smtClean="0">
                          <a:effectLst/>
                          <a:latin typeface="標楷體" panose="03000509000000000000" pitchFamily="65" charset="-120"/>
                          <a:ea typeface="標楷體" panose="03000509000000000000" pitchFamily="65" charset="-120"/>
                        </a:rPr>
                        <a:t>科</a:t>
                      </a:r>
                      <a:r>
                        <a:rPr lang="zh-TW" altLang="en-US" sz="1900" kern="100" dirty="0" smtClean="0">
                          <a:effectLst/>
                          <a:latin typeface="標楷體" panose="03000509000000000000" pitchFamily="65" charset="-120"/>
                          <a:ea typeface="標楷體" panose="03000509000000000000" pitchFamily="65" charset="-120"/>
                        </a:rPr>
                        <a:t>學</a:t>
                      </a:r>
                      <a:r>
                        <a:rPr lang="zh-TW" sz="1900" kern="100" dirty="0" smtClean="0">
                          <a:effectLst/>
                          <a:latin typeface="標楷體" panose="03000509000000000000" pitchFamily="65" charset="-120"/>
                          <a:ea typeface="標楷體" panose="03000509000000000000" pitchFamily="65" charset="-120"/>
                        </a:rPr>
                        <a:t>教育</a:t>
                      </a:r>
                      <a:r>
                        <a:rPr lang="zh-TW" sz="1900" kern="100" dirty="0">
                          <a:effectLst/>
                          <a:latin typeface="標楷體" panose="03000509000000000000" pitchFamily="65" charset="-120"/>
                          <a:ea typeface="標楷體" panose="03000509000000000000" pitchFamily="65" charset="-120"/>
                        </a:rPr>
                        <a:t>班</a:t>
                      </a:r>
                      <a:endParaRPr lang="zh-TW" sz="19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sz="1900" b="1" kern="100" dirty="0" smtClean="0">
                          <a:effectLst/>
                          <a:latin typeface="標楷體" panose="03000509000000000000" pitchFamily="65" charset="-120"/>
                          <a:ea typeface="標楷體" panose="03000509000000000000" pitchFamily="65" charset="-120"/>
                        </a:rPr>
                        <a:t>會考</a:t>
                      </a:r>
                      <a:r>
                        <a:rPr lang="en-US" altLang="zh-TW" sz="1900" b="1" kern="100" dirty="0" smtClean="0">
                          <a:effectLst/>
                          <a:latin typeface="標楷體" panose="03000509000000000000" pitchFamily="65" charset="-120"/>
                          <a:ea typeface="標楷體" panose="03000509000000000000" pitchFamily="65" charset="-120"/>
                        </a:rPr>
                        <a:t>:</a:t>
                      </a:r>
                    </a:p>
                    <a:p>
                      <a:pPr algn="ctr">
                        <a:spcAft>
                          <a:spcPts val="0"/>
                        </a:spcAft>
                      </a:pPr>
                      <a:r>
                        <a:rPr lang="zh-TW" sz="1900" b="1" kern="100" dirty="0" smtClean="0">
                          <a:effectLst/>
                          <a:latin typeface="標楷體" panose="03000509000000000000" pitchFamily="65" charset="-120"/>
                          <a:ea typeface="標楷體" panose="03000509000000000000" pitchFamily="65" charset="-120"/>
                        </a:rPr>
                        <a:t>寫作</a:t>
                      </a:r>
                      <a:r>
                        <a:rPr lang="zh-TW" sz="1900" b="1" kern="100" dirty="0">
                          <a:effectLst/>
                          <a:latin typeface="標楷體" panose="03000509000000000000" pitchFamily="65" charset="-120"/>
                          <a:ea typeface="標楷體" panose="03000509000000000000" pitchFamily="65" charset="-120"/>
                        </a:rPr>
                        <a:t>四</a:t>
                      </a:r>
                      <a:r>
                        <a:rPr lang="zh-TW" sz="1900" b="1" kern="100" dirty="0" smtClean="0">
                          <a:effectLst/>
                          <a:latin typeface="標楷體" panose="03000509000000000000" pitchFamily="65" charset="-120"/>
                          <a:ea typeface="標楷體" panose="03000509000000000000" pitchFamily="65" charset="-120"/>
                        </a:rPr>
                        <a:t>級</a:t>
                      </a:r>
                      <a:endParaRPr lang="en-US" altLang="zh-TW" sz="1900" b="1" kern="100" dirty="0" smtClean="0">
                        <a:effectLst/>
                        <a:latin typeface="標楷體" panose="03000509000000000000" pitchFamily="65" charset="-120"/>
                        <a:ea typeface="標楷體" panose="03000509000000000000" pitchFamily="65" charset="-120"/>
                      </a:endParaRPr>
                    </a:p>
                    <a:p>
                      <a:pPr algn="ctr">
                        <a:spcAft>
                          <a:spcPts val="0"/>
                        </a:spcAft>
                      </a:pPr>
                      <a:r>
                        <a:rPr lang="zh-TW" sz="1900" b="1" kern="100" dirty="0" smtClean="0">
                          <a:effectLst/>
                          <a:latin typeface="標楷體" panose="03000509000000000000" pitchFamily="65" charset="-120"/>
                          <a:ea typeface="標楷體" panose="03000509000000000000" pitchFamily="65" charset="-120"/>
                        </a:rPr>
                        <a:t>數</a:t>
                      </a:r>
                      <a:r>
                        <a:rPr lang="en-US" sz="1900" b="1" kern="100" dirty="0" smtClean="0">
                          <a:effectLst/>
                          <a:latin typeface="標楷體" panose="03000509000000000000" pitchFamily="65" charset="-120"/>
                          <a:ea typeface="標楷體" panose="03000509000000000000" pitchFamily="65" charset="-120"/>
                        </a:rPr>
                        <a:t>A</a:t>
                      </a:r>
                      <a:endParaRPr lang="en-US" altLang="zh-TW" sz="1900" b="1" kern="100" dirty="0" smtClean="0">
                        <a:effectLst/>
                        <a:latin typeface="標楷體" panose="03000509000000000000" pitchFamily="65" charset="-120"/>
                        <a:ea typeface="標楷體" panose="03000509000000000000" pitchFamily="65" charset="-120"/>
                      </a:endParaRPr>
                    </a:p>
                    <a:p>
                      <a:pPr algn="ctr">
                        <a:spcAft>
                          <a:spcPts val="0"/>
                        </a:spcAft>
                      </a:pPr>
                      <a:r>
                        <a:rPr lang="zh-TW" sz="1900" b="1" kern="100" dirty="0" smtClean="0">
                          <a:effectLst/>
                          <a:latin typeface="標楷體" panose="03000509000000000000" pitchFamily="65" charset="-120"/>
                          <a:ea typeface="標楷體" panose="03000509000000000000" pitchFamily="65" charset="-120"/>
                        </a:rPr>
                        <a:t>國英</a:t>
                      </a:r>
                      <a:r>
                        <a:rPr lang="zh-TW" altLang="zh-TW" sz="1900" b="1" kern="100" dirty="0" smtClean="0">
                          <a:effectLst/>
                          <a:latin typeface="標楷體" panose="03000509000000000000" pitchFamily="65" charset="-120"/>
                          <a:ea typeface="標楷體" panose="03000509000000000000" pitchFamily="65" charset="-120"/>
                        </a:rPr>
                        <a:t>自</a:t>
                      </a:r>
                      <a:r>
                        <a:rPr lang="zh-TW" sz="1900" b="1" kern="100" dirty="0" smtClean="0">
                          <a:effectLst/>
                          <a:latin typeface="標楷體" panose="03000509000000000000" pitchFamily="65" charset="-120"/>
                          <a:ea typeface="標楷體" panose="03000509000000000000" pitchFamily="65" charset="-120"/>
                        </a:rPr>
                        <a:t>社</a:t>
                      </a:r>
                      <a:r>
                        <a:rPr lang="en-US" sz="1900" b="1" kern="100" dirty="0">
                          <a:effectLst/>
                          <a:latin typeface="標楷體" panose="03000509000000000000" pitchFamily="65" charset="-120"/>
                          <a:ea typeface="標楷體" panose="03000509000000000000" pitchFamily="65" charset="-120"/>
                        </a:rPr>
                        <a:t>B++</a:t>
                      </a:r>
                      <a:endParaRPr 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sz="1900" b="1" kern="100" dirty="0">
                          <a:effectLst/>
                          <a:latin typeface="標楷體" panose="03000509000000000000" pitchFamily="65" charset="-120"/>
                          <a:ea typeface="標楷體" panose="03000509000000000000" pitchFamily="65" charset="-120"/>
                        </a:rPr>
                        <a:t>特招數學</a:t>
                      </a:r>
                      <a:endParaRPr 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r>
                        <a:rPr lang="en-US" altLang="zh-TW" sz="1900" b="1" kern="100" dirty="0" smtClean="0">
                          <a:effectLst/>
                          <a:latin typeface="標楷體" panose="03000509000000000000" pitchFamily="65" charset="-120"/>
                          <a:ea typeface="標楷體" panose="03000509000000000000" pitchFamily="65" charset="-120"/>
                        </a:rPr>
                        <a:t>1.</a:t>
                      </a:r>
                      <a:r>
                        <a:rPr lang="zh-TW" altLang="en-US" sz="1900" b="1" kern="100" dirty="0" smtClean="0">
                          <a:effectLst/>
                          <a:latin typeface="標楷體" panose="03000509000000000000" pitchFamily="65" charset="-120"/>
                          <a:ea typeface="標楷體" panose="03000509000000000000" pitchFamily="65" charset="-120"/>
                        </a:rPr>
                        <a:t>會考換算總點數：五</a:t>
                      </a:r>
                      <a:r>
                        <a:rPr lang="zh-TW" altLang="en-US" sz="1900" b="1" kern="100" dirty="0" smtClean="0">
                          <a:solidFill>
                            <a:schemeClr val="dk1"/>
                          </a:solidFill>
                          <a:effectLst/>
                          <a:latin typeface="標楷體" panose="03000509000000000000" pitchFamily="65" charset="-120"/>
                          <a:ea typeface="標楷體" panose="03000509000000000000" pitchFamily="65" charset="-120"/>
                          <a:cs typeface="+mn-cs"/>
                        </a:rPr>
                        <a:t>科標示換算點數之加總（</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rPr>
                        <a:t>A++</a:t>
                      </a:r>
                      <a:r>
                        <a:rPr lang="zh-TW" altLang="en-US" sz="1000" b="1" kern="100" dirty="0" smtClean="0">
                          <a:solidFill>
                            <a:schemeClr val="dk1"/>
                          </a:solidFill>
                          <a:effectLst/>
                          <a:latin typeface="標楷體" panose="03000509000000000000" pitchFamily="65" charset="-120"/>
                          <a:ea typeface="標楷體" panose="03000509000000000000" pitchFamily="65" charset="-120"/>
                          <a:cs typeface="+mn-cs"/>
                        </a:rPr>
                        <a:t> </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rPr>
                        <a:t>4</a:t>
                      </a:r>
                      <a:r>
                        <a:rPr lang="zh-TW" altLang="en-US" sz="1900" b="1" kern="100" dirty="0" smtClean="0">
                          <a:solidFill>
                            <a:schemeClr val="dk1"/>
                          </a:solidFill>
                          <a:effectLst/>
                          <a:latin typeface="標楷體" panose="03000509000000000000" pitchFamily="65" charset="-120"/>
                          <a:ea typeface="標楷體" panose="03000509000000000000" pitchFamily="65" charset="-120"/>
                          <a:cs typeface="+mn-cs"/>
                        </a:rPr>
                        <a:t>點、</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rPr>
                        <a:t>A+</a:t>
                      </a:r>
                      <a:r>
                        <a:rPr lang="zh-TW" altLang="en-US" sz="500" b="1" kern="100" dirty="0" smtClean="0">
                          <a:solidFill>
                            <a:schemeClr val="dk1"/>
                          </a:solidFill>
                          <a:effectLst/>
                          <a:latin typeface="標楷體" panose="03000509000000000000" pitchFamily="65" charset="-120"/>
                          <a:ea typeface="標楷體" panose="03000509000000000000" pitchFamily="65" charset="-120"/>
                          <a:cs typeface="+mn-cs"/>
                        </a:rPr>
                        <a:t>　</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rPr>
                        <a:t>3</a:t>
                      </a:r>
                      <a:r>
                        <a:rPr lang="zh-TW" altLang="en-US" sz="1900" b="1" kern="100" dirty="0" smtClean="0">
                          <a:solidFill>
                            <a:schemeClr val="dk1"/>
                          </a:solidFill>
                          <a:effectLst/>
                          <a:latin typeface="標楷體" panose="03000509000000000000" pitchFamily="65" charset="-120"/>
                          <a:ea typeface="標楷體" panose="03000509000000000000" pitchFamily="65" charset="-120"/>
                          <a:cs typeface="+mn-cs"/>
                        </a:rPr>
                        <a:t>點、</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rPr>
                        <a:t>A</a:t>
                      </a:r>
                      <a:r>
                        <a:rPr lang="zh-TW" altLang="en-US" sz="1000" b="1" kern="100" dirty="0" smtClean="0">
                          <a:solidFill>
                            <a:schemeClr val="dk1"/>
                          </a:solidFill>
                          <a:effectLst/>
                          <a:latin typeface="標楷體" panose="03000509000000000000" pitchFamily="65" charset="-120"/>
                          <a:ea typeface="標楷體" panose="03000509000000000000" pitchFamily="65" charset="-120"/>
                          <a:cs typeface="+mn-cs"/>
                        </a:rPr>
                        <a:t> </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900" b="1" kern="100" dirty="0" smtClean="0">
                          <a:solidFill>
                            <a:schemeClr val="dk1"/>
                          </a:solidFill>
                          <a:effectLst/>
                          <a:latin typeface="標楷體" panose="03000509000000000000" pitchFamily="65" charset="-120"/>
                          <a:ea typeface="標楷體" panose="03000509000000000000" pitchFamily="65" charset="-120"/>
                          <a:cs typeface="+mn-cs"/>
                        </a:rPr>
                        <a:t>點、</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rPr>
                        <a:t>B++</a:t>
                      </a:r>
                      <a:r>
                        <a:rPr lang="zh-TW" altLang="en-US" sz="500" b="1" kern="100" dirty="0" smtClean="0">
                          <a:solidFill>
                            <a:schemeClr val="dk1"/>
                          </a:solidFill>
                          <a:effectLst/>
                          <a:latin typeface="標楷體" panose="03000509000000000000" pitchFamily="65" charset="-120"/>
                          <a:ea typeface="標楷體" panose="03000509000000000000" pitchFamily="65" charset="-120"/>
                          <a:cs typeface="+mn-cs"/>
                        </a:rPr>
                        <a:t>　</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rPr>
                        <a:t>1</a:t>
                      </a:r>
                      <a:r>
                        <a:rPr lang="zh-TW" altLang="en-US" sz="1900" b="1" kern="100" dirty="0" smtClean="0">
                          <a:solidFill>
                            <a:schemeClr val="dk1"/>
                          </a:solidFill>
                          <a:effectLst/>
                          <a:latin typeface="標楷體" panose="03000509000000000000" pitchFamily="65" charset="-120"/>
                          <a:ea typeface="標楷體" panose="03000509000000000000" pitchFamily="65" charset="-120"/>
                          <a:cs typeface="+mn-cs"/>
                        </a:rPr>
                        <a:t>點）</a:t>
                      </a:r>
                    </a:p>
                    <a:p>
                      <a:pPr marL="0" marR="0" lvl="0" indent="0" algn="l" defTabSz="342900" rtl="0" eaLnBrk="1" fontAlgn="auto" latinLnBrk="0" hangingPunct="1">
                        <a:lnSpc>
                          <a:spcPct val="100000"/>
                        </a:lnSpc>
                        <a:spcBef>
                          <a:spcPts val="0"/>
                        </a:spcBef>
                        <a:spcAft>
                          <a:spcPts val="0"/>
                        </a:spcAft>
                        <a:buClrTx/>
                        <a:buSzTx/>
                        <a:buFontTx/>
                        <a:buNone/>
                        <a:tabLst/>
                        <a:defRPr/>
                      </a:pPr>
                      <a:r>
                        <a:rPr lang="en-US" altLang="zh-TW" sz="1900" b="1" kern="100" dirty="0" smtClean="0">
                          <a:effectLst/>
                          <a:latin typeface="標楷體" panose="03000509000000000000" pitchFamily="65" charset="-120"/>
                          <a:ea typeface="標楷體" panose="03000509000000000000" pitchFamily="65" charset="-120"/>
                        </a:rPr>
                        <a:t>2.</a:t>
                      </a:r>
                      <a:r>
                        <a:rPr lang="zh-TW" altLang="en-US" sz="1900" b="1" kern="100" dirty="0" smtClean="0">
                          <a:effectLst/>
                          <a:latin typeface="標楷體" panose="03000509000000000000" pitchFamily="65" charset="-120"/>
                          <a:ea typeface="標楷體" panose="03000509000000000000" pitchFamily="65" charset="-120"/>
                        </a:rPr>
                        <a:t>會考</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三等</a:t>
                      </a:r>
                      <a:r>
                        <a:rPr kumimoji="0" lang="zh-TW" altLang="en-US"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級</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四標示</a:t>
                      </a:r>
                      <a:r>
                        <a:rPr lang="en-US" altLang="zh-TW" sz="16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(A++&gt; A+&gt; A&gt; B++)</a:t>
                      </a:r>
                      <a:r>
                        <a:rPr lang="zh-TW" altLang="en-US" sz="16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b="1" kern="100" dirty="0" smtClean="0">
                          <a:effectLst/>
                          <a:latin typeface="標楷體" panose="03000509000000000000" pitchFamily="65" charset="-120"/>
                          <a:ea typeface="標楷體" panose="03000509000000000000" pitchFamily="65" charset="-120"/>
                        </a:rPr>
                        <a:t>數</a:t>
                      </a:r>
                      <a:r>
                        <a:rPr lang="en-US" altLang="zh-TW"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smtClean="0">
                          <a:effectLst/>
                          <a:latin typeface="標楷體" panose="03000509000000000000" pitchFamily="65" charset="-120"/>
                          <a:ea typeface="標楷體" panose="03000509000000000000" pitchFamily="65" charset="-120"/>
                        </a:rPr>
                        <a:t>自</a:t>
                      </a:r>
                      <a:r>
                        <a:rPr lang="en-US" altLang="zh-TW"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smtClean="0">
                          <a:effectLst/>
                          <a:latin typeface="標楷體" panose="03000509000000000000" pitchFamily="65" charset="-120"/>
                          <a:ea typeface="標楷體" panose="03000509000000000000" pitchFamily="65" charset="-120"/>
                        </a:rPr>
                        <a:t>國</a:t>
                      </a:r>
                      <a:r>
                        <a:rPr lang="en-US" altLang="zh-TW"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smtClean="0">
                          <a:effectLst/>
                          <a:latin typeface="標楷體" panose="03000509000000000000" pitchFamily="65" charset="-120"/>
                          <a:ea typeface="標楷體" panose="03000509000000000000" pitchFamily="65" charset="-120"/>
                        </a:rPr>
                        <a:t>英</a:t>
                      </a:r>
                      <a:r>
                        <a:rPr lang="en-US" altLang="zh-TW"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smtClean="0">
                          <a:effectLst/>
                          <a:latin typeface="標楷體" panose="03000509000000000000" pitchFamily="65" charset="-120"/>
                          <a:ea typeface="標楷體" panose="03000509000000000000" pitchFamily="65" charset="-120"/>
                        </a:rPr>
                        <a:t>社</a:t>
                      </a:r>
                      <a:endParaRPr lang="en-US" altLang="zh-TW" sz="1900" b="1" kern="100" dirty="0" smtClean="0">
                        <a:effectLst/>
                        <a:latin typeface="標楷體" panose="03000509000000000000" pitchFamily="65" charset="-120"/>
                        <a:ea typeface="標楷體" panose="03000509000000000000" pitchFamily="65" charset="-12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en-US" altLang="zh-TW" sz="1900" b="1" kern="100" dirty="0" smtClean="0">
                          <a:effectLst/>
                          <a:latin typeface="標楷體" panose="03000509000000000000" pitchFamily="65" charset="-120"/>
                          <a:ea typeface="標楷體" panose="03000509000000000000" pitchFamily="65" charset="-120"/>
                        </a:rPr>
                        <a:t>3.</a:t>
                      </a:r>
                      <a:r>
                        <a:rPr lang="zh-TW" altLang="en-US" sz="1900" b="1" kern="100" dirty="0" smtClean="0">
                          <a:effectLst/>
                          <a:latin typeface="標楷體" panose="03000509000000000000" pitchFamily="65" charset="-120"/>
                          <a:ea typeface="標楷體" panose="03000509000000000000" pitchFamily="65" charset="-120"/>
                        </a:rPr>
                        <a:t>寫作測驗</a:t>
                      </a:r>
                      <a:endParaRPr lang="en-US" altLang="zh-TW" sz="1900" b="1" kern="100" dirty="0" smtClean="0">
                        <a:effectLst/>
                        <a:latin typeface="標楷體" panose="03000509000000000000" pitchFamily="65" charset="-120"/>
                        <a:ea typeface="標楷體" panose="03000509000000000000" pitchFamily="65" charset="-120"/>
                      </a:endParaRPr>
                    </a:p>
                  </a:txBody>
                  <a:tcPr marL="68581" marR="68581" marT="0" marB="0" anchor="ctr"/>
                </a:tc>
                <a:tc>
                  <a:txBody>
                    <a:bodyPr/>
                    <a:lstStyle/>
                    <a:p>
                      <a:pPr algn="ctr">
                        <a:spcAft>
                          <a:spcPts val="0"/>
                        </a:spcAft>
                      </a:pPr>
                      <a:r>
                        <a:rPr lang="en-US" altLang="zh-TW" sz="1600" kern="100" dirty="0" smtClean="0">
                          <a:effectLst/>
                          <a:latin typeface="標楷體" panose="03000509000000000000" pitchFamily="65" charset="-120"/>
                          <a:ea typeface="標楷體" panose="03000509000000000000" pitchFamily="65" charset="-120"/>
                          <a:cs typeface="Times New Roman" panose="02020603050405020304" pitchFamily="18" charset="0"/>
                        </a:rPr>
                        <a:t>288</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en-US" altLang="zh-TW" sz="1900" kern="100" dirty="0" smtClean="0">
                          <a:effectLst/>
                          <a:latin typeface="標楷體" panose="03000509000000000000" pitchFamily="65" charset="-120"/>
                          <a:ea typeface="標楷體" panose="03000509000000000000" pitchFamily="65" charset="-120"/>
                          <a:cs typeface="Times New Roman" panose="02020603050405020304" pitchFamily="18" charset="0"/>
                        </a:rPr>
                        <a:t>0</a:t>
                      </a:r>
                      <a:endParaRPr lang="zh-TW" sz="19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extLst>
                  <a:ext uri="{0D108BD9-81ED-4DB2-BD59-A6C34878D82A}">
                    <a16:rowId xmlns:a16="http://schemas.microsoft.com/office/drawing/2014/main" xmlns="" val="10001"/>
                  </a:ext>
                </a:extLst>
              </a:tr>
              <a:tr h="1447642">
                <a:tc>
                  <a:txBody>
                    <a:bodyPr/>
                    <a:lstStyle/>
                    <a:p>
                      <a:pPr algn="ctr">
                        <a:spcAft>
                          <a:spcPts val="0"/>
                        </a:spcAft>
                      </a:pPr>
                      <a:r>
                        <a:rPr lang="zh-TW" sz="1900" kern="100" dirty="0">
                          <a:effectLst/>
                          <a:latin typeface="標楷體" panose="03000509000000000000" pitchFamily="65" charset="-120"/>
                          <a:ea typeface="標楷體" panose="03000509000000000000" pitchFamily="65" charset="-120"/>
                        </a:rPr>
                        <a:t>臺</a:t>
                      </a:r>
                      <a:r>
                        <a:rPr lang="zh-TW" sz="1900" kern="100" dirty="0" smtClean="0">
                          <a:effectLst/>
                          <a:latin typeface="標楷體" panose="03000509000000000000" pitchFamily="65" charset="-120"/>
                          <a:ea typeface="標楷體" panose="03000509000000000000" pitchFamily="65" charset="-120"/>
                        </a:rPr>
                        <a:t>南</a:t>
                      </a:r>
                      <a:r>
                        <a:rPr lang="zh-TW" altLang="en-US" sz="1900" kern="100" dirty="0" smtClean="0">
                          <a:effectLst/>
                          <a:latin typeface="標楷體" panose="03000509000000000000" pitchFamily="65" charset="-120"/>
                          <a:ea typeface="標楷體" panose="03000509000000000000" pitchFamily="65" charset="-120"/>
                        </a:rPr>
                        <a:t>二</a:t>
                      </a:r>
                      <a:r>
                        <a:rPr lang="zh-TW" sz="1900" kern="100" dirty="0" smtClean="0">
                          <a:effectLst/>
                          <a:latin typeface="標楷體" panose="03000509000000000000" pitchFamily="65" charset="-120"/>
                          <a:ea typeface="標楷體" panose="03000509000000000000" pitchFamily="65" charset="-120"/>
                        </a:rPr>
                        <a:t>中</a:t>
                      </a:r>
                      <a:endParaRPr lang="zh-TW" sz="1900" kern="100" dirty="0">
                        <a:effectLst/>
                        <a:latin typeface="標楷體" panose="03000509000000000000" pitchFamily="65" charset="-120"/>
                        <a:ea typeface="標楷體" panose="03000509000000000000" pitchFamily="65" charset="-120"/>
                      </a:endParaRPr>
                    </a:p>
                    <a:p>
                      <a:pPr algn="ctr">
                        <a:spcAft>
                          <a:spcPts val="0"/>
                        </a:spcAft>
                      </a:pPr>
                      <a:r>
                        <a:rPr lang="zh-TW" altLang="en-US" sz="1900" b="1" kern="100" dirty="0" smtClean="0">
                          <a:solidFill>
                            <a:schemeClr val="lt1"/>
                          </a:solidFill>
                          <a:effectLst/>
                          <a:latin typeface="標楷體" panose="03000509000000000000" pitchFamily="65" charset="-120"/>
                          <a:ea typeface="標楷體" panose="03000509000000000000" pitchFamily="65" charset="-120"/>
                          <a:cs typeface="+mn-cs"/>
                        </a:rPr>
                        <a:t>國際資訊科技特色</a:t>
                      </a:r>
                      <a:r>
                        <a:rPr lang="zh-TW" sz="1900" kern="100" dirty="0" smtClean="0">
                          <a:effectLst/>
                          <a:latin typeface="標楷體" panose="03000509000000000000" pitchFamily="65" charset="-120"/>
                          <a:ea typeface="標楷體" panose="03000509000000000000" pitchFamily="65" charset="-120"/>
                        </a:rPr>
                        <a:t>班</a:t>
                      </a:r>
                      <a:endParaRPr lang="zh-TW" sz="19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會考</a:t>
                      </a:r>
                      <a:r>
                        <a:rPr kumimoji="0" lang="zh-TW" altLang="en-US"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endPar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algn="ctr">
                        <a:spcAft>
                          <a:spcPts val="0"/>
                        </a:spcAft>
                      </a:pPr>
                      <a:r>
                        <a:rPr lang="zh-TW" altLang="zh-TW" sz="1900" b="1" kern="100" dirty="0" smtClean="0">
                          <a:effectLst/>
                          <a:latin typeface="標楷體" panose="03000509000000000000" pitchFamily="65" charset="-120"/>
                          <a:ea typeface="標楷體" panose="03000509000000000000" pitchFamily="65" charset="-120"/>
                        </a:rPr>
                        <a:t>國英</a:t>
                      </a:r>
                      <a:r>
                        <a:rPr lang="en-US" altLang="zh-TW" sz="1900" b="1" kern="100" dirty="0" smtClean="0">
                          <a:effectLst/>
                          <a:latin typeface="標楷體" panose="03000509000000000000" pitchFamily="65" charset="-120"/>
                          <a:ea typeface="標楷體" panose="03000509000000000000" pitchFamily="65" charset="-120"/>
                        </a:rPr>
                        <a:t>B+</a:t>
                      </a:r>
                      <a:endParaRPr lang="zh-TW" altLang="zh-TW" sz="19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sz="1900" b="1" kern="100" dirty="0" smtClean="0">
                          <a:effectLst/>
                          <a:latin typeface="標楷體" panose="03000509000000000000" pitchFamily="65" charset="-120"/>
                          <a:ea typeface="標楷體" panose="03000509000000000000" pitchFamily="65" charset="-120"/>
                        </a:rPr>
                        <a:t>數自</a:t>
                      </a:r>
                      <a:r>
                        <a:rPr lang="zh-TW" altLang="en-US" sz="1900" b="1" kern="100" dirty="0" smtClean="0">
                          <a:effectLst/>
                          <a:latin typeface="標楷體" panose="03000509000000000000" pitchFamily="65" charset="-120"/>
                          <a:ea typeface="標楷體" panose="03000509000000000000" pitchFamily="65" charset="-120"/>
                        </a:rPr>
                        <a:t>社</a:t>
                      </a:r>
                      <a:r>
                        <a:rPr lang="en-US" altLang="zh-TW" sz="1900" b="1" kern="100" dirty="0" smtClean="0">
                          <a:effectLst/>
                          <a:latin typeface="標楷體" panose="03000509000000000000" pitchFamily="65" charset="-120"/>
                          <a:ea typeface="標楷體" panose="03000509000000000000" pitchFamily="65" charset="-120"/>
                        </a:rPr>
                        <a:t>B</a:t>
                      </a:r>
                    </a:p>
                  </a:txBody>
                  <a:tcPr marL="68581" marR="68581" marT="0" marB="0" anchor="ctr"/>
                </a:tc>
                <a:tc>
                  <a:txBody>
                    <a:bodyPr/>
                    <a:lstStyle/>
                    <a:p>
                      <a:pPr algn="ctr">
                        <a:spcAft>
                          <a:spcPts val="0"/>
                        </a:spcAft>
                      </a:pPr>
                      <a:r>
                        <a:rPr lang="zh-TW" sz="1900" b="1" kern="100" dirty="0">
                          <a:effectLst/>
                          <a:latin typeface="標楷體" panose="03000509000000000000" pitchFamily="65" charset="-120"/>
                          <a:ea typeface="標楷體" panose="03000509000000000000" pitchFamily="65" charset="-120"/>
                        </a:rPr>
                        <a:t>特</a:t>
                      </a:r>
                      <a:r>
                        <a:rPr lang="zh-TW" sz="1900" b="1" kern="100" dirty="0" smtClean="0">
                          <a:effectLst/>
                          <a:latin typeface="標楷體" panose="03000509000000000000" pitchFamily="65" charset="-120"/>
                          <a:ea typeface="標楷體" panose="03000509000000000000" pitchFamily="65" charset="-120"/>
                        </a:rPr>
                        <a:t>招</a:t>
                      </a:r>
                      <a:r>
                        <a:rPr lang="zh-TW" altLang="en-US" sz="1900" b="1" kern="100" dirty="0" smtClean="0">
                          <a:effectLst/>
                          <a:latin typeface="標楷體" panose="03000509000000000000" pitchFamily="65" charset="-120"/>
                          <a:ea typeface="標楷體" panose="03000509000000000000" pitchFamily="65" charset="-120"/>
                        </a:rPr>
                        <a:t>英語 </a:t>
                      </a:r>
                      <a:r>
                        <a:rPr lang="en-US" altLang="zh-TW" sz="1900" b="1" kern="100" dirty="0" smtClean="0">
                          <a:effectLst/>
                          <a:latin typeface="標楷體" panose="03000509000000000000" pitchFamily="65" charset="-120"/>
                          <a:ea typeface="標楷體" panose="03000509000000000000" pitchFamily="65" charset="-120"/>
                        </a:rPr>
                        <a:t>+</a:t>
                      </a:r>
                      <a:r>
                        <a:rPr lang="zh-TW" altLang="en-US" sz="1900" b="1" kern="100" dirty="0" smtClean="0">
                          <a:effectLst/>
                          <a:latin typeface="標楷體" panose="03000509000000000000" pitchFamily="65" charset="-120"/>
                          <a:ea typeface="標楷體" panose="03000509000000000000" pitchFamily="65" charset="-120"/>
                        </a:rPr>
                        <a:t> </a:t>
                      </a:r>
                      <a:endParaRPr lang="en-US" altLang="zh-TW" sz="1900" b="1" kern="100" dirty="0" smtClean="0">
                        <a:effectLst/>
                        <a:latin typeface="標楷體" panose="03000509000000000000" pitchFamily="65" charset="-120"/>
                        <a:ea typeface="標楷體" panose="03000509000000000000" pitchFamily="65" charset="-120"/>
                      </a:endParaRPr>
                    </a:p>
                    <a:p>
                      <a:pPr algn="ctr">
                        <a:spcAft>
                          <a:spcPts val="0"/>
                        </a:spcAft>
                      </a:pPr>
                      <a:r>
                        <a:rPr lang="zh-TW" altLang="en-US" sz="1900" b="1" kern="100" dirty="0" smtClean="0">
                          <a:effectLst/>
                          <a:latin typeface="標楷體" panose="03000509000000000000" pitchFamily="65" charset="-120"/>
                          <a:ea typeface="標楷體" panose="03000509000000000000" pitchFamily="65" charset="-120"/>
                        </a:rPr>
                        <a:t>特招</a:t>
                      </a:r>
                      <a:r>
                        <a:rPr lang="zh-TW" sz="1900" b="1" kern="100" dirty="0" smtClean="0">
                          <a:effectLst/>
                          <a:latin typeface="標楷體" panose="03000509000000000000" pitchFamily="65" charset="-120"/>
                          <a:ea typeface="標楷體" panose="03000509000000000000" pitchFamily="65" charset="-120"/>
                        </a:rPr>
                        <a:t>數學</a:t>
                      </a:r>
                      <a:endParaRPr 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l">
                        <a:spcAft>
                          <a:spcPts val="0"/>
                        </a:spcAft>
                      </a:pPr>
                      <a:r>
                        <a:rPr lang="en-US" altLang="zh-TW" sz="1900" b="1" kern="100" dirty="0" smtClean="0">
                          <a:effectLst/>
                          <a:latin typeface="標楷體" panose="03000509000000000000" pitchFamily="65" charset="-120"/>
                          <a:ea typeface="標楷體" panose="03000509000000000000" pitchFamily="65" charset="-120"/>
                        </a:rPr>
                        <a:t>1.</a:t>
                      </a:r>
                      <a:r>
                        <a:rPr lang="zh-TW" altLang="zh-TW" sz="1900" b="1" kern="100" dirty="0" smtClean="0">
                          <a:effectLst/>
                          <a:latin typeface="標楷體" panose="03000509000000000000" pitchFamily="65" charset="-120"/>
                          <a:ea typeface="標楷體" panose="03000509000000000000" pitchFamily="65" charset="-120"/>
                        </a:rPr>
                        <a:t>特招：英</a:t>
                      </a:r>
                      <a:r>
                        <a:rPr lang="en-US" altLang="zh-TW"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zh-TW" sz="1900" b="1" kern="100" dirty="0" smtClean="0">
                          <a:effectLst/>
                          <a:latin typeface="標楷體" panose="03000509000000000000" pitchFamily="65" charset="-120"/>
                          <a:ea typeface="標楷體" panose="03000509000000000000" pitchFamily="65" charset="-120"/>
                        </a:rPr>
                        <a:t>數</a:t>
                      </a:r>
                      <a:endParaRPr lang="en-US" altLang="zh-TW" sz="1900" b="1" kern="100" dirty="0" smtClean="0">
                        <a:effectLst/>
                        <a:latin typeface="標楷體" panose="03000509000000000000" pitchFamily="65" charset="-120"/>
                        <a:ea typeface="標楷體" panose="03000509000000000000" pitchFamily="65" charset="-120"/>
                      </a:endParaRPr>
                    </a:p>
                    <a:p>
                      <a:pPr algn="l">
                        <a:spcAft>
                          <a:spcPts val="0"/>
                        </a:spcAft>
                      </a:pPr>
                      <a:r>
                        <a:rPr lang="en-US" altLang="zh-TW" sz="1900" b="1" kern="100" dirty="0" smtClean="0">
                          <a:effectLst/>
                          <a:latin typeface="標楷體" panose="03000509000000000000" pitchFamily="65" charset="-120"/>
                          <a:ea typeface="標楷體" panose="03000509000000000000" pitchFamily="65" charset="-120"/>
                        </a:rPr>
                        <a:t>2.</a:t>
                      </a:r>
                      <a:r>
                        <a:rPr lang="zh-TW" altLang="zh-TW" sz="1900" b="1" kern="100" dirty="0" smtClean="0">
                          <a:effectLst/>
                          <a:latin typeface="標楷體" panose="03000509000000000000" pitchFamily="65" charset="-120"/>
                          <a:ea typeface="標楷體" panose="03000509000000000000" pitchFamily="65" charset="-120"/>
                        </a:rPr>
                        <a:t>會考</a:t>
                      </a:r>
                      <a:r>
                        <a:rPr lang="en-US" altLang="zh-TW" sz="1900" b="1" kern="100" dirty="0" smtClean="0">
                          <a:effectLst/>
                          <a:latin typeface="標楷體" panose="03000509000000000000" pitchFamily="65" charset="-120"/>
                          <a:ea typeface="標楷體" panose="03000509000000000000" pitchFamily="65" charset="-120"/>
                        </a:rPr>
                        <a:t>A++</a:t>
                      </a:r>
                      <a:r>
                        <a:rPr lang="zh-TW" altLang="zh-TW" sz="1900" b="1" kern="100" dirty="0" smtClean="0">
                          <a:effectLst/>
                          <a:latin typeface="標楷體" panose="03000509000000000000" pitchFamily="65" charset="-120"/>
                          <a:ea typeface="標楷體" panose="03000509000000000000" pitchFamily="65" charset="-120"/>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英</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數</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社</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國</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自</a:t>
                      </a:r>
                    </a:p>
                    <a:p>
                      <a:pPr algn="l">
                        <a:spcAft>
                          <a:spcPts val="0"/>
                        </a:spcAft>
                      </a:pPr>
                      <a:r>
                        <a:rPr lang="en-US" altLang="zh-TW" sz="1900" b="1" kern="100" dirty="0" smtClean="0">
                          <a:effectLst/>
                          <a:latin typeface="標楷體" panose="03000509000000000000" pitchFamily="65" charset="-120"/>
                          <a:ea typeface="標楷體" panose="03000509000000000000" pitchFamily="65" charset="-120"/>
                        </a:rPr>
                        <a:t>3.</a:t>
                      </a:r>
                      <a:r>
                        <a:rPr lang="zh-TW" altLang="zh-TW" sz="1900" b="1" kern="100" dirty="0" smtClean="0">
                          <a:effectLst/>
                          <a:latin typeface="標楷體" panose="03000509000000000000" pitchFamily="65" charset="-120"/>
                          <a:ea typeface="標楷體" panose="03000509000000000000" pitchFamily="65" charset="-120"/>
                        </a:rPr>
                        <a:t>會考</a:t>
                      </a:r>
                      <a:r>
                        <a:rPr lang="en-US" altLang="zh-TW" sz="1900" b="1" kern="100" dirty="0" smtClean="0">
                          <a:effectLst/>
                          <a:latin typeface="標楷體" panose="03000509000000000000" pitchFamily="65" charset="-120"/>
                          <a:ea typeface="標楷體" panose="03000509000000000000" pitchFamily="65" charset="-120"/>
                        </a:rPr>
                        <a:t>A+</a:t>
                      </a:r>
                      <a:r>
                        <a:rPr lang="zh-TW" altLang="zh-TW" sz="1900" b="1" kern="100" dirty="0" smtClean="0">
                          <a:effectLst/>
                          <a:latin typeface="標楷體" panose="03000509000000000000" pitchFamily="65" charset="-120"/>
                          <a:ea typeface="標楷體" panose="03000509000000000000" pitchFamily="65" charset="-120"/>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英</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數</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社</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國</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自</a:t>
                      </a:r>
                      <a:endParaRPr lang="zh-TW" altLang="zh-TW" sz="1900" b="1" kern="100" dirty="0" smtClean="0">
                        <a:effectLst/>
                        <a:latin typeface="標楷體" panose="03000509000000000000" pitchFamily="65" charset="-120"/>
                        <a:ea typeface="標楷體" panose="03000509000000000000" pitchFamily="65" charset="-120"/>
                      </a:endParaRPr>
                    </a:p>
                    <a:p>
                      <a:pPr algn="l">
                        <a:spcAft>
                          <a:spcPts val="0"/>
                        </a:spcAft>
                      </a:pPr>
                      <a:r>
                        <a:rPr lang="en-US" altLang="zh-TW" sz="1900" b="1" kern="100" dirty="0" smtClean="0">
                          <a:effectLst/>
                          <a:latin typeface="標楷體" panose="03000509000000000000" pitchFamily="65" charset="-120"/>
                          <a:ea typeface="標楷體" panose="03000509000000000000" pitchFamily="65" charset="-120"/>
                        </a:rPr>
                        <a:t>4.</a:t>
                      </a:r>
                      <a:r>
                        <a:rPr lang="zh-TW" altLang="zh-TW" sz="1900" b="1" kern="100" dirty="0" smtClean="0">
                          <a:effectLst/>
                          <a:latin typeface="標楷體" panose="03000509000000000000" pitchFamily="65" charset="-120"/>
                          <a:ea typeface="標楷體" panose="03000509000000000000" pitchFamily="65" charset="-120"/>
                        </a:rPr>
                        <a:t>會考</a:t>
                      </a:r>
                      <a:r>
                        <a:rPr lang="en-US" altLang="zh-TW" sz="1900" b="1" kern="100" dirty="0" smtClean="0">
                          <a:effectLst/>
                          <a:latin typeface="標楷體" panose="03000509000000000000" pitchFamily="65" charset="-120"/>
                          <a:ea typeface="標楷體" panose="03000509000000000000" pitchFamily="65" charset="-120"/>
                        </a:rPr>
                        <a:t>A</a:t>
                      </a:r>
                      <a:r>
                        <a:rPr lang="zh-TW" altLang="zh-TW" sz="1900" b="1" kern="100" dirty="0" smtClean="0">
                          <a:effectLst/>
                          <a:latin typeface="標楷體" panose="03000509000000000000" pitchFamily="65" charset="-120"/>
                          <a:ea typeface="標楷體" panose="03000509000000000000" pitchFamily="65" charset="-120"/>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英</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數</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社</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國</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自</a:t>
                      </a:r>
                      <a:endParaRPr lang="zh-TW" altLang="zh-TW" sz="1900" b="1" kern="100" dirty="0" smtClean="0">
                        <a:effectLst/>
                        <a:latin typeface="標楷體" panose="03000509000000000000" pitchFamily="65" charset="-120"/>
                        <a:ea typeface="標楷體" panose="03000509000000000000" pitchFamily="65" charset="-120"/>
                      </a:endParaRPr>
                    </a:p>
                    <a:p>
                      <a:pPr algn="l">
                        <a:spcAft>
                          <a:spcPts val="0"/>
                        </a:spcAft>
                      </a:pPr>
                      <a:r>
                        <a:rPr lang="en-US" altLang="zh-TW" sz="1900" b="1" kern="100" dirty="0" smtClean="0">
                          <a:effectLst/>
                          <a:latin typeface="標楷體" panose="03000509000000000000" pitchFamily="65" charset="-120"/>
                          <a:ea typeface="標楷體" panose="03000509000000000000" pitchFamily="65" charset="-120"/>
                        </a:rPr>
                        <a:t>5.</a:t>
                      </a:r>
                      <a:r>
                        <a:rPr lang="zh-TW" altLang="zh-TW" sz="1900" b="1" kern="100" dirty="0" smtClean="0">
                          <a:effectLst/>
                          <a:latin typeface="標楷體" panose="03000509000000000000" pitchFamily="65" charset="-120"/>
                          <a:ea typeface="標楷體" panose="03000509000000000000" pitchFamily="65" charset="-120"/>
                        </a:rPr>
                        <a:t>會考</a:t>
                      </a:r>
                      <a:r>
                        <a:rPr lang="en-US" altLang="zh-TW" sz="1900" b="1" kern="100" dirty="0" smtClean="0">
                          <a:effectLst/>
                          <a:latin typeface="標楷體" panose="03000509000000000000" pitchFamily="65" charset="-120"/>
                          <a:ea typeface="標楷體" panose="03000509000000000000" pitchFamily="65" charset="-120"/>
                        </a:rPr>
                        <a:t>B++</a:t>
                      </a:r>
                      <a:r>
                        <a:rPr lang="zh-TW" altLang="zh-TW" sz="1900" b="1" kern="100" dirty="0" smtClean="0">
                          <a:effectLst/>
                          <a:latin typeface="標楷體" panose="03000509000000000000" pitchFamily="65" charset="-120"/>
                          <a:ea typeface="標楷體" panose="03000509000000000000" pitchFamily="65" charset="-120"/>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英</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數</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社</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國</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自</a:t>
                      </a:r>
                      <a:endPar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endParaRPr>
                    </a:p>
                    <a:p>
                      <a:pPr algn="l">
                        <a:spcAft>
                          <a:spcPts val="0"/>
                        </a:spcAft>
                      </a:pP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rPr>
                        <a:t>6.</a:t>
                      </a:r>
                      <a:r>
                        <a:rPr lang="zh-TW" altLang="zh-TW" sz="1900" b="1" kern="100" dirty="0" smtClean="0">
                          <a:effectLst/>
                          <a:latin typeface="標楷體" panose="03000509000000000000" pitchFamily="65" charset="-120"/>
                          <a:ea typeface="標楷體" panose="03000509000000000000" pitchFamily="65" charset="-120"/>
                        </a:rPr>
                        <a:t>會考</a:t>
                      </a:r>
                      <a:r>
                        <a:rPr lang="en-US" altLang="zh-TW" sz="1900" b="1" kern="100" dirty="0" smtClean="0">
                          <a:effectLst/>
                          <a:latin typeface="標楷體" panose="03000509000000000000" pitchFamily="65" charset="-120"/>
                          <a:ea typeface="標楷體" panose="03000509000000000000" pitchFamily="65" charset="-120"/>
                        </a:rPr>
                        <a:t>B+</a:t>
                      </a:r>
                      <a:r>
                        <a:rPr lang="zh-TW" altLang="zh-TW" sz="1900" b="1" kern="100" dirty="0" smtClean="0">
                          <a:effectLst/>
                          <a:latin typeface="標楷體" panose="03000509000000000000" pitchFamily="65" charset="-120"/>
                          <a:ea typeface="標楷體" panose="03000509000000000000" pitchFamily="65" charset="-120"/>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英</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數</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社</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國</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自</a:t>
                      </a:r>
                      <a:endPar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endParaRPr>
                    </a:p>
                    <a:p>
                      <a:pPr algn="l">
                        <a:spcAft>
                          <a:spcPts val="0"/>
                        </a:spcAft>
                      </a:pPr>
                      <a:r>
                        <a:rPr lang="en-US" altLang="zh-TW" sz="1900" b="1" kern="100" dirty="0" smtClean="0">
                          <a:effectLst/>
                          <a:latin typeface="標楷體" panose="03000509000000000000" pitchFamily="65" charset="-120"/>
                          <a:ea typeface="標楷體" panose="03000509000000000000" pitchFamily="65" charset="-120"/>
                        </a:rPr>
                        <a:t>7.</a:t>
                      </a:r>
                      <a:r>
                        <a:rPr lang="zh-TW" altLang="zh-TW" sz="1900" b="1" kern="100" dirty="0" smtClean="0">
                          <a:effectLst/>
                          <a:latin typeface="標楷體" panose="03000509000000000000" pitchFamily="65" charset="-120"/>
                          <a:ea typeface="標楷體" panose="03000509000000000000" pitchFamily="65" charset="-120"/>
                        </a:rPr>
                        <a:t>會考</a:t>
                      </a:r>
                      <a:r>
                        <a:rPr lang="en-US" altLang="zh-TW" sz="1900" b="1" kern="100" dirty="0" smtClean="0">
                          <a:effectLst/>
                          <a:latin typeface="標楷體" panose="03000509000000000000" pitchFamily="65" charset="-120"/>
                          <a:ea typeface="標楷體" panose="03000509000000000000" pitchFamily="65" charset="-120"/>
                        </a:rPr>
                        <a:t>B</a:t>
                      </a:r>
                      <a:r>
                        <a:rPr lang="zh-TW" altLang="zh-TW" sz="1900" b="1" kern="100" dirty="0" smtClean="0">
                          <a:effectLst/>
                          <a:latin typeface="標楷體" panose="03000509000000000000" pitchFamily="65" charset="-120"/>
                          <a:ea typeface="標楷體" panose="03000509000000000000" pitchFamily="65" charset="-120"/>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數</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社</a:t>
                      </a:r>
                      <a:r>
                        <a:rPr lang="en-US" altLang="zh-TW" sz="1900" b="1" kern="100" dirty="0" smtClean="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smtClean="0">
                          <a:solidFill>
                            <a:schemeClr val="dk1"/>
                          </a:solidFill>
                          <a:effectLst/>
                          <a:latin typeface="標楷體" panose="03000509000000000000" pitchFamily="65" charset="-120"/>
                          <a:ea typeface="標楷體" panose="03000509000000000000" pitchFamily="65" charset="-120"/>
                          <a:cs typeface="+mn-cs"/>
                        </a:rPr>
                        <a:t>自</a:t>
                      </a:r>
                      <a:endParaRPr lang="zh-TW" sz="1900" b="1" kern="100" dirty="0">
                        <a:solidFill>
                          <a:schemeClr val="dk1"/>
                        </a:solidFill>
                        <a:effectLst/>
                        <a:latin typeface="標楷體" panose="03000509000000000000" pitchFamily="65" charset="-120"/>
                        <a:ea typeface="標楷體" panose="03000509000000000000" pitchFamily="65" charset="-120"/>
                        <a:cs typeface="+mn-cs"/>
                      </a:endParaRPr>
                    </a:p>
                  </a:txBody>
                  <a:tcPr marL="68581" marR="68581" marT="0" marB="0" anchor="ctr"/>
                </a:tc>
                <a:tc gridSpan="2">
                  <a:txBody>
                    <a:bodyPr/>
                    <a:lstStyle/>
                    <a:p>
                      <a:pPr algn="ctr">
                        <a:spcAft>
                          <a:spcPts val="0"/>
                        </a:spcAft>
                      </a:pPr>
                      <a:r>
                        <a:rPr lang="en-US" altLang="zh-TW" sz="1900" b="1" kern="100" dirty="0" smtClean="0">
                          <a:effectLst/>
                          <a:latin typeface="標楷體" panose="03000509000000000000" pitchFamily="65" charset="-120"/>
                          <a:ea typeface="標楷體" panose="03000509000000000000" pitchFamily="65" charset="-120"/>
                          <a:cs typeface="Times New Roman" panose="02020603050405020304" pitchFamily="18" charset="0"/>
                        </a:rPr>
                        <a:t>36</a:t>
                      </a:r>
                      <a:endParaRPr lang="zh-TW" altLang="zh-TW" sz="19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hMerge="1">
                  <a:txBody>
                    <a:bodyPr/>
                    <a:lstStyle/>
                    <a:p>
                      <a:pPr marL="0" marR="0" indent="0" algn="ctr" defTabSz="342900" rtl="0" eaLnBrk="1" fontAlgn="auto" latinLnBrk="0" hangingPunct="1">
                        <a:lnSpc>
                          <a:spcPct val="100000"/>
                        </a:lnSpc>
                        <a:spcBef>
                          <a:spcPts val="0"/>
                        </a:spcBef>
                        <a:spcAft>
                          <a:spcPts val="0"/>
                        </a:spcAft>
                        <a:buClrTx/>
                        <a:buSzTx/>
                        <a:buFontTx/>
                        <a:buNone/>
                        <a:tabLst/>
                        <a:defRPr/>
                      </a:pPr>
                      <a:endParaRPr lang="zh-TW" altLang="zh-TW" sz="180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520244">
                <a:tc>
                  <a:txBody>
                    <a:bodyPr/>
                    <a:lstStyle/>
                    <a:p>
                      <a:pPr algn="ctr">
                        <a:spcAft>
                          <a:spcPts val="0"/>
                        </a:spcAft>
                      </a:pPr>
                      <a:r>
                        <a:rPr lang="zh-TW" sz="1900" kern="100" dirty="0">
                          <a:effectLst/>
                          <a:latin typeface="標楷體" panose="03000509000000000000" pitchFamily="65" charset="-120"/>
                          <a:ea typeface="標楷體" panose="03000509000000000000" pitchFamily="65" charset="-120"/>
                        </a:rPr>
                        <a:t>臺南女中</a:t>
                      </a:r>
                    </a:p>
                    <a:p>
                      <a:pPr algn="ctr">
                        <a:spcAft>
                          <a:spcPts val="0"/>
                        </a:spcAft>
                      </a:pPr>
                      <a:r>
                        <a:rPr lang="zh-TW" altLang="zh-TW" sz="1900" kern="100" dirty="0" smtClean="0">
                          <a:effectLst/>
                          <a:latin typeface="標楷體" panose="03000509000000000000" pitchFamily="65" charset="-120"/>
                          <a:ea typeface="標楷體" panose="03000509000000000000" pitchFamily="65" charset="-120"/>
                        </a:rPr>
                        <a:t>科學</a:t>
                      </a:r>
                      <a:r>
                        <a:rPr lang="zh-TW" sz="1900" kern="100" dirty="0" smtClean="0">
                          <a:effectLst/>
                          <a:latin typeface="標楷體" panose="03000509000000000000" pitchFamily="65" charset="-120"/>
                          <a:ea typeface="標楷體" panose="03000509000000000000" pitchFamily="65" charset="-120"/>
                        </a:rPr>
                        <a:t>人文班</a:t>
                      </a:r>
                      <a:endParaRPr lang="zh-TW" sz="19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zh-TW" sz="1900" b="1" kern="100" dirty="0" smtClean="0">
                          <a:effectLst/>
                          <a:latin typeface="標楷體" panose="03000509000000000000" pitchFamily="65" charset="-120"/>
                          <a:ea typeface="標楷體" panose="03000509000000000000" pitchFamily="65" charset="-120"/>
                        </a:rPr>
                        <a:t>會考</a:t>
                      </a:r>
                      <a:r>
                        <a:rPr lang="en-US" altLang="zh-TW" sz="1900" b="1" kern="100" dirty="0" smtClean="0">
                          <a:effectLst/>
                          <a:latin typeface="標楷體" panose="03000509000000000000" pitchFamily="65" charset="-120"/>
                          <a:ea typeface="標楷體" panose="03000509000000000000" pitchFamily="65" charset="-120"/>
                        </a:rPr>
                        <a:t>:</a:t>
                      </a:r>
                    </a:p>
                    <a:p>
                      <a:pPr marL="0" marR="0" indent="0" algn="ctr" defTabSz="342900" rtl="0" eaLnBrk="1" fontAlgn="auto" latinLnBrk="0" hangingPunct="1">
                        <a:lnSpc>
                          <a:spcPct val="100000"/>
                        </a:lnSpc>
                        <a:spcBef>
                          <a:spcPts val="0"/>
                        </a:spcBef>
                        <a:spcAft>
                          <a:spcPts val="0"/>
                        </a:spcAft>
                        <a:buClrTx/>
                        <a:buSzTx/>
                        <a:buFontTx/>
                        <a:buNone/>
                        <a:tabLst/>
                        <a:defRPr/>
                      </a:pPr>
                      <a:r>
                        <a:rPr lang="zh-TW" altLang="zh-TW" sz="1900" b="1" kern="100" dirty="0" smtClean="0">
                          <a:effectLst/>
                          <a:latin typeface="標楷體" panose="03000509000000000000" pitchFamily="65" charset="-120"/>
                          <a:ea typeface="標楷體" panose="03000509000000000000" pitchFamily="65" charset="-120"/>
                        </a:rPr>
                        <a:t>國</a:t>
                      </a:r>
                      <a:r>
                        <a:rPr lang="zh-TW" altLang="en-US" sz="1900" b="1" kern="100" dirty="0" smtClean="0">
                          <a:effectLst/>
                          <a:latin typeface="標楷體" panose="03000509000000000000" pitchFamily="65" charset="-120"/>
                          <a:ea typeface="標楷體" panose="03000509000000000000" pitchFamily="65" charset="-120"/>
                        </a:rPr>
                        <a:t>英數</a:t>
                      </a:r>
                      <a:r>
                        <a:rPr lang="zh-TW" altLang="zh-TW" sz="1900" b="1" kern="100" dirty="0" smtClean="0">
                          <a:effectLst/>
                          <a:latin typeface="標楷體" panose="03000509000000000000" pitchFamily="65" charset="-120"/>
                          <a:ea typeface="標楷體" panose="03000509000000000000" pitchFamily="65" charset="-120"/>
                        </a:rPr>
                        <a:t>社</a:t>
                      </a:r>
                      <a:r>
                        <a:rPr lang="zh-TW" altLang="en-US" sz="1900" b="1" kern="100" dirty="0" smtClean="0">
                          <a:effectLst/>
                          <a:latin typeface="標楷體" panose="03000509000000000000" pitchFamily="65" charset="-120"/>
                          <a:ea typeface="標楷體" panose="03000509000000000000" pitchFamily="65" charset="-120"/>
                        </a:rPr>
                        <a:t>自</a:t>
                      </a:r>
                      <a:r>
                        <a:rPr lang="en-US" altLang="zh-TW" sz="1900" b="1" kern="100" dirty="0" smtClean="0">
                          <a:effectLst/>
                          <a:latin typeface="標楷體" panose="03000509000000000000" pitchFamily="65" charset="-120"/>
                          <a:ea typeface="標楷體" panose="03000509000000000000" pitchFamily="65" charset="-120"/>
                        </a:rPr>
                        <a:t>B++</a:t>
                      </a:r>
                      <a:endParaRPr lang="zh-TW" altLang="zh-TW" sz="19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sz="1900" b="1" kern="100" dirty="0" smtClean="0">
                          <a:effectLst/>
                          <a:latin typeface="標楷體" panose="03000509000000000000" pitchFamily="65" charset="-120"/>
                          <a:ea typeface="標楷體" panose="03000509000000000000" pitchFamily="65" charset="-120"/>
                        </a:rPr>
                        <a:t>寫作</a:t>
                      </a:r>
                      <a:r>
                        <a:rPr lang="zh-TW" sz="1900" b="1" kern="100" dirty="0">
                          <a:effectLst/>
                          <a:latin typeface="標楷體" panose="03000509000000000000" pitchFamily="65" charset="-120"/>
                          <a:ea typeface="標楷體" panose="03000509000000000000" pitchFamily="65" charset="-120"/>
                        </a:rPr>
                        <a:t>四</a:t>
                      </a:r>
                      <a:r>
                        <a:rPr lang="zh-TW" sz="1900" b="1" kern="100" dirty="0" smtClean="0">
                          <a:effectLst/>
                          <a:latin typeface="標楷體" panose="03000509000000000000" pitchFamily="65" charset="-120"/>
                          <a:ea typeface="標楷體" panose="03000509000000000000" pitchFamily="65" charset="-120"/>
                        </a:rPr>
                        <a:t>級</a:t>
                      </a:r>
                      <a:endParaRPr lang="en-US" altLang="zh-TW" sz="1900" b="1" kern="100" dirty="0" smtClean="0">
                        <a:effectLst/>
                        <a:latin typeface="標楷體" panose="03000509000000000000" pitchFamily="65" charset="-120"/>
                        <a:ea typeface="標楷體" panose="03000509000000000000" pitchFamily="65" charset="-120"/>
                      </a:endParaRPr>
                    </a:p>
                  </a:txBody>
                  <a:tcPr marL="68581" marR="68581" marT="0" marB="0" anchor="ctr"/>
                </a:tc>
                <a:tc>
                  <a:txBody>
                    <a:bodyPr/>
                    <a:lstStyle/>
                    <a:p>
                      <a:pPr algn="ctr">
                        <a:spcAft>
                          <a:spcPts val="0"/>
                        </a:spcAft>
                      </a:pPr>
                      <a:r>
                        <a:rPr lang="zh-TW" sz="1900" b="1" kern="100" dirty="0">
                          <a:effectLst/>
                          <a:latin typeface="標楷體" panose="03000509000000000000" pitchFamily="65" charset="-120"/>
                          <a:ea typeface="標楷體" panose="03000509000000000000" pitchFamily="65" charset="-120"/>
                        </a:rPr>
                        <a:t>特招英語 </a:t>
                      </a:r>
                      <a:r>
                        <a:rPr lang="en-US" sz="1900" b="1" kern="100" dirty="0">
                          <a:effectLst/>
                          <a:latin typeface="標楷體" panose="03000509000000000000" pitchFamily="65" charset="-120"/>
                          <a:ea typeface="標楷體" panose="03000509000000000000" pitchFamily="65" charset="-120"/>
                        </a:rPr>
                        <a:t>+ </a:t>
                      </a:r>
                      <a:endParaRPr lang="en-US" sz="1900" b="1" kern="100" dirty="0" smtClean="0">
                        <a:effectLst/>
                        <a:latin typeface="標楷體" panose="03000509000000000000" pitchFamily="65" charset="-120"/>
                        <a:ea typeface="標楷體" panose="03000509000000000000" pitchFamily="65" charset="-120"/>
                      </a:endParaRPr>
                    </a:p>
                    <a:p>
                      <a:pPr algn="ctr">
                        <a:spcAft>
                          <a:spcPts val="0"/>
                        </a:spcAft>
                      </a:pPr>
                      <a:r>
                        <a:rPr lang="zh-TW" sz="1900" b="1" kern="100" dirty="0" smtClean="0">
                          <a:effectLst/>
                          <a:latin typeface="標楷體" panose="03000509000000000000" pitchFamily="65" charset="-120"/>
                          <a:ea typeface="標楷體" panose="03000509000000000000" pitchFamily="65" charset="-120"/>
                        </a:rPr>
                        <a:t>特</a:t>
                      </a:r>
                      <a:r>
                        <a:rPr lang="zh-TW" sz="1900" b="1" kern="100" dirty="0">
                          <a:effectLst/>
                          <a:latin typeface="標楷體" panose="03000509000000000000" pitchFamily="65" charset="-120"/>
                          <a:ea typeface="標楷體" panose="03000509000000000000" pitchFamily="65" charset="-120"/>
                        </a:rPr>
                        <a:t>招數學</a:t>
                      </a:r>
                      <a:endParaRPr 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l">
                        <a:spcAft>
                          <a:spcPts val="0"/>
                        </a:spcAft>
                      </a:pPr>
                      <a:r>
                        <a:rPr lang="en-US" sz="1900" b="1" kern="100" dirty="0">
                          <a:effectLst/>
                          <a:latin typeface="標楷體" panose="03000509000000000000" pitchFamily="65" charset="-120"/>
                          <a:ea typeface="標楷體" panose="03000509000000000000" pitchFamily="65" charset="-120"/>
                        </a:rPr>
                        <a:t>1.</a:t>
                      </a:r>
                      <a:r>
                        <a:rPr lang="zh-TW" sz="1900" b="1" kern="100" dirty="0">
                          <a:effectLst/>
                          <a:latin typeface="標楷體" panose="03000509000000000000" pitchFamily="65" charset="-120"/>
                          <a:ea typeface="標楷體" panose="03000509000000000000" pitchFamily="65" charset="-120"/>
                        </a:rPr>
                        <a:t>特招</a:t>
                      </a:r>
                      <a:r>
                        <a:rPr lang="zh-TW" sz="1900" b="1" kern="100" dirty="0" smtClean="0">
                          <a:effectLst/>
                          <a:latin typeface="標楷體" panose="03000509000000000000" pitchFamily="65" charset="-120"/>
                          <a:ea typeface="標楷體" panose="03000509000000000000" pitchFamily="65" charset="-120"/>
                        </a:rPr>
                        <a:t>：</a:t>
                      </a:r>
                      <a:r>
                        <a:rPr lang="zh-TW" altLang="zh-TW" sz="1900" b="1" kern="100" dirty="0" smtClean="0">
                          <a:effectLst/>
                          <a:latin typeface="標楷體" panose="03000509000000000000" pitchFamily="65" charset="-120"/>
                          <a:ea typeface="標楷體" panose="03000509000000000000" pitchFamily="65" charset="-120"/>
                        </a:rPr>
                        <a:t>數</a:t>
                      </a:r>
                      <a:r>
                        <a:rPr lang="en-US"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zh-TW" sz="1900" b="1" kern="100" dirty="0" smtClean="0">
                          <a:effectLst/>
                          <a:latin typeface="標楷體" panose="03000509000000000000" pitchFamily="65" charset="-120"/>
                          <a:ea typeface="標楷體" panose="03000509000000000000" pitchFamily="65" charset="-120"/>
                        </a:rPr>
                        <a:t>英</a:t>
                      </a:r>
                      <a:endParaRPr lang="zh-TW" sz="1900" b="1" kern="100" dirty="0">
                        <a:effectLst/>
                        <a:latin typeface="標楷體" panose="03000509000000000000" pitchFamily="65" charset="-120"/>
                        <a:ea typeface="標楷體" panose="03000509000000000000" pitchFamily="65" charset="-120"/>
                      </a:endParaRPr>
                    </a:p>
                    <a:p>
                      <a:pPr algn="l">
                        <a:spcAft>
                          <a:spcPts val="0"/>
                        </a:spcAft>
                      </a:pPr>
                      <a:r>
                        <a:rPr lang="en-US" sz="1900" b="1" kern="100" dirty="0">
                          <a:effectLst/>
                          <a:latin typeface="標楷體" panose="03000509000000000000" pitchFamily="65" charset="-120"/>
                          <a:ea typeface="標楷體" panose="03000509000000000000" pitchFamily="65" charset="-120"/>
                        </a:rPr>
                        <a:t>2.</a:t>
                      </a:r>
                      <a:r>
                        <a:rPr lang="zh-TW" sz="1900" b="1" kern="100" dirty="0">
                          <a:effectLst/>
                          <a:latin typeface="標楷體" panose="03000509000000000000" pitchFamily="65" charset="-120"/>
                          <a:ea typeface="標楷體" panose="03000509000000000000" pitchFamily="65" charset="-120"/>
                        </a:rPr>
                        <a:t>會考</a:t>
                      </a:r>
                      <a:r>
                        <a:rPr lang="en-US" sz="1900" b="1" kern="100" dirty="0">
                          <a:effectLst/>
                          <a:latin typeface="標楷體" panose="03000509000000000000" pitchFamily="65" charset="-120"/>
                          <a:ea typeface="標楷體" panose="03000509000000000000" pitchFamily="65" charset="-120"/>
                        </a:rPr>
                        <a:t>A++</a:t>
                      </a:r>
                      <a:r>
                        <a:rPr lang="zh-TW" sz="1900" b="1" kern="100" dirty="0">
                          <a:effectLst/>
                          <a:latin typeface="標楷體" panose="03000509000000000000" pitchFamily="65" charset="-120"/>
                          <a:ea typeface="標楷體" panose="03000509000000000000" pitchFamily="65" charset="-120"/>
                        </a:rPr>
                        <a:t>：國</a:t>
                      </a:r>
                      <a:r>
                        <a:rPr lang="en-US"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smtClean="0">
                          <a:effectLst/>
                          <a:latin typeface="標楷體" panose="03000509000000000000" pitchFamily="65" charset="-120"/>
                          <a:ea typeface="標楷體" panose="03000509000000000000" pitchFamily="65" charset="-120"/>
                        </a:rPr>
                        <a:t>自</a:t>
                      </a:r>
                      <a:r>
                        <a:rPr lang="en-US"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zh-TW" sz="1900" b="1" kern="100" dirty="0" smtClean="0">
                          <a:effectLst/>
                          <a:latin typeface="標楷體" panose="03000509000000000000" pitchFamily="65" charset="-120"/>
                          <a:ea typeface="標楷體" panose="03000509000000000000" pitchFamily="65" charset="-120"/>
                        </a:rPr>
                        <a:t>社</a:t>
                      </a:r>
                      <a:endParaRPr lang="zh-TW" sz="1900" b="1" kern="100" dirty="0">
                        <a:effectLst/>
                        <a:latin typeface="標楷體" panose="03000509000000000000" pitchFamily="65" charset="-120"/>
                        <a:ea typeface="標楷體" panose="03000509000000000000" pitchFamily="65" charset="-120"/>
                      </a:endParaRPr>
                    </a:p>
                    <a:p>
                      <a:pPr algn="l">
                        <a:spcAft>
                          <a:spcPts val="0"/>
                        </a:spcAft>
                      </a:pPr>
                      <a:r>
                        <a:rPr lang="en-US" sz="1900" b="1" kern="100" dirty="0" smtClean="0">
                          <a:effectLst/>
                          <a:latin typeface="標楷體" panose="03000509000000000000" pitchFamily="65" charset="-120"/>
                          <a:ea typeface="標楷體" panose="03000509000000000000" pitchFamily="65" charset="-120"/>
                        </a:rPr>
                        <a:t>3.</a:t>
                      </a:r>
                      <a:r>
                        <a:rPr lang="zh-TW" sz="1900" b="1" kern="100" dirty="0" smtClean="0">
                          <a:effectLst/>
                          <a:latin typeface="標楷體" panose="03000509000000000000" pitchFamily="65" charset="-120"/>
                          <a:ea typeface="標楷體" panose="03000509000000000000" pitchFamily="65" charset="-120"/>
                        </a:rPr>
                        <a:t>會考</a:t>
                      </a:r>
                      <a:r>
                        <a:rPr lang="en-US" sz="1900" b="1" kern="100" dirty="0">
                          <a:effectLst/>
                          <a:latin typeface="標楷體" panose="03000509000000000000" pitchFamily="65" charset="-120"/>
                          <a:ea typeface="標楷體" panose="03000509000000000000" pitchFamily="65" charset="-120"/>
                        </a:rPr>
                        <a:t>A+</a:t>
                      </a:r>
                      <a:r>
                        <a:rPr lang="zh-TW" sz="1900" b="1" kern="100" dirty="0" smtClean="0">
                          <a:effectLst/>
                          <a:latin typeface="標楷體" panose="03000509000000000000" pitchFamily="65" charset="-120"/>
                          <a:ea typeface="標楷體" panose="03000509000000000000" pitchFamily="65" charset="-120"/>
                        </a:rPr>
                        <a:t>：</a:t>
                      </a:r>
                      <a:r>
                        <a:rPr lang="zh-TW" altLang="zh-TW" sz="1900" b="1" kern="100" dirty="0" smtClean="0">
                          <a:effectLst/>
                          <a:latin typeface="標楷體" panose="03000509000000000000" pitchFamily="65" charset="-120"/>
                          <a:ea typeface="標楷體" panose="03000509000000000000" pitchFamily="65" charset="-120"/>
                        </a:rPr>
                        <a:t>國</a:t>
                      </a:r>
                      <a:r>
                        <a:rPr lang="en-US" altLang="zh-TW"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smtClean="0">
                          <a:effectLst/>
                          <a:latin typeface="標楷體" panose="03000509000000000000" pitchFamily="65" charset="-120"/>
                          <a:ea typeface="標楷體" panose="03000509000000000000" pitchFamily="65" charset="-120"/>
                        </a:rPr>
                        <a:t>自</a:t>
                      </a:r>
                      <a:r>
                        <a:rPr lang="en-US" altLang="zh-TW"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zh-TW" sz="1900" b="1" kern="100" dirty="0" smtClean="0">
                          <a:effectLst/>
                          <a:latin typeface="標楷體" panose="03000509000000000000" pitchFamily="65" charset="-120"/>
                          <a:ea typeface="標楷體" panose="03000509000000000000" pitchFamily="65" charset="-120"/>
                        </a:rPr>
                        <a:t>社</a:t>
                      </a:r>
                      <a:endParaRPr lang="zh-TW" sz="1900" b="1" kern="100" dirty="0">
                        <a:effectLst/>
                        <a:latin typeface="標楷體" panose="03000509000000000000" pitchFamily="65" charset="-120"/>
                        <a:ea typeface="標楷體" panose="03000509000000000000" pitchFamily="65" charset="-120"/>
                      </a:endParaRPr>
                    </a:p>
                    <a:p>
                      <a:pPr algn="l">
                        <a:spcAft>
                          <a:spcPts val="0"/>
                        </a:spcAft>
                      </a:pPr>
                      <a:r>
                        <a:rPr lang="en-US" sz="1900" b="1" kern="100" dirty="0">
                          <a:effectLst/>
                          <a:latin typeface="標楷體" panose="03000509000000000000" pitchFamily="65" charset="-120"/>
                          <a:ea typeface="標楷體" panose="03000509000000000000" pitchFamily="65" charset="-120"/>
                        </a:rPr>
                        <a:t>4.</a:t>
                      </a:r>
                      <a:r>
                        <a:rPr lang="zh-TW" sz="1900" b="1" kern="100" dirty="0">
                          <a:effectLst/>
                          <a:latin typeface="標楷體" panose="03000509000000000000" pitchFamily="65" charset="-120"/>
                          <a:ea typeface="標楷體" panose="03000509000000000000" pitchFamily="65" charset="-120"/>
                        </a:rPr>
                        <a:t>會考</a:t>
                      </a:r>
                      <a:r>
                        <a:rPr lang="en-US" sz="1900" b="1" kern="100" dirty="0">
                          <a:effectLst/>
                          <a:latin typeface="標楷體" panose="03000509000000000000" pitchFamily="65" charset="-120"/>
                          <a:ea typeface="標楷體" panose="03000509000000000000" pitchFamily="65" charset="-120"/>
                        </a:rPr>
                        <a:t>A</a:t>
                      </a:r>
                      <a:r>
                        <a:rPr lang="zh-TW" sz="1900" b="1" kern="100" dirty="0" smtClean="0">
                          <a:effectLst/>
                          <a:latin typeface="標楷體" panose="03000509000000000000" pitchFamily="65" charset="-120"/>
                          <a:ea typeface="標楷體" panose="03000509000000000000" pitchFamily="65" charset="-120"/>
                        </a:rPr>
                        <a:t>：</a:t>
                      </a:r>
                      <a:r>
                        <a:rPr lang="zh-TW" altLang="zh-TW" sz="1900" b="1" kern="100" dirty="0" smtClean="0">
                          <a:effectLst/>
                          <a:latin typeface="標楷體" panose="03000509000000000000" pitchFamily="65" charset="-120"/>
                          <a:ea typeface="標楷體" panose="03000509000000000000" pitchFamily="65" charset="-120"/>
                        </a:rPr>
                        <a:t>國</a:t>
                      </a:r>
                      <a:r>
                        <a:rPr lang="en-US" altLang="zh-TW"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smtClean="0">
                          <a:effectLst/>
                          <a:latin typeface="標楷體" panose="03000509000000000000" pitchFamily="65" charset="-120"/>
                          <a:ea typeface="標楷體" panose="03000509000000000000" pitchFamily="65" charset="-120"/>
                        </a:rPr>
                        <a:t>自</a:t>
                      </a:r>
                      <a:r>
                        <a:rPr lang="en-US" altLang="zh-TW"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zh-TW" sz="1900" b="1" kern="100" dirty="0" smtClean="0">
                          <a:effectLst/>
                          <a:latin typeface="標楷體" panose="03000509000000000000" pitchFamily="65" charset="-120"/>
                          <a:ea typeface="標楷體" panose="03000509000000000000" pitchFamily="65" charset="-120"/>
                        </a:rPr>
                        <a:t>社</a:t>
                      </a:r>
                      <a:endParaRPr lang="zh-TW" sz="1900" b="1" kern="100" dirty="0">
                        <a:effectLst/>
                        <a:latin typeface="標楷體" panose="03000509000000000000" pitchFamily="65" charset="-120"/>
                        <a:ea typeface="標楷體" panose="03000509000000000000" pitchFamily="65" charset="-120"/>
                      </a:endParaRPr>
                    </a:p>
                    <a:p>
                      <a:pPr algn="l">
                        <a:spcAft>
                          <a:spcPts val="0"/>
                        </a:spcAft>
                      </a:pPr>
                      <a:r>
                        <a:rPr lang="en-US" sz="1900" b="1" kern="100" dirty="0">
                          <a:effectLst/>
                          <a:latin typeface="標楷體" panose="03000509000000000000" pitchFamily="65" charset="-120"/>
                          <a:ea typeface="標楷體" panose="03000509000000000000" pitchFamily="65" charset="-120"/>
                        </a:rPr>
                        <a:t>5.</a:t>
                      </a:r>
                      <a:r>
                        <a:rPr lang="zh-TW" sz="1900" b="1" kern="100" dirty="0">
                          <a:effectLst/>
                          <a:latin typeface="標楷體" panose="03000509000000000000" pitchFamily="65" charset="-120"/>
                          <a:ea typeface="標楷體" panose="03000509000000000000" pitchFamily="65" charset="-120"/>
                        </a:rPr>
                        <a:t>會考</a:t>
                      </a:r>
                      <a:r>
                        <a:rPr lang="en-US" sz="1900" b="1" kern="100" dirty="0">
                          <a:effectLst/>
                          <a:latin typeface="標楷體" panose="03000509000000000000" pitchFamily="65" charset="-120"/>
                          <a:ea typeface="標楷體" panose="03000509000000000000" pitchFamily="65" charset="-120"/>
                        </a:rPr>
                        <a:t>B++</a:t>
                      </a:r>
                      <a:r>
                        <a:rPr lang="zh-TW" sz="1900" b="1" kern="100" dirty="0" smtClean="0">
                          <a:effectLst/>
                          <a:latin typeface="標楷體" panose="03000509000000000000" pitchFamily="65" charset="-120"/>
                          <a:ea typeface="標楷體" panose="03000509000000000000" pitchFamily="65" charset="-120"/>
                        </a:rPr>
                        <a:t>：</a:t>
                      </a:r>
                      <a:r>
                        <a:rPr lang="zh-TW" altLang="zh-TW" sz="1900" b="1" kern="100" dirty="0" smtClean="0">
                          <a:effectLst/>
                          <a:latin typeface="標楷體" panose="03000509000000000000" pitchFamily="65" charset="-120"/>
                          <a:ea typeface="標楷體" panose="03000509000000000000" pitchFamily="65" charset="-120"/>
                        </a:rPr>
                        <a:t>國</a:t>
                      </a:r>
                      <a:r>
                        <a:rPr lang="en-US" altLang="zh-TW"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smtClean="0">
                          <a:effectLst/>
                          <a:latin typeface="標楷體" panose="03000509000000000000" pitchFamily="65" charset="-120"/>
                          <a:ea typeface="標楷體" panose="03000509000000000000" pitchFamily="65" charset="-120"/>
                        </a:rPr>
                        <a:t>自</a:t>
                      </a:r>
                      <a:r>
                        <a:rPr lang="en-US" altLang="zh-TW" sz="1900" b="1" kern="100" dirty="0" smtClean="0">
                          <a:effectLst/>
                          <a:latin typeface="標楷體" panose="03000509000000000000" pitchFamily="65" charset="-120"/>
                          <a:ea typeface="標楷體" panose="03000509000000000000" pitchFamily="65" charset="-120"/>
                          <a:sym typeface="Wingdings" panose="05000000000000000000" pitchFamily="2" charset="2"/>
                        </a:rPr>
                        <a:t></a:t>
                      </a:r>
                      <a:r>
                        <a:rPr lang="zh-TW" altLang="zh-TW" sz="1900" b="1" kern="100" dirty="0" smtClean="0">
                          <a:effectLst/>
                          <a:latin typeface="標楷體" panose="03000509000000000000" pitchFamily="65" charset="-120"/>
                          <a:ea typeface="標楷體" panose="03000509000000000000" pitchFamily="65" charset="-120"/>
                        </a:rPr>
                        <a:t>社</a:t>
                      </a:r>
                      <a:endParaRPr 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en-US" altLang="zh-TW" sz="1900" b="1" kern="100" dirty="0" smtClean="0">
                          <a:effectLst/>
                          <a:latin typeface="標楷體" panose="03000509000000000000" pitchFamily="65" charset="-120"/>
                          <a:ea typeface="標楷體" panose="03000509000000000000" pitchFamily="65" charset="-120"/>
                          <a:cs typeface="Times New Roman" panose="02020603050405020304" pitchFamily="18" charset="0"/>
                        </a:rPr>
                        <a:t>0</a:t>
                      </a:r>
                      <a:endParaRPr 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en-US" altLang="zh-TW" sz="1600" b="1" kern="100" dirty="0" smtClean="0">
                          <a:effectLst/>
                          <a:latin typeface="標楷體" panose="03000509000000000000" pitchFamily="65" charset="-120"/>
                          <a:ea typeface="標楷體" panose="03000509000000000000" pitchFamily="65" charset="-120"/>
                          <a:cs typeface="Times New Roman" panose="02020603050405020304" pitchFamily="18" charset="0"/>
                        </a:rPr>
                        <a:t>180</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extLst>
                  <a:ext uri="{0D108BD9-81ED-4DB2-BD59-A6C34878D82A}">
                    <a16:rowId xmlns:a16="http://schemas.microsoft.com/office/drawing/2014/main" xmlns="" val="10003"/>
                  </a:ext>
                </a:extLst>
              </a:tr>
            </a:tbl>
          </a:graphicData>
        </a:graphic>
      </p:graphicFrame>
      <p:sp>
        <p:nvSpPr>
          <p:cNvPr id="173096" name="文字方塊 2"/>
          <p:cNvSpPr txBox="1">
            <a:spLocks noChangeArrowheads="1"/>
          </p:cNvSpPr>
          <p:nvPr/>
        </p:nvSpPr>
        <p:spPr bwMode="auto">
          <a:xfrm>
            <a:off x="2009920" y="6423025"/>
            <a:ext cx="69484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latin typeface="標楷體" panose="03000509000000000000" pitchFamily="65" charset="-120"/>
                <a:ea typeface="標楷體" panose="03000509000000000000" pitchFamily="65" charset="-120"/>
              </a:rPr>
              <a:t>1.</a:t>
            </a:r>
            <a:r>
              <a:rPr lang="zh-TW" altLang="en-US" b="1" dirty="0">
                <a:solidFill>
                  <a:srgbClr val="FF0000"/>
                </a:solidFill>
                <a:latin typeface="標楷體" panose="03000509000000000000" pitchFamily="65" charset="-120"/>
                <a:ea typeface="標楷體" panose="03000509000000000000" pitchFamily="65" charset="-120"/>
              </a:rPr>
              <a:t>會考成績係指</a:t>
            </a:r>
            <a:r>
              <a:rPr lang="en-US" altLang="zh-TW" b="1" dirty="0" smtClean="0">
                <a:solidFill>
                  <a:srgbClr val="FF0000"/>
                </a:solidFill>
                <a:latin typeface="標楷體" panose="03000509000000000000" pitchFamily="65" charset="-120"/>
                <a:ea typeface="標楷體" panose="03000509000000000000" pitchFamily="65" charset="-120"/>
              </a:rPr>
              <a:t>108</a:t>
            </a:r>
            <a:r>
              <a:rPr lang="zh-TW" altLang="en-US" b="1" dirty="0" smtClean="0">
                <a:solidFill>
                  <a:srgbClr val="FF0000"/>
                </a:solidFill>
                <a:latin typeface="標楷體" panose="03000509000000000000" pitchFamily="65" charset="-120"/>
                <a:ea typeface="標楷體" panose="03000509000000000000" pitchFamily="65" charset="-120"/>
              </a:rPr>
              <a:t>年</a:t>
            </a:r>
            <a:r>
              <a:rPr lang="zh-TW" altLang="en-US" b="1" dirty="0">
                <a:solidFill>
                  <a:srgbClr val="FF0000"/>
                </a:solidFill>
                <a:latin typeface="標楷體" panose="03000509000000000000" pitchFamily="65" charset="-120"/>
                <a:ea typeface="標楷體" panose="03000509000000000000" pitchFamily="65" charset="-120"/>
              </a:rPr>
              <a:t>教育會考成績。     </a:t>
            </a:r>
            <a:r>
              <a:rPr lang="en-US" altLang="zh-TW" b="1" dirty="0">
                <a:solidFill>
                  <a:srgbClr val="FF0000"/>
                </a:solidFill>
                <a:latin typeface="標楷體" panose="03000509000000000000" pitchFamily="65" charset="-120"/>
                <a:ea typeface="標楷體" panose="03000509000000000000" pitchFamily="65" charset="-120"/>
              </a:rPr>
              <a:t>2.</a:t>
            </a:r>
            <a:r>
              <a:rPr lang="zh-TW" altLang="en-US" b="1" dirty="0">
                <a:solidFill>
                  <a:srgbClr val="FF0000"/>
                </a:solidFill>
                <a:latin typeface="標楷體" panose="03000509000000000000" pitchFamily="65" charset="-120"/>
                <a:ea typeface="標楷體" panose="03000509000000000000" pitchFamily="65" charset="-120"/>
              </a:rPr>
              <a:t>詳細內容以簡章為主</a:t>
            </a:r>
          </a:p>
        </p:txBody>
      </p:sp>
      <p:sp>
        <p:nvSpPr>
          <p:cNvPr id="173097" name="標題 1"/>
          <p:cNvSpPr txBox="1">
            <a:spLocks/>
          </p:cNvSpPr>
          <p:nvPr/>
        </p:nvSpPr>
        <p:spPr bwMode="auto">
          <a:xfrm>
            <a:off x="1557338" y="106363"/>
            <a:ext cx="9174162" cy="681037"/>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一</a:t>
            </a: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特色招生考試分發</a:t>
            </a:r>
            <a:r>
              <a:rPr kumimoji="0" lang="en-US" altLang="zh-TW" sz="3600" dirty="0">
                <a:solidFill>
                  <a:srgbClr val="FF0000"/>
                </a:solidFill>
                <a:latin typeface="標楷體" panose="03000509000000000000" pitchFamily="65" charset="-120"/>
                <a:ea typeface="標楷體" panose="03000509000000000000" pitchFamily="65" charset="-120"/>
              </a:rPr>
              <a:t>2-</a:t>
            </a:r>
            <a:r>
              <a:rPr kumimoji="0" lang="zh-TW" altLang="en-US" sz="3600" dirty="0">
                <a:solidFill>
                  <a:srgbClr val="FF0000"/>
                </a:solidFill>
                <a:latin typeface="標楷體" panose="03000509000000000000" pitchFamily="65" charset="-120"/>
                <a:ea typeface="標楷體" panose="03000509000000000000" pitchFamily="65" charset="-120"/>
              </a:rPr>
              <a:t>臺南區辦理學校</a:t>
            </a:r>
          </a:p>
        </p:txBody>
      </p:sp>
      <p:sp>
        <p:nvSpPr>
          <p:cNvPr id="173098"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9740862-90B3-4F1F-96D4-EA07EC2E46B8}" type="slidenum">
              <a:rPr kumimoji="0" lang="zh-TW" altLang="en-US" smtClean="0">
                <a:solidFill>
                  <a:srgbClr val="FEFFFF"/>
                </a:solidFill>
                <a:latin typeface="Century Gothic" panose="020B0502020202020204" pitchFamily="34" charset="0"/>
              </a:rPr>
              <a:pPr/>
              <a:t>104</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xmlns="" val="1933978240"/>
              </p:ext>
            </p:extLst>
          </p:nvPr>
        </p:nvGraphicFramePr>
        <p:xfrm>
          <a:off x="1311275" y="1641476"/>
          <a:ext cx="9574212" cy="4189411"/>
        </p:xfrm>
        <a:graphic>
          <a:graphicData uri="http://schemas.openxmlformats.org/drawingml/2006/table">
            <a:tbl>
              <a:tblPr/>
              <a:tblGrid>
                <a:gridCol w="1573212">
                  <a:extLst>
                    <a:ext uri="{9D8B030D-6E8A-4147-A177-3AD203B41FA5}">
                      <a16:colId xmlns:a16="http://schemas.microsoft.com/office/drawing/2014/main" xmlns="" val="20000"/>
                    </a:ext>
                  </a:extLst>
                </a:gridCol>
                <a:gridCol w="1739900">
                  <a:extLst>
                    <a:ext uri="{9D8B030D-6E8A-4147-A177-3AD203B41FA5}">
                      <a16:colId xmlns:a16="http://schemas.microsoft.com/office/drawing/2014/main" xmlns="" val="20001"/>
                    </a:ext>
                  </a:extLst>
                </a:gridCol>
                <a:gridCol w="1612900">
                  <a:extLst>
                    <a:ext uri="{9D8B030D-6E8A-4147-A177-3AD203B41FA5}">
                      <a16:colId xmlns:a16="http://schemas.microsoft.com/office/drawing/2014/main" xmlns="" val="20002"/>
                    </a:ext>
                  </a:extLst>
                </a:gridCol>
                <a:gridCol w="3263900">
                  <a:extLst>
                    <a:ext uri="{9D8B030D-6E8A-4147-A177-3AD203B41FA5}">
                      <a16:colId xmlns:a16="http://schemas.microsoft.com/office/drawing/2014/main" xmlns="" val="20003"/>
                    </a:ext>
                  </a:extLst>
                </a:gridCol>
                <a:gridCol w="673100">
                  <a:extLst>
                    <a:ext uri="{9D8B030D-6E8A-4147-A177-3AD203B41FA5}">
                      <a16:colId xmlns:a16="http://schemas.microsoft.com/office/drawing/2014/main" xmlns="" val="20004"/>
                    </a:ext>
                  </a:extLst>
                </a:gridCol>
                <a:gridCol w="711200">
                  <a:extLst>
                    <a:ext uri="{9D8B030D-6E8A-4147-A177-3AD203B41FA5}">
                      <a16:colId xmlns:a16="http://schemas.microsoft.com/office/drawing/2014/main" xmlns="" val="20005"/>
                    </a:ext>
                  </a:extLst>
                </a:gridCol>
              </a:tblGrid>
              <a:tr h="609748">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 </a:t>
                      </a:r>
                      <a:endParaRPr kumimoji="0" lang="zh-TW" altLang="zh-TW"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FFFFFF"/>
                          </a:solidFill>
                          <a:effectLst/>
                          <a:latin typeface="標楷體" panose="03000509000000000000" pitchFamily="65" charset="-120"/>
                          <a:ea typeface="標楷體" panose="03000509000000000000" pitchFamily="65" charset="-120"/>
                        </a:rPr>
                        <a:t>錄取門檻</a:t>
                      </a:r>
                      <a:endParaRPr kumimoji="0" lang="zh-TW" altLang="zh-TW" sz="2000" b="1" i="0" u="none" strike="noStrike" cap="none" normalizeH="0" baseline="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特招分數採計</a:t>
                      </a:r>
                      <a:endParaRPr kumimoji="0" lang="zh-TW" altLang="zh-TW"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特招分數同分採計</a:t>
                      </a:r>
                      <a:endParaRPr kumimoji="0" lang="zh-TW" altLang="zh-TW"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男</a:t>
                      </a:r>
                      <a:endParaRPr kumimoji="0" lang="zh-TW" altLang="zh-TW" sz="2000" b="1" i="0" u="none" strike="noStrike" cap="none" normalizeH="0" baseline="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女</a:t>
                      </a:r>
                      <a:endParaRPr kumimoji="0" lang="zh-TW" altLang="zh-TW" sz="2000" b="1" i="0" u="none" strike="noStrike" cap="none" normalizeH="0" baseline="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386225">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家齊</a:t>
                      </a:r>
                      <a:r>
                        <a:rPr kumimoji="0" lang="zh-TW" altLang="en-US" sz="19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高中</a:t>
                      </a:r>
                      <a:endParaRPr kumimoji="0" lang="zh-TW" altLang="zh-TW" sz="19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endParaRP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數理特色班</a:t>
                      </a:r>
                      <a:endParaRPr kumimoji="0" lang="zh-TW" altLang="zh-TW" sz="19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會考</a:t>
                      </a:r>
                      <a:r>
                        <a:rPr kumimoji="0" lang="zh-TW" altLang="en-US"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endPar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國英</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B++</a:t>
                      </a: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數自社</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B</a:t>
                      </a:r>
                      <a:endPar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特招數學</a:t>
                      </a:r>
                      <a:endPar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1313" rtl="0" eaLnBrk="1" fontAlgn="base" latinLnBrk="0" hangingPunct="1">
                        <a:lnSpc>
                          <a:spcPct val="100000"/>
                        </a:lnSpc>
                        <a:spcBef>
                          <a:spcPct val="0"/>
                        </a:spcBef>
                        <a:spcAft>
                          <a:spcPct val="0"/>
                        </a:spcAft>
                        <a:buClrTx/>
                        <a:buSzTx/>
                        <a:buFontTx/>
                        <a:buNone/>
                        <a:tabLst/>
                        <a:defRPr/>
                      </a:pPr>
                      <a:r>
                        <a:rPr kumimoji="0" lang="zh-TW" altLang="zh-TW" sz="1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會考三等</a:t>
                      </a:r>
                      <a:r>
                        <a:rPr kumimoji="0" lang="zh-TW" altLang="en-US" sz="1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級</a:t>
                      </a:r>
                      <a:r>
                        <a:rPr kumimoji="0" lang="zh-TW" altLang="zh-TW" sz="1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四標示：數</a:t>
                      </a:r>
                      <a:r>
                        <a:rPr kumimoji="0" lang="en-US" altLang="zh-TW" sz="1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自</a:t>
                      </a:r>
                      <a:r>
                        <a:rPr kumimoji="0" lang="en-US" altLang="zh-TW" sz="1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英</a:t>
                      </a:r>
                      <a:r>
                        <a:rPr kumimoji="0" lang="en-US" altLang="zh-TW" sz="1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國</a:t>
                      </a:r>
                      <a:r>
                        <a:rPr kumimoji="0" lang="en-US" altLang="zh-TW" sz="1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社</a:t>
                      </a:r>
                      <a:endParaRPr kumimoji="0" lang="zh-TW" altLang="zh-TW" sz="19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gridSpan="2">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36</a:t>
                      </a:r>
                      <a:endPar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hMerge="1">
                  <a:txBody>
                    <a:bodyPr/>
                    <a:lstStyle/>
                    <a:p>
                      <a:endParaRPr lang="zh-TW" altLang="en-US"/>
                    </a:p>
                  </a:txBody>
                  <a:tcPr/>
                </a:tc>
                <a:extLst>
                  <a:ext uri="{0D108BD9-81ED-4DB2-BD59-A6C34878D82A}">
                    <a16:rowId xmlns:a16="http://schemas.microsoft.com/office/drawing/2014/main" xmlns="" val="10001"/>
                  </a:ext>
                </a:extLst>
              </a:tr>
              <a:tr h="1177191">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南科實中</a:t>
                      </a: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科學人文班</a:t>
                      </a:r>
                      <a:endParaRPr kumimoji="0" lang="zh-TW" altLang="zh-TW" sz="19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會考</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寫作四級</a:t>
                      </a:r>
                      <a:endPar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marL="0" marR="0" lvl="0" indent="0" algn="ctr" defTabSz="341313" rtl="0" eaLnBrk="1" fontAlgn="base" latinLnBrk="0" hangingPunct="1">
                        <a:lnSpc>
                          <a:spcPct val="100000"/>
                        </a:lnSpc>
                        <a:spcBef>
                          <a:spcPct val="0"/>
                        </a:spcBef>
                        <a:spcAft>
                          <a:spcPct val="0"/>
                        </a:spcAft>
                        <a:buClrTx/>
                        <a:buSzTx/>
                        <a:buFontTx/>
                        <a:buNone/>
                        <a:tabLst/>
                        <a:defRPr/>
                      </a:pP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國自</a:t>
                      </a:r>
                      <a:r>
                        <a:rPr kumimoji="0" lang="zh-TW" altLang="en-US"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社</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B++</a:t>
                      </a: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特招英語 </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 </a:t>
                      </a: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特招數學</a:t>
                      </a:r>
                      <a:endPar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1313" rtl="0" eaLnBrk="1" fontAlgn="base" latinLnBrk="0" hangingPunct="1">
                        <a:lnSpc>
                          <a:spcPct val="100000"/>
                        </a:lnSpc>
                        <a:spcBef>
                          <a:spcPct val="0"/>
                        </a:spcBef>
                        <a:spcAft>
                          <a:spcPct val="0"/>
                        </a:spcAft>
                        <a:buClrTx/>
                        <a:buSzTx/>
                        <a:buFontTx/>
                        <a:buNone/>
                        <a:tabLst/>
                      </a:pP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1.</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特招：英</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數</a:t>
                      </a:r>
                    </a:p>
                    <a:p>
                      <a:pPr marL="0" marR="0" lvl="0" indent="0" algn="l" defTabSz="341313" rtl="0" eaLnBrk="1" fontAlgn="base" latinLnBrk="0" hangingPunct="1">
                        <a:lnSpc>
                          <a:spcPct val="100000"/>
                        </a:lnSpc>
                        <a:spcBef>
                          <a:spcPct val="0"/>
                        </a:spcBef>
                        <a:spcAft>
                          <a:spcPct val="0"/>
                        </a:spcAft>
                        <a:buClrTx/>
                        <a:buSzTx/>
                        <a:buFontTx/>
                        <a:buNone/>
                        <a:tabLst/>
                      </a:pP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2.</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會考三等</a:t>
                      </a:r>
                      <a:r>
                        <a:rPr kumimoji="0" lang="zh-TW" altLang="en-US"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級</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四標示：自</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國</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社</a:t>
                      </a:r>
                      <a:endPar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gridSpan="2">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30</a:t>
                      </a:r>
                      <a:endPar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extLst>
                  <a:ext uri="{0D108BD9-81ED-4DB2-BD59-A6C34878D82A}">
                    <a16:rowId xmlns:a16="http://schemas.microsoft.com/office/drawing/2014/main" xmlns="" val="10002"/>
                  </a:ext>
                </a:extLst>
              </a:tr>
              <a:tr h="1016247">
                <a:tc>
                  <a:txBody>
                    <a:body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rPr>
                        <a:t>南大附中</a:t>
                      </a:r>
                      <a:endParaRPr kumimoji="0" lang="en-US" altLang="zh-TW" sz="2000" b="1" i="0" u="none" strike="noStrike" kern="1200"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p>
                      <a:pPr marL="0" marR="0" lvl="0" indent="0" algn="ctr" defTabSz="341313"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rPr>
                        <a:t>數理特色班</a:t>
                      </a:r>
                      <a:endParaRPr kumimoji="0" lang="zh-TW" altLang="zh-TW" sz="2000" b="1" i="0" u="none" strike="noStrike" kern="1200"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spcAft>
                          <a:spcPts val="0"/>
                        </a:spcAft>
                      </a:pP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會考</a:t>
                      </a:r>
                      <a:r>
                        <a:rPr kumimoji="0" lang="zh-TW" altLang="en-US"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endPar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algn="ctr">
                        <a:spcAft>
                          <a:spcPts val="0"/>
                        </a:spcAft>
                      </a:pPr>
                      <a:r>
                        <a:rPr lang="zh-TW" altLang="zh-TW" sz="1900" b="1" kern="100" dirty="0" smtClean="0">
                          <a:effectLst/>
                          <a:latin typeface="標楷體" panose="03000509000000000000" pitchFamily="65" charset="-120"/>
                          <a:ea typeface="標楷體" panose="03000509000000000000" pitchFamily="65" charset="-120"/>
                        </a:rPr>
                        <a:t>國英</a:t>
                      </a:r>
                      <a:r>
                        <a:rPr lang="en-US" altLang="zh-TW" sz="1900" b="1" kern="100" dirty="0" smtClean="0">
                          <a:effectLst/>
                          <a:latin typeface="標楷體" panose="03000509000000000000" pitchFamily="65" charset="-120"/>
                          <a:ea typeface="標楷體" panose="03000509000000000000" pitchFamily="65" charset="-120"/>
                        </a:rPr>
                        <a:t>B+</a:t>
                      </a:r>
                      <a:endParaRPr lang="zh-TW" altLang="zh-TW" sz="19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zh-TW" sz="1900" b="1" kern="100" dirty="0" smtClean="0">
                          <a:effectLst/>
                          <a:latin typeface="標楷體" panose="03000509000000000000" pitchFamily="65" charset="-120"/>
                          <a:ea typeface="標楷體" panose="03000509000000000000" pitchFamily="65" charset="-120"/>
                        </a:rPr>
                        <a:t>數自</a:t>
                      </a:r>
                      <a:r>
                        <a:rPr lang="zh-TW" altLang="en-US" sz="1900" b="1" kern="100" dirty="0" smtClean="0">
                          <a:effectLst/>
                          <a:latin typeface="標楷體" panose="03000509000000000000" pitchFamily="65" charset="-120"/>
                          <a:ea typeface="標楷體" panose="03000509000000000000" pitchFamily="65" charset="-120"/>
                        </a:rPr>
                        <a:t>社</a:t>
                      </a:r>
                      <a:r>
                        <a:rPr lang="en-US" altLang="zh-TW" sz="1900" b="1" kern="100" dirty="0" smtClean="0">
                          <a:effectLst/>
                          <a:latin typeface="標楷體" panose="03000509000000000000" pitchFamily="65" charset="-120"/>
                          <a:ea typeface="標楷體" panose="03000509000000000000" pitchFamily="65" charset="-120"/>
                        </a:rPr>
                        <a:t>B</a:t>
                      </a:r>
                      <a:endPar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特招英語 </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 </a:t>
                      </a: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特招數學</a:t>
                      </a:r>
                      <a:endPar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l" defTabSz="341313" rtl="0" eaLnBrk="1" fontAlgn="base" latinLnBrk="0" hangingPunct="1">
                        <a:lnSpc>
                          <a:spcPct val="100000"/>
                        </a:lnSpc>
                        <a:spcBef>
                          <a:spcPct val="0"/>
                        </a:spcBef>
                        <a:spcAft>
                          <a:spcPct val="0"/>
                        </a:spcAft>
                        <a:buClrTx/>
                        <a:buSzTx/>
                        <a:buFontTx/>
                        <a:buNone/>
                        <a:tabLst/>
                      </a:pP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1.</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特招：數</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英</a:t>
                      </a:r>
                    </a:p>
                    <a:p>
                      <a:pPr marL="0" marR="0" lvl="0" indent="0" algn="l" defTabSz="341313" rtl="0" eaLnBrk="1" fontAlgn="base" latinLnBrk="0" hangingPunct="1">
                        <a:lnSpc>
                          <a:spcPct val="100000"/>
                        </a:lnSpc>
                        <a:spcBef>
                          <a:spcPct val="0"/>
                        </a:spcBef>
                        <a:spcAft>
                          <a:spcPct val="0"/>
                        </a:spcAft>
                        <a:buClrTx/>
                        <a:buSzTx/>
                        <a:buFontTx/>
                        <a:buNone/>
                        <a:tabLst/>
                      </a:pP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2.</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會考三等</a:t>
                      </a:r>
                      <a:r>
                        <a:rPr kumimoji="0" lang="zh-TW" altLang="en-US"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級</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四標示：數</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英</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國</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自</a:t>
                      </a: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社</a:t>
                      </a:r>
                      <a:endPar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gridSpan="2">
                  <a:txBody>
                    <a:body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US"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36</a:t>
                      </a:r>
                      <a:endParaRPr kumimoji="0" lang="zh-TW" altLang="zh-TW" sz="19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extLst>
                  <a:ext uri="{0D108BD9-81ED-4DB2-BD59-A6C34878D82A}">
                    <a16:rowId xmlns:a16="http://schemas.microsoft.com/office/drawing/2014/main" xmlns="" val="10003"/>
                  </a:ext>
                </a:extLst>
              </a:tr>
            </a:tbl>
          </a:graphicData>
        </a:graphic>
      </p:graphicFrame>
      <p:sp>
        <p:nvSpPr>
          <p:cNvPr id="175140" name="文字方塊 2"/>
          <p:cNvSpPr txBox="1">
            <a:spLocks noChangeArrowheads="1"/>
          </p:cNvSpPr>
          <p:nvPr/>
        </p:nvSpPr>
        <p:spPr bwMode="auto">
          <a:xfrm>
            <a:off x="1936750" y="5949950"/>
            <a:ext cx="9398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latin typeface="標楷體" panose="03000509000000000000" pitchFamily="65" charset="-120"/>
                <a:ea typeface="標楷體" panose="03000509000000000000" pitchFamily="65" charset="-120"/>
              </a:rPr>
              <a:t>1.</a:t>
            </a:r>
            <a:r>
              <a:rPr lang="zh-TW" altLang="en-US" b="1" dirty="0">
                <a:solidFill>
                  <a:srgbClr val="FF0000"/>
                </a:solidFill>
                <a:latin typeface="標楷體" panose="03000509000000000000" pitchFamily="65" charset="-120"/>
                <a:ea typeface="標楷體" panose="03000509000000000000" pitchFamily="65" charset="-120"/>
              </a:rPr>
              <a:t>會考成績係指</a:t>
            </a:r>
            <a:r>
              <a:rPr lang="en-US" altLang="zh-TW" b="1" dirty="0" smtClean="0">
                <a:solidFill>
                  <a:srgbClr val="FF0000"/>
                </a:solidFill>
                <a:latin typeface="標楷體" panose="03000509000000000000" pitchFamily="65" charset="-120"/>
                <a:ea typeface="標楷體" panose="03000509000000000000" pitchFamily="65" charset="-120"/>
              </a:rPr>
              <a:t>108</a:t>
            </a:r>
            <a:r>
              <a:rPr lang="zh-TW" altLang="en-US" b="1" dirty="0" smtClean="0">
                <a:solidFill>
                  <a:srgbClr val="FF0000"/>
                </a:solidFill>
                <a:latin typeface="標楷體" panose="03000509000000000000" pitchFamily="65" charset="-120"/>
                <a:ea typeface="標楷體" panose="03000509000000000000" pitchFamily="65" charset="-120"/>
              </a:rPr>
              <a:t>年</a:t>
            </a:r>
            <a:r>
              <a:rPr lang="zh-TW" altLang="en-US" b="1" dirty="0">
                <a:solidFill>
                  <a:srgbClr val="FF0000"/>
                </a:solidFill>
                <a:latin typeface="標楷體" panose="03000509000000000000" pitchFamily="65" charset="-120"/>
                <a:ea typeface="標楷體" panose="03000509000000000000" pitchFamily="65" charset="-120"/>
              </a:rPr>
              <a:t>教育會考成績。     </a:t>
            </a:r>
            <a:r>
              <a:rPr lang="en-US" altLang="zh-TW" b="1" dirty="0">
                <a:solidFill>
                  <a:srgbClr val="FF0000"/>
                </a:solidFill>
                <a:latin typeface="標楷體" panose="03000509000000000000" pitchFamily="65" charset="-120"/>
                <a:ea typeface="標楷體" panose="03000509000000000000" pitchFamily="65" charset="-120"/>
              </a:rPr>
              <a:t>2.</a:t>
            </a:r>
            <a:r>
              <a:rPr lang="zh-TW" altLang="en-US" b="1" dirty="0">
                <a:solidFill>
                  <a:srgbClr val="FF0000"/>
                </a:solidFill>
                <a:latin typeface="標楷體" panose="03000509000000000000" pitchFamily="65" charset="-120"/>
                <a:ea typeface="標楷體" panose="03000509000000000000" pitchFamily="65" charset="-120"/>
              </a:rPr>
              <a:t>詳細內容以簡章為主</a:t>
            </a:r>
          </a:p>
        </p:txBody>
      </p:sp>
      <p:sp>
        <p:nvSpPr>
          <p:cNvPr id="175141" name="標題 1"/>
          <p:cNvSpPr txBox="1">
            <a:spLocks/>
          </p:cNvSpPr>
          <p:nvPr/>
        </p:nvSpPr>
        <p:spPr bwMode="auto">
          <a:xfrm>
            <a:off x="1671638" y="538163"/>
            <a:ext cx="9663112" cy="8636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一</a:t>
            </a: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特色招生考試分發</a:t>
            </a:r>
            <a:r>
              <a:rPr kumimoji="0" lang="en-US" altLang="zh-TW" sz="3600" dirty="0">
                <a:solidFill>
                  <a:srgbClr val="FF0000"/>
                </a:solidFill>
                <a:latin typeface="標楷體" panose="03000509000000000000" pitchFamily="65" charset="-120"/>
                <a:ea typeface="標楷體" panose="03000509000000000000" pitchFamily="65" charset="-120"/>
              </a:rPr>
              <a:t>2-</a:t>
            </a:r>
            <a:r>
              <a:rPr kumimoji="0" lang="zh-TW" altLang="en-US" sz="3600" dirty="0">
                <a:solidFill>
                  <a:srgbClr val="FF0000"/>
                </a:solidFill>
                <a:latin typeface="標楷體" panose="03000509000000000000" pitchFamily="65" charset="-120"/>
                <a:ea typeface="標楷體" panose="03000509000000000000" pitchFamily="65" charset="-120"/>
              </a:rPr>
              <a:t>臺南區辦理學校</a:t>
            </a:r>
          </a:p>
        </p:txBody>
      </p:sp>
      <p:sp>
        <p:nvSpPr>
          <p:cNvPr id="175142"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735BA32-069F-47A8-ACA6-076582E49AD4}" type="slidenum">
              <a:rPr kumimoji="0" lang="zh-TW" altLang="en-US" smtClean="0">
                <a:solidFill>
                  <a:srgbClr val="FEFFFF"/>
                </a:solidFill>
                <a:latin typeface="Century Gothic" panose="020B0502020202020204" pitchFamily="34" charset="0"/>
              </a:rPr>
              <a:pPr/>
              <a:t>105</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標題 1"/>
          <p:cNvSpPr txBox="1">
            <a:spLocks/>
          </p:cNvSpPr>
          <p:nvPr/>
        </p:nvSpPr>
        <p:spPr bwMode="auto">
          <a:xfrm>
            <a:off x="1467897" y="587002"/>
            <a:ext cx="3278223" cy="227418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一</a:t>
            </a: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特色招生考試分發</a:t>
            </a:r>
            <a:r>
              <a:rPr kumimoji="0" lang="en-US" altLang="zh-TW" sz="3600" dirty="0">
                <a:solidFill>
                  <a:srgbClr val="FF0000"/>
                </a:solidFill>
                <a:latin typeface="標楷體" panose="03000509000000000000" pitchFamily="65" charset="-120"/>
                <a:ea typeface="標楷體" panose="03000509000000000000" pitchFamily="65" charset="-120"/>
              </a:rPr>
              <a:t>3-</a:t>
            </a:r>
            <a:r>
              <a:rPr kumimoji="0" lang="zh-TW" altLang="en-US" sz="3600" dirty="0">
                <a:solidFill>
                  <a:srgbClr val="FF0000"/>
                </a:solidFill>
                <a:latin typeface="標楷體" panose="03000509000000000000" pitchFamily="65" charset="-120"/>
                <a:ea typeface="標楷體" panose="03000509000000000000" pitchFamily="65" charset="-120"/>
              </a:rPr>
              <a:t>各校簡章規定</a:t>
            </a: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範例</a:t>
            </a:r>
            <a:r>
              <a:rPr kumimoji="0" lang="en-US" altLang="zh-TW" sz="3600" dirty="0">
                <a:solidFill>
                  <a:srgbClr val="FF0000"/>
                </a:solidFill>
                <a:latin typeface="標楷體" panose="03000509000000000000" pitchFamily="65" charset="-120"/>
                <a:ea typeface="標楷體" panose="03000509000000000000" pitchFamily="65" charset="-120"/>
              </a:rPr>
              <a:t>)</a:t>
            </a:r>
            <a:endParaRPr kumimoji="0" lang="zh-TW" altLang="en-US" sz="3600" dirty="0">
              <a:solidFill>
                <a:srgbClr val="FF0000"/>
              </a:solidFill>
              <a:latin typeface="標楷體" panose="03000509000000000000" pitchFamily="65" charset="-120"/>
              <a:ea typeface="標楷體" panose="03000509000000000000" pitchFamily="65" charset="-120"/>
            </a:endParaRPr>
          </a:p>
        </p:txBody>
      </p:sp>
      <p:sp>
        <p:nvSpPr>
          <p:cNvPr id="177159"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BD6BF57-C340-43B3-B7E6-DE3D49E22551}" type="slidenum">
              <a:rPr kumimoji="0" lang="zh-TW" altLang="en-US" smtClean="0">
                <a:solidFill>
                  <a:srgbClr val="FEFFFF"/>
                </a:solidFill>
                <a:latin typeface="Century Gothic" panose="020B0502020202020204" pitchFamily="34" charset="0"/>
              </a:rPr>
              <a:pPr/>
              <a:t>106</a:t>
            </a:fld>
            <a:endParaRPr kumimoji="0" lang="zh-TW" altLang="en-US" smtClean="0">
              <a:solidFill>
                <a:srgbClr val="FEFFFF"/>
              </a:solidFill>
              <a:latin typeface="Century Gothic" panose="020B0502020202020204" pitchFamily="34" charset="0"/>
            </a:endParaRPr>
          </a:p>
        </p:txBody>
      </p:sp>
      <p:pic>
        <p:nvPicPr>
          <p:cNvPr id="3" name="圖片 2" descr="畫面剪輯"/>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02742" y="0"/>
            <a:ext cx="6123749" cy="6858000"/>
          </a:xfrm>
          <a:prstGeom prst="rect">
            <a:avLst/>
          </a:prstGeo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內容版面配置區 2"/>
          <p:cNvSpPr>
            <a:spLocks noGrp="1"/>
          </p:cNvSpPr>
          <p:nvPr>
            <p:ph idx="1"/>
          </p:nvPr>
        </p:nvSpPr>
        <p:spPr>
          <a:xfrm>
            <a:off x="2498725" y="1470025"/>
            <a:ext cx="8915400" cy="4222852"/>
          </a:xfrm>
        </p:spPr>
        <p:txBody>
          <a:bodyPr/>
          <a:lstStyle/>
          <a:p>
            <a:pPr>
              <a:defRPr/>
            </a:pPr>
            <a:r>
              <a:rPr lang="zh-TW" altLang="en-US" sz="2800" dirty="0">
                <a:solidFill>
                  <a:schemeClr val="tx1"/>
                </a:solidFill>
                <a:latin typeface="標楷體" panose="03000509000000000000" pitchFamily="65" charset="-120"/>
                <a:ea typeface="標楷體" panose="03000509000000000000" pitchFamily="65" charset="-120"/>
              </a:rPr>
              <a:t>學生選填志願時，</a:t>
            </a:r>
            <a:r>
              <a:rPr lang="zh-TW" altLang="en-US" sz="2800" dirty="0">
                <a:solidFill>
                  <a:srgbClr val="FF0000"/>
                </a:solidFill>
                <a:latin typeface="標楷體" panose="03000509000000000000" pitchFamily="65" charset="-120"/>
                <a:ea typeface="標楷體" panose="03000509000000000000" pitchFamily="65" charset="-120"/>
              </a:rPr>
              <a:t>應注意各校所訂定之錄取門檻</a:t>
            </a:r>
            <a:r>
              <a:rPr lang="zh-TW" altLang="en-US" sz="2800" dirty="0">
                <a:latin typeface="標楷體" panose="03000509000000000000" pitchFamily="65" charset="-120"/>
                <a:ea typeface="標楷體" panose="03000509000000000000" pitchFamily="65" charset="-120"/>
              </a:rPr>
              <a:t>，並</a:t>
            </a:r>
            <a:r>
              <a:rPr lang="zh-TW" altLang="en-US" sz="2800" dirty="0">
                <a:solidFill>
                  <a:schemeClr val="tx1"/>
                </a:solidFill>
                <a:latin typeface="標楷體" panose="03000509000000000000" pitchFamily="65" charset="-120"/>
                <a:ea typeface="標楷體" panose="03000509000000000000" pitchFamily="65" charset="-120"/>
              </a:rPr>
              <a:t>詳細閱讀選填志願網頁之說明</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如「基本資料」、「志願學校科班」及相關其他注意事項，若未遵守其規定，而導致無法正確判讀或形成無效志願時，其後果由報名學生自行負責</a:t>
            </a:r>
          </a:p>
          <a:p>
            <a:pPr>
              <a:defRPr/>
            </a:pPr>
            <a:r>
              <a:rPr lang="zh-TW" altLang="en-US" sz="2800" dirty="0">
                <a:solidFill>
                  <a:schemeClr val="tx1"/>
                </a:solidFill>
                <a:latin typeface="標楷體" panose="03000509000000000000" pitchFamily="65" charset="-120"/>
                <a:ea typeface="標楷體" panose="03000509000000000000" pitchFamily="65" charset="-120"/>
              </a:rPr>
              <a:t>同時參加本區免試入學與特色招生聯合考試分發入學之學生，必須依網頁指示，</a:t>
            </a:r>
            <a:r>
              <a:rPr lang="zh-TW" altLang="en-US" sz="2800" dirty="0">
                <a:solidFill>
                  <a:srgbClr val="FF0000"/>
                </a:solidFill>
                <a:latin typeface="標楷體" panose="03000509000000000000" pitchFamily="65" charset="-120"/>
                <a:ea typeface="標楷體" panose="03000509000000000000" pitchFamily="65" charset="-120"/>
              </a:rPr>
              <a:t>將特色招生志願插列於「免試入學志願學校之前後」或「免試入學志願學校之間」</a:t>
            </a:r>
            <a:r>
              <a:rPr lang="zh-TW" altLang="en-US" sz="2800" dirty="0">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惟不得更改免試志願之順序。</a:t>
            </a:r>
          </a:p>
          <a:p>
            <a:pPr marL="0" indent="0">
              <a:buFont typeface="Wingdings 3" panose="05040102010807070707" pitchFamily="18" charset="2"/>
              <a:buNone/>
              <a:defRPr/>
            </a:pPr>
            <a:endParaRPr lang="zh-TW" altLang="en-US" dirty="0" smtClean="0">
              <a:latin typeface="標楷體" panose="03000509000000000000" pitchFamily="65" charset="-120"/>
              <a:ea typeface="標楷體" panose="03000509000000000000" pitchFamily="65" charset="-120"/>
            </a:endParaRPr>
          </a:p>
        </p:txBody>
      </p:sp>
      <p:sp>
        <p:nvSpPr>
          <p:cNvPr id="179203" name="標題 1"/>
          <p:cNvSpPr txBox="1">
            <a:spLocks/>
          </p:cNvSpPr>
          <p:nvPr/>
        </p:nvSpPr>
        <p:spPr bwMode="auto">
          <a:xfrm>
            <a:off x="1990725" y="396875"/>
            <a:ext cx="9663113" cy="8636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0000"/>
                </a:solidFill>
                <a:latin typeface="標楷體" panose="03000509000000000000" pitchFamily="65" charset="-120"/>
                <a:ea typeface="標楷體" panose="03000509000000000000" pitchFamily="65" charset="-120"/>
              </a:rPr>
              <a:t>(</a:t>
            </a:r>
            <a:r>
              <a:rPr kumimoji="0" lang="zh-TW" altLang="en-US" sz="4000">
                <a:solidFill>
                  <a:srgbClr val="FF0000"/>
                </a:solidFill>
                <a:latin typeface="標楷體" panose="03000509000000000000" pitchFamily="65" charset="-120"/>
                <a:ea typeface="標楷體" panose="03000509000000000000" pitchFamily="65" charset="-120"/>
              </a:rPr>
              <a:t>一</a:t>
            </a:r>
            <a:r>
              <a:rPr kumimoji="0" lang="en-US" altLang="zh-TW" sz="4000">
                <a:solidFill>
                  <a:srgbClr val="FF0000"/>
                </a:solidFill>
                <a:latin typeface="標楷體" panose="03000509000000000000" pitchFamily="65" charset="-120"/>
                <a:ea typeface="標楷體" panose="03000509000000000000" pitchFamily="65" charset="-120"/>
              </a:rPr>
              <a:t>)</a:t>
            </a:r>
            <a:r>
              <a:rPr kumimoji="0" lang="zh-TW" altLang="en-US" sz="4000">
                <a:solidFill>
                  <a:srgbClr val="FF0000"/>
                </a:solidFill>
                <a:latin typeface="標楷體" panose="03000509000000000000" pitchFamily="65" charset="-120"/>
                <a:ea typeface="標楷體" panose="03000509000000000000" pitchFamily="65" charset="-120"/>
              </a:rPr>
              <a:t>特色招生考試分發</a:t>
            </a:r>
            <a:r>
              <a:rPr kumimoji="0" lang="en-US" altLang="zh-TW" sz="4000">
                <a:solidFill>
                  <a:srgbClr val="FF0000"/>
                </a:solidFill>
                <a:latin typeface="標楷體" panose="03000509000000000000" pitchFamily="65" charset="-120"/>
                <a:ea typeface="標楷體" panose="03000509000000000000" pitchFamily="65" charset="-120"/>
              </a:rPr>
              <a:t>4-</a:t>
            </a:r>
            <a:r>
              <a:rPr kumimoji="0" lang="zh-TW" altLang="en-US" sz="4000">
                <a:solidFill>
                  <a:srgbClr val="FF0000"/>
                </a:solidFill>
                <a:latin typeface="標楷體" panose="03000509000000000000" pitchFamily="65" charset="-120"/>
                <a:ea typeface="標楷體" panose="03000509000000000000" pitchFamily="65" charset="-120"/>
              </a:rPr>
              <a:t>分發模式</a:t>
            </a:r>
          </a:p>
        </p:txBody>
      </p:sp>
      <p:sp>
        <p:nvSpPr>
          <p:cNvPr id="17920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450D3E-A1A6-423D-8F81-9370E21366F2}" type="slidenum">
              <a:rPr kumimoji="0" lang="zh-TW" altLang="en-US" smtClean="0">
                <a:solidFill>
                  <a:srgbClr val="FEFFFF"/>
                </a:solidFill>
                <a:latin typeface="Century Gothic" panose="020B0502020202020204" pitchFamily="34" charset="0"/>
              </a:rPr>
              <a:pPr/>
              <a:t>107</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854325"/>
            <a:ext cx="9144000" cy="1709738"/>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prstClr val="white"/>
              </a:solidFill>
            </a:endParaRPr>
          </a:p>
        </p:txBody>
      </p:sp>
      <p:sp>
        <p:nvSpPr>
          <p:cNvPr id="180227" name="標題 3"/>
          <p:cNvSpPr>
            <a:spLocks noGrp="1"/>
          </p:cNvSpPr>
          <p:nvPr>
            <p:ph type="title"/>
          </p:nvPr>
        </p:nvSpPr>
        <p:spPr>
          <a:xfrm>
            <a:off x="1685925" y="3232150"/>
            <a:ext cx="8820150" cy="863600"/>
          </a:xfrm>
          <a:solidFill>
            <a:srgbClr val="0000CC"/>
          </a:solidFill>
        </p:spPr>
        <p:txBody>
          <a:bodyPr/>
          <a:lstStyle/>
          <a:p>
            <a:pPr algn="ctr" eaLnBrk="1" hangingPunct="1"/>
            <a:r>
              <a:rPr lang="zh-TW" altLang="en-US" sz="4800" dirty="0" smtClean="0">
                <a:solidFill>
                  <a:schemeClr val="bg1"/>
                </a:solidFill>
                <a:latin typeface="標楷體" panose="03000509000000000000" pitchFamily="65" charset="-120"/>
                <a:ea typeface="標楷體" panose="03000509000000000000" pitchFamily="65" charset="-120"/>
              </a:rPr>
              <a:t>七、臺南區免試、特招分發模式</a:t>
            </a:r>
          </a:p>
        </p:txBody>
      </p:sp>
      <p:pic>
        <p:nvPicPr>
          <p:cNvPr id="180228" name="圖片 2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35575" y="830263"/>
            <a:ext cx="5432425"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229"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D0DD729-9041-4825-9D23-72F82F1DA1D5}" type="slidenum">
              <a:rPr kumimoji="0" lang="zh-TW" altLang="en-US" smtClean="0">
                <a:solidFill>
                  <a:srgbClr val="FEFFFF"/>
                </a:solidFill>
                <a:latin typeface="Century Gothic" panose="020B0502020202020204" pitchFamily="34" charset="0"/>
              </a:rPr>
              <a:pPr/>
              <a:t>108</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wipe di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標題 1"/>
          <p:cNvSpPr>
            <a:spLocks noGrp="1"/>
          </p:cNvSpPr>
          <p:nvPr>
            <p:ph type="title"/>
          </p:nvPr>
        </p:nvSpPr>
        <p:spPr>
          <a:xfrm>
            <a:off x="2038350" y="581025"/>
            <a:ext cx="8858250" cy="863600"/>
          </a:xfrm>
          <a:solidFill>
            <a:srgbClr val="006600"/>
          </a:solidFill>
        </p:spPr>
        <p:txBody>
          <a:bodyPr/>
          <a:lstStyle/>
          <a:p>
            <a:pPr algn="ctr">
              <a:defRPr/>
            </a:pPr>
            <a:r>
              <a:rPr lang="zh-TW" altLang="en-US" sz="4000" dirty="0">
                <a:solidFill>
                  <a:schemeClr val="bg1"/>
                </a:solidFill>
                <a:latin typeface="標楷體" panose="03000509000000000000" pitchFamily="65" charset="-120"/>
                <a:ea typeface="標楷體" panose="03000509000000000000" pitchFamily="65" charset="-120"/>
              </a:rPr>
              <a:t>先免後特、多元入學、一次分發到位</a:t>
            </a:r>
          </a:p>
        </p:txBody>
      </p:sp>
      <p:sp>
        <p:nvSpPr>
          <p:cNvPr id="181251" name="內容版面配置區 2"/>
          <p:cNvSpPr>
            <a:spLocks noGrp="1"/>
          </p:cNvSpPr>
          <p:nvPr>
            <p:ph idx="1"/>
          </p:nvPr>
        </p:nvSpPr>
        <p:spPr>
          <a:xfrm>
            <a:off x="2263775" y="1627188"/>
            <a:ext cx="8915400" cy="3776662"/>
          </a:xfrm>
        </p:spPr>
        <p:txBody>
          <a:bodyPr/>
          <a:lstStyle/>
          <a:p>
            <a:pPr eaLnBrk="1" hangingPunct="1"/>
            <a:r>
              <a:rPr lang="en-US" altLang="zh-TW" sz="2800" dirty="0" smtClean="0">
                <a:solidFill>
                  <a:schemeClr val="tx1"/>
                </a:solidFill>
                <a:latin typeface="標楷體" panose="03000509000000000000" pitchFamily="65" charset="-120"/>
                <a:ea typeface="標楷體" panose="03000509000000000000" pitchFamily="65" charset="-120"/>
                <a:cs typeface="超研澤粗魏碑"/>
              </a:rPr>
              <a:t>103</a:t>
            </a:r>
            <a:r>
              <a:rPr lang="zh-TW" altLang="en-US" sz="2800" dirty="0" smtClean="0">
                <a:solidFill>
                  <a:schemeClr val="tx1"/>
                </a:solidFill>
                <a:latin typeface="標楷體" panose="03000509000000000000" pitchFamily="65" charset="-120"/>
                <a:ea typeface="標楷體" panose="03000509000000000000" pitchFamily="65" charset="-120"/>
                <a:cs typeface="超研澤粗魏碑"/>
              </a:rPr>
              <a:t>年</a:t>
            </a:r>
            <a:r>
              <a:rPr lang="en-US" altLang="zh-TW" sz="2800" dirty="0" smtClean="0">
                <a:solidFill>
                  <a:schemeClr val="tx1"/>
                </a:solidFill>
                <a:latin typeface="標楷體" panose="03000509000000000000" pitchFamily="65" charset="-120"/>
                <a:ea typeface="標楷體" panose="03000509000000000000" pitchFamily="65" charset="-120"/>
                <a:cs typeface="超研澤粗魏碑"/>
              </a:rPr>
              <a:t>8</a:t>
            </a:r>
            <a:r>
              <a:rPr lang="zh-TW" altLang="en-US" sz="2800" dirty="0" smtClean="0">
                <a:solidFill>
                  <a:schemeClr val="tx1"/>
                </a:solidFill>
                <a:latin typeface="標楷體" panose="03000509000000000000" pitchFamily="65" charset="-120"/>
                <a:ea typeface="標楷體" panose="03000509000000000000" pitchFamily="65" charset="-120"/>
                <a:cs typeface="超研澤粗魏碑"/>
              </a:rPr>
              <a:t>月</a:t>
            </a:r>
            <a:r>
              <a:rPr lang="en-US" altLang="zh-TW" sz="2800" dirty="0" smtClean="0">
                <a:solidFill>
                  <a:schemeClr val="tx1"/>
                </a:solidFill>
                <a:latin typeface="標楷體" panose="03000509000000000000" pitchFamily="65" charset="-120"/>
                <a:ea typeface="標楷體" panose="03000509000000000000" pitchFamily="65" charset="-120"/>
                <a:cs typeface="超研澤粗魏碑"/>
              </a:rPr>
              <a:t>22</a:t>
            </a:r>
            <a:r>
              <a:rPr lang="zh-TW" altLang="en-US" sz="2800" dirty="0" smtClean="0">
                <a:solidFill>
                  <a:schemeClr val="tx1"/>
                </a:solidFill>
                <a:latin typeface="標楷體" panose="03000509000000000000" pitchFamily="65" charset="-120"/>
                <a:ea typeface="標楷體" panose="03000509000000000000" pitchFamily="65" charset="-120"/>
                <a:cs typeface="超研澤粗魏碑"/>
              </a:rPr>
              <a:t>日教育部發布新聞稿。</a:t>
            </a:r>
            <a:endParaRPr lang="en-US" altLang="zh-TW" sz="2800" dirty="0" smtClean="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2800" b="1" dirty="0" smtClean="0">
                <a:solidFill>
                  <a:srgbClr val="FF3300"/>
                </a:solidFill>
                <a:latin typeface="標楷體" panose="03000509000000000000" pitchFamily="65" charset="-120"/>
                <a:ea typeface="標楷體" panose="03000509000000000000" pitchFamily="65" charset="-120"/>
                <a:cs typeface="超研澤粗魏碑"/>
              </a:rPr>
              <a:t>所謂「一次分發到位」是指學生報名參加免試及特色招生考試分發入學，只會有一個分發結果。</a:t>
            </a:r>
            <a:r>
              <a:rPr lang="zh-TW" altLang="en-US" sz="2800" dirty="0" smtClean="0">
                <a:solidFill>
                  <a:schemeClr val="tx1"/>
                </a:solidFill>
                <a:latin typeface="標楷體" panose="03000509000000000000" pitchFamily="65" charset="-120"/>
                <a:ea typeface="標楷體" panose="03000509000000000000" pitchFamily="65" charset="-120"/>
                <a:cs typeface="超研澤粗魏碑"/>
              </a:rPr>
              <a:t>學生先選填免試志願，後再選填特招考試志願。免試志願選填完畢後，不得再更動，等到特招考試完後，再將特招考試志願依學生個人意願，置入已選填之免試志願順序中，形成新的志願排序，並據以進行分發。所以一次分發到位也就是免試及特色招生考試分發入學一起分發，一位學生只會錄取一個志願。</a:t>
            </a:r>
          </a:p>
        </p:txBody>
      </p:sp>
      <p:sp>
        <p:nvSpPr>
          <p:cNvPr id="181252"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360831A-A4CC-4782-9E93-EEE72BA4DD68}" type="slidenum">
              <a:rPr kumimoji="0" lang="zh-TW" altLang="en-US" smtClean="0">
                <a:solidFill>
                  <a:srgbClr val="FEFFFF"/>
                </a:solidFill>
                <a:latin typeface="Century Gothic" panose="020B0502020202020204" pitchFamily="34" charset="0"/>
              </a:rPr>
              <a:pPr/>
              <a:t>109</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p:cNvCxnSpPr/>
          <p:nvPr/>
        </p:nvCxnSpPr>
        <p:spPr>
          <a:xfrm>
            <a:off x="7883525"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584700" y="5595143"/>
            <a:ext cx="23764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170738" y="5564188"/>
            <a:ext cx="23749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1.</a:t>
            </a:r>
            <a:r>
              <a:rPr lang="zh-TW" altLang="en-US" sz="240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170738" y="6043613"/>
            <a:ext cx="23749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2.</a:t>
            </a:r>
            <a:r>
              <a:rPr lang="zh-TW" altLang="en-US" sz="240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p:cNvSpPr/>
          <p:nvPr/>
        </p:nvSpPr>
        <p:spPr>
          <a:xfrm>
            <a:off x="7199313"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65754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藝術才能班、專業群科、體育班、科學班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81188" y="3541713"/>
            <a:ext cx="984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a:t>
            </a: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p:cNvSpPr/>
          <p:nvPr/>
        </p:nvSpPr>
        <p:spPr>
          <a:xfrm>
            <a:off x="4541687" y="3491319"/>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867650" y="2919413"/>
            <a:ext cx="8270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7</a:t>
            </a:r>
            <a:r>
              <a:rPr lang="zh-TW" altLang="en-US" sz="240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5" name="矩形 34"/>
          <p:cNvSpPr/>
          <p:nvPr/>
        </p:nvSpPr>
        <p:spPr>
          <a:xfrm>
            <a:off x="4546600" y="4202113"/>
            <a:ext cx="4999038" cy="23907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36" name="文字方塊 35"/>
          <p:cNvSpPr txBox="1">
            <a:spLocks noChangeArrowheads="1"/>
          </p:cNvSpPr>
          <p:nvPr/>
        </p:nvSpPr>
        <p:spPr bwMode="auto">
          <a:xfrm>
            <a:off x="1627188" y="776288"/>
            <a:ext cx="20447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1.</a:t>
            </a:r>
            <a:r>
              <a:rPr lang="zh-TW" altLang="en-US" sz="2400">
                <a:solidFill>
                  <a:srgbClr val="000000"/>
                </a:solidFill>
                <a:latin typeface="華康粗圓體" panose="020F0709000000000000" pitchFamily="49" charset="-120"/>
                <a:ea typeface="華康粗圓體" panose="020F0709000000000000" pitchFamily="49" charset="-120"/>
              </a:rPr>
              <a:t>藝術才能班</a:t>
            </a:r>
            <a:endParaRPr lang="en-US" altLang="zh-TW" sz="240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2.</a:t>
            </a:r>
            <a:r>
              <a:rPr lang="zh-TW" altLang="en-US" sz="2400">
                <a:solidFill>
                  <a:srgbClr val="000000"/>
                </a:solidFill>
                <a:latin typeface="華康粗圓體" panose="020F0709000000000000" pitchFamily="49" charset="-120"/>
                <a:ea typeface="華康粗圓體" panose="020F0709000000000000" pitchFamily="49" charset="-120"/>
              </a:rPr>
              <a:t>專業群科</a:t>
            </a:r>
            <a:endParaRPr lang="en-US" altLang="zh-TW" sz="240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3.</a:t>
            </a:r>
            <a:r>
              <a:rPr lang="zh-TW" altLang="en-US" sz="240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17588" y="3797300"/>
            <a:ext cx="13985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p:cNvSpPr/>
          <p:nvPr/>
        </p:nvSpPr>
        <p:spPr>
          <a:xfrm>
            <a:off x="7737475"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2" name="圓角矩形 41"/>
          <p:cNvSpPr/>
          <p:nvPr/>
        </p:nvSpPr>
        <p:spPr>
          <a:xfrm>
            <a:off x="8134791" y="3539331"/>
            <a:ext cx="1353698" cy="5461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000" dirty="0" smtClean="0">
                <a:solidFill>
                  <a:prstClr val="white"/>
                </a:solidFill>
                <a:latin typeface="華康粗圓體" pitchFamily="49" charset="-120"/>
                <a:ea typeface="華康粗圓體" pitchFamily="49" charset="-120"/>
              </a:rPr>
              <a:t>一次分發</a:t>
            </a:r>
            <a:endParaRPr lang="zh-TW" altLang="en-US" sz="2000" dirty="0">
              <a:solidFill>
                <a:prstClr val="white"/>
              </a:solidFill>
              <a:latin typeface="華康粗圓體" pitchFamily="49" charset="-120"/>
              <a:ea typeface="華康粗圓體" pitchFamily="49" charset="-120"/>
            </a:endParaRPr>
          </a:p>
        </p:txBody>
      </p:sp>
      <p:sp>
        <p:nvSpPr>
          <p:cNvPr id="45" name="圓角矩形 44"/>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smtClean="0">
                <a:solidFill>
                  <a:prstClr val="white"/>
                </a:solidFill>
                <a:latin typeface="華康粗圓體" pitchFamily="49" charset="-120"/>
                <a:ea typeface="華康粗圓體" pitchFamily="49" charset="-120"/>
              </a:rPr>
              <a:t>(7</a:t>
            </a:r>
            <a:r>
              <a:rPr lang="zh-TW" altLang="en-US" sz="2400" dirty="0" smtClean="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8085138" y="1327150"/>
            <a:ext cx="29511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月初放榜  </a:t>
            </a:r>
            <a:r>
              <a:rPr lang="zh-TW" altLang="en-US" sz="2400" dirty="0" smtClean="0">
                <a:solidFill>
                  <a:srgbClr val="000000"/>
                </a:solidFill>
                <a:latin typeface="華康粗圓體" panose="020F0709000000000000" pitchFamily="49" charset="-120"/>
                <a:ea typeface="華康粗圓體" panose="020F0709000000000000" pitchFamily="49" charset="-120"/>
              </a:rPr>
              <a:t>報到</a:t>
            </a:r>
            <a:endParaRPr lang="zh-TW" altLang="en-US" sz="2400" dirty="0">
              <a:solidFill>
                <a:srgbClr val="000000"/>
              </a:solidFill>
              <a:latin typeface="華康粗圓體" panose="020F0709000000000000" pitchFamily="49" charset="-120"/>
              <a:ea typeface="華康粗圓體" panose="020F0709000000000000" pitchFamily="49" charset="-120"/>
            </a:endParaRPr>
          </a:p>
        </p:txBody>
      </p:sp>
      <p:sp>
        <p:nvSpPr>
          <p:cNvPr id="2" name="矩形 1"/>
          <p:cNvSpPr/>
          <p:nvPr/>
        </p:nvSpPr>
        <p:spPr>
          <a:xfrm>
            <a:off x="1716088" y="34925"/>
            <a:ext cx="8437562" cy="749300"/>
          </a:xfrm>
          <a:prstGeom prst="rect">
            <a:avLst/>
          </a:prstGeom>
          <a:solidFill>
            <a:srgbClr val="0000FF"/>
          </a:solidFill>
        </p:spPr>
        <p:txBody>
          <a:bodyPr>
            <a:spAutoFit/>
          </a:bodyPr>
          <a:lstStyle/>
          <a:p>
            <a:pPr>
              <a:defRPr/>
            </a:pPr>
            <a:r>
              <a:rPr lang="zh-TW" altLang="en-US" sz="4267" dirty="0" smtClean="0">
                <a:solidFill>
                  <a:schemeClr val="bg1"/>
                </a:solidFill>
                <a:latin typeface="標楷體" panose="03000509000000000000" pitchFamily="65" charset="-120"/>
                <a:ea typeface="標楷體" panose="03000509000000000000" pitchFamily="65" charset="-120"/>
              </a:rPr>
              <a:t>臺南區高中職多元</a:t>
            </a:r>
            <a:r>
              <a:rPr lang="zh-TW" altLang="en-US" sz="4267" dirty="0">
                <a:solidFill>
                  <a:schemeClr val="bg1"/>
                </a:solidFill>
                <a:latin typeface="標楷體" panose="03000509000000000000" pitchFamily="65" charset="-120"/>
                <a:ea typeface="標楷體" panose="03000509000000000000" pitchFamily="65" charset="-120"/>
              </a:rPr>
              <a:t>入學重要日程表</a:t>
            </a:r>
          </a:p>
        </p:txBody>
      </p:sp>
      <p:sp>
        <p:nvSpPr>
          <p:cNvPr id="51" name="圓角矩形 50"/>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89134"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F20FC9-2E68-466D-9E5B-748DE166C410}" type="slidenum">
              <a:rPr kumimoji="0" lang="zh-TW" altLang="en-US" smtClean="0">
                <a:solidFill>
                  <a:srgbClr val="FEFFFF"/>
                </a:solidFill>
                <a:latin typeface="Century Gothic" panose="020B0502020202020204" pitchFamily="34" charset="0"/>
              </a:rPr>
              <a:pPr/>
              <a:t>11</a:t>
            </a:fld>
            <a:endParaRPr kumimoji="0" lang="zh-TW" altLang="en-US" smtClean="0">
              <a:solidFill>
                <a:srgbClr val="FEFFFF"/>
              </a:solidFill>
              <a:latin typeface="Century Gothic" panose="020B0502020202020204" pitchFamily="34" charset="0"/>
            </a:endParaRPr>
          </a:p>
        </p:txBody>
      </p:sp>
      <p:pic>
        <p:nvPicPr>
          <p:cNvPr id="3" name="圖片 2" descr="file icon | download free icons">
            <a:hlinkClick r:id="rId3" action="ppaction://hlinkfile"/>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309225" y="5652294"/>
            <a:ext cx="782637" cy="78263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5"/>
                                        </p:tgtEl>
                                        <p:attrNameLst>
                                          <p:attrName>style.visibility</p:attrName>
                                        </p:attrNameLst>
                                      </p:cBhvr>
                                      <p:to>
                                        <p:strVal val="visible"/>
                                      </p:to>
                                    </p:set>
                                  </p:childTnLst>
                                </p:cTn>
                              </p:par>
                              <p:par>
                                <p:cTn id="135" presetID="42" presetClass="entr" presetSubtype="0" fill="hold" nodeType="with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fade">
                                      <p:cBhvr>
                                        <p:cTn id="137" dur="1000"/>
                                        <p:tgtEl>
                                          <p:spTgt spid="42"/>
                                        </p:tgtEl>
                                      </p:cBhvr>
                                    </p:animEffect>
                                    <p:anim calcmode="lin" valueType="num">
                                      <p:cBhvr>
                                        <p:cTn id="138" dur="1000" fill="hold"/>
                                        <p:tgtEl>
                                          <p:spTgt spid="42"/>
                                        </p:tgtEl>
                                        <p:attrNameLst>
                                          <p:attrName>ppt_x</p:attrName>
                                        </p:attrNameLst>
                                      </p:cBhvr>
                                      <p:tavLst>
                                        <p:tav tm="0">
                                          <p:val>
                                            <p:strVal val="#ppt_x"/>
                                          </p:val>
                                        </p:tav>
                                        <p:tav tm="100000">
                                          <p:val>
                                            <p:strVal val="#ppt_x"/>
                                          </p:val>
                                        </p:tav>
                                      </p:tavLst>
                                    </p:anim>
                                    <p:anim calcmode="lin" valueType="num">
                                      <p:cBhvr>
                                        <p:cTn id="13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4" presetClass="entr" presetSubtype="10" fill="hold" grpId="0" nodeType="click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randombar(horizontal)">
                                      <p:cBhvr>
                                        <p:cTn id="144" dur="500"/>
                                        <p:tgtEl>
                                          <p:spTgt spid="32"/>
                                        </p:tgtEl>
                                      </p:cBhvr>
                                    </p:animEffect>
                                  </p:childTnLst>
                                </p:cTn>
                              </p:par>
                              <p:par>
                                <p:cTn id="145" presetID="42" presetClass="entr" presetSubtype="0" fill="hold" nodeType="withEffect">
                                  <p:stCondLst>
                                    <p:cond delay="0"/>
                                  </p:stCondLst>
                                  <p:childTnLst>
                                    <p:set>
                                      <p:cBhvr>
                                        <p:cTn id="146" dur="1" fill="hold">
                                          <p:stCondLst>
                                            <p:cond delay="0"/>
                                          </p:stCondLst>
                                        </p:cTn>
                                        <p:tgtEl>
                                          <p:spTgt spid="26"/>
                                        </p:tgtEl>
                                        <p:attrNameLst>
                                          <p:attrName>style.visibility</p:attrName>
                                        </p:attrNameLst>
                                      </p:cBhvr>
                                      <p:to>
                                        <p:strVal val="visible"/>
                                      </p:to>
                                    </p:set>
                                    <p:animEffect transition="in" filter="fade">
                                      <p:cBhvr>
                                        <p:cTn id="147" dur="1000"/>
                                        <p:tgtEl>
                                          <p:spTgt spid="26"/>
                                        </p:tgtEl>
                                      </p:cBhvr>
                                    </p:animEffect>
                                    <p:anim calcmode="lin" valueType="num">
                                      <p:cBhvr>
                                        <p:cTn id="148" dur="1000" fill="hold"/>
                                        <p:tgtEl>
                                          <p:spTgt spid="26"/>
                                        </p:tgtEl>
                                        <p:attrNameLst>
                                          <p:attrName>ppt_x</p:attrName>
                                        </p:attrNameLst>
                                      </p:cBhvr>
                                      <p:tavLst>
                                        <p:tav tm="0">
                                          <p:val>
                                            <p:strVal val="#ppt_x"/>
                                          </p:val>
                                        </p:tav>
                                        <p:tav tm="100000">
                                          <p:val>
                                            <p:strVal val="#ppt_x"/>
                                          </p:val>
                                        </p:tav>
                                      </p:tavLst>
                                    </p:anim>
                                    <p:anim calcmode="lin" valueType="num">
                                      <p:cBhvr>
                                        <p:cTn id="149" dur="1000" fill="hold"/>
                                        <p:tgtEl>
                                          <p:spTgt spid="26"/>
                                        </p:tgtEl>
                                        <p:attrNameLst>
                                          <p:attrName>ppt_y</p:attrName>
                                        </p:attrNameLst>
                                      </p:cBhvr>
                                      <p:tavLst>
                                        <p:tav tm="0">
                                          <p:val>
                                            <p:strVal val="#ppt_y+.1"/>
                                          </p:val>
                                        </p:tav>
                                        <p:tav tm="100000">
                                          <p:val>
                                            <p:strVal val="#ppt_y"/>
                                          </p:val>
                                        </p:tav>
                                      </p:tavLst>
                                    </p:anim>
                                  </p:childTnLst>
                                </p:cTn>
                              </p:par>
                            </p:childTnLst>
                          </p:cTn>
                        </p:par>
                        <p:par>
                          <p:cTn id="150" fill="hold" nodeType="afterGroup">
                            <p:stCondLst>
                              <p:cond delay="1000"/>
                            </p:stCondLst>
                            <p:childTnLst>
                              <p:par>
                                <p:cTn id="151" presetID="42" presetClass="entr" presetSubtype="0" fill="hold" nodeType="after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1000"/>
                                        <p:tgtEl>
                                          <p:spTgt spid="33"/>
                                        </p:tgtEl>
                                      </p:cBhvr>
                                    </p:animEffect>
                                    <p:anim calcmode="lin" valueType="num">
                                      <p:cBhvr>
                                        <p:cTn id="154" dur="1000" fill="hold"/>
                                        <p:tgtEl>
                                          <p:spTgt spid="33"/>
                                        </p:tgtEl>
                                        <p:attrNameLst>
                                          <p:attrName>ppt_x</p:attrName>
                                        </p:attrNameLst>
                                      </p:cBhvr>
                                      <p:tavLst>
                                        <p:tav tm="0">
                                          <p:val>
                                            <p:strVal val="#ppt_x"/>
                                          </p:val>
                                        </p:tav>
                                        <p:tav tm="100000">
                                          <p:val>
                                            <p:strVal val="#ppt_x"/>
                                          </p:val>
                                        </p:tav>
                                      </p:tavLst>
                                    </p:anim>
                                    <p:anim calcmode="lin" valueType="num">
                                      <p:cBhvr>
                                        <p:cTn id="155" dur="1000" fill="hold"/>
                                        <p:tgtEl>
                                          <p:spTgt spid="33"/>
                                        </p:tgtEl>
                                        <p:attrNameLst>
                                          <p:attrName>ppt_y</p:attrName>
                                        </p:attrNameLst>
                                      </p:cBhvr>
                                      <p:tavLst>
                                        <p:tav tm="0">
                                          <p:val>
                                            <p:strVal val="#ppt_y+.1"/>
                                          </p:val>
                                        </p:tav>
                                        <p:tav tm="100000">
                                          <p:val>
                                            <p:strVal val="#ppt_y"/>
                                          </p:val>
                                        </p:tav>
                                      </p:tavLst>
                                    </p:anim>
                                  </p:childTnLst>
                                </p:cTn>
                              </p:par>
                              <p:par>
                                <p:cTn id="156" presetID="14" presetClass="entr" presetSubtype="10" fill="hold" nodeType="withEffect">
                                  <p:stCondLst>
                                    <p:cond delay="0"/>
                                  </p:stCondLst>
                                  <p:childTnLst>
                                    <p:set>
                                      <p:cBhvr>
                                        <p:cTn id="157" dur="1" fill="hold">
                                          <p:stCondLst>
                                            <p:cond delay="0"/>
                                          </p:stCondLst>
                                        </p:cTn>
                                        <p:tgtEl>
                                          <p:spTgt spid="34"/>
                                        </p:tgtEl>
                                        <p:attrNameLst>
                                          <p:attrName>style.visibility</p:attrName>
                                        </p:attrNameLst>
                                      </p:cBhvr>
                                      <p:to>
                                        <p:strVal val="visible"/>
                                      </p:to>
                                    </p:set>
                                    <p:animEffect transition="in" filter="randombar(horizontal)">
                                      <p:cBhvr>
                                        <p:cTn id="158" dur="500"/>
                                        <p:tgtEl>
                                          <p:spTgt spid="34"/>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4" presetClass="entr" presetSubtype="10" fill="hold" grpId="0" nodeType="clickEffect">
                                  <p:stCondLst>
                                    <p:cond delay="0"/>
                                  </p:stCondLst>
                                  <p:childTnLst>
                                    <p:set>
                                      <p:cBhvr>
                                        <p:cTn id="162" dur="1" fill="hold">
                                          <p:stCondLst>
                                            <p:cond delay="0"/>
                                          </p:stCondLst>
                                        </p:cTn>
                                        <p:tgtEl>
                                          <p:spTgt spid="47"/>
                                        </p:tgtEl>
                                        <p:attrNameLst>
                                          <p:attrName>style.visibility</p:attrName>
                                        </p:attrNameLst>
                                      </p:cBhvr>
                                      <p:to>
                                        <p:strVal val="visible"/>
                                      </p:to>
                                    </p:set>
                                    <p:animEffect transition="in" filter="randombar(horizontal)">
                                      <p:cBhvr>
                                        <p:cTn id="163" dur="500"/>
                                        <p:tgtEl>
                                          <p:spTgt spid="47"/>
                                        </p:tgtEl>
                                      </p:cBhvr>
                                    </p:animEffect>
                                  </p:childTnLst>
                                </p:cTn>
                              </p:par>
                            </p:childTnLst>
                          </p:cTn>
                        </p:par>
                        <p:par>
                          <p:cTn id="164" fill="hold" nodeType="afterGroup">
                            <p:stCondLst>
                              <p:cond delay="500"/>
                            </p:stCondLst>
                            <p:childTnLst>
                              <p:par>
                                <p:cTn id="165" presetID="14" presetClass="entr" presetSubtype="10" fill="hold" nodeType="afterEffect">
                                  <p:stCondLst>
                                    <p:cond delay="0"/>
                                  </p:stCondLst>
                                  <p:childTnLst>
                                    <p:set>
                                      <p:cBhvr>
                                        <p:cTn id="166" dur="1" fill="hold">
                                          <p:stCondLst>
                                            <p:cond delay="0"/>
                                          </p:stCondLst>
                                        </p:cTn>
                                        <p:tgtEl>
                                          <p:spTgt spid="46"/>
                                        </p:tgtEl>
                                        <p:attrNameLst>
                                          <p:attrName>style.visibility</p:attrName>
                                        </p:attrNameLst>
                                      </p:cBhvr>
                                      <p:to>
                                        <p:strVal val="visible"/>
                                      </p:to>
                                    </p:set>
                                    <p:animEffect transition="in" filter="randombar(horizontal)">
                                      <p:cBhvr>
                                        <p:cTn id="167" dur="500"/>
                                        <p:tgtEl>
                                          <p:spTgt spid="46"/>
                                        </p:tgtEl>
                                      </p:cBhvr>
                                    </p:animEffect>
                                  </p:childTnLst>
                                </p:cTn>
                              </p:par>
                              <p:par>
                                <p:cTn id="168" presetID="14" presetClass="entr" presetSubtype="10" fill="hold" nodeType="withEffect">
                                  <p:stCondLst>
                                    <p:cond delay="0"/>
                                  </p:stCondLst>
                                  <p:childTnLst>
                                    <p:set>
                                      <p:cBhvr>
                                        <p:cTn id="169" dur="1" fill="hold">
                                          <p:stCondLst>
                                            <p:cond delay="0"/>
                                          </p:stCondLst>
                                        </p:cTn>
                                        <p:tgtEl>
                                          <p:spTgt spid="45"/>
                                        </p:tgtEl>
                                        <p:attrNameLst>
                                          <p:attrName>style.visibility</p:attrName>
                                        </p:attrNameLst>
                                      </p:cBhvr>
                                      <p:to>
                                        <p:strVal val="visible"/>
                                      </p:to>
                                    </p:set>
                                    <p:animEffect transition="in" filter="randombar(horizontal)">
                                      <p:cBhvr>
                                        <p:cTn id="170" dur="500"/>
                                        <p:tgtEl>
                                          <p:spTgt spid="45"/>
                                        </p:tgtEl>
                                      </p:cBhvr>
                                    </p:animEffect>
                                  </p:childTnLst>
                                </p:cTn>
                              </p:par>
                              <p:par>
                                <p:cTn id="171" presetID="14" presetClass="entr" presetSubtype="1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animEffect transition="in" filter="randombar(horizontal)">
                                      <p:cBhvr>
                                        <p:cTn id="173" dur="500"/>
                                        <p:tgtEl>
                                          <p:spTgt spid="50"/>
                                        </p:tgtEl>
                                      </p:cBhvr>
                                    </p:animEffect>
                                  </p:childTnLst>
                                </p:cTn>
                              </p:par>
                              <p:par>
                                <p:cTn id="174" presetID="14" presetClass="entr" presetSubtype="10" fill="hold" nodeType="withEffect">
                                  <p:stCondLst>
                                    <p:cond delay="0"/>
                                  </p:stCondLst>
                                  <p:childTnLst>
                                    <p:set>
                                      <p:cBhvr>
                                        <p:cTn id="175" dur="1" fill="hold">
                                          <p:stCondLst>
                                            <p:cond delay="0"/>
                                          </p:stCondLst>
                                        </p:cTn>
                                        <p:tgtEl>
                                          <p:spTgt spid="51"/>
                                        </p:tgtEl>
                                        <p:attrNameLst>
                                          <p:attrName>style.visibility</p:attrName>
                                        </p:attrNameLst>
                                      </p:cBhvr>
                                      <p:to>
                                        <p:strVal val="visible"/>
                                      </p:to>
                                    </p:set>
                                    <p:animEffect transition="in" filter="randombar(horizontal)">
                                      <p:cBhvr>
                                        <p:cTn id="1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5" grpId="0" animBg="1"/>
      <p:bldP spid="36" grpId="0"/>
      <p:bldP spid="37" grpId="0" animBg="1"/>
      <p:bldP spid="39" grpId="0"/>
      <p:bldP spid="40" grpId="0"/>
      <p:bldP spid="47" grpId="0" animBg="1"/>
      <p:bldP spid="5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文字方塊 5"/>
          <p:cNvSpPr txBox="1">
            <a:spLocks noChangeArrowheads="1"/>
          </p:cNvSpPr>
          <p:nvPr/>
        </p:nvSpPr>
        <p:spPr bwMode="auto">
          <a:xfrm>
            <a:off x="5119688" y="323850"/>
            <a:ext cx="6878637" cy="646113"/>
          </a:xfrm>
          <a:prstGeom prst="rect">
            <a:avLst/>
          </a:prstGeom>
          <a:solidFill>
            <a:srgbClr val="FF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lang="en-US" altLang="zh-TW" sz="3600" b="1">
                <a:solidFill>
                  <a:srgbClr val="FF0000"/>
                </a:solidFill>
                <a:latin typeface="標楷體" panose="03000509000000000000" pitchFamily="65" charset="-120"/>
                <a:ea typeface="標楷體" panose="03000509000000000000" pitchFamily="65" charset="-120"/>
              </a:rPr>
              <a:t>(</a:t>
            </a:r>
            <a:r>
              <a:rPr lang="zh-TW" altLang="en-US" sz="3600" b="1">
                <a:solidFill>
                  <a:srgbClr val="FF0000"/>
                </a:solidFill>
                <a:latin typeface="標楷體" panose="03000509000000000000" pitchFamily="65" charset="-120"/>
                <a:ea typeface="標楷體" panose="03000509000000000000" pitchFamily="65" charset="-120"/>
              </a:rPr>
              <a:t>一</a:t>
            </a:r>
            <a:r>
              <a:rPr lang="en-US" altLang="zh-TW" sz="3600" b="1">
                <a:solidFill>
                  <a:srgbClr val="FF0000"/>
                </a:solidFill>
                <a:latin typeface="標楷體" panose="03000509000000000000" pitchFamily="65" charset="-120"/>
                <a:ea typeface="標楷體" panose="03000509000000000000" pitchFamily="65" charset="-120"/>
              </a:rPr>
              <a:t>)</a:t>
            </a:r>
            <a:r>
              <a:rPr lang="zh-TW" altLang="en-US" sz="3600" b="1">
                <a:solidFill>
                  <a:srgbClr val="FF0000"/>
                </a:solidFill>
                <a:latin typeface="標楷體" panose="03000509000000000000" pitchFamily="65" charset="-120"/>
                <a:ea typeface="標楷體" panose="03000509000000000000" pitchFamily="65" charset="-120"/>
              </a:rPr>
              <a:t>一次分發到位志願選填流程</a:t>
            </a:r>
            <a:r>
              <a:rPr lang="en-US" altLang="zh-TW" sz="3600" b="1">
                <a:solidFill>
                  <a:srgbClr val="FF0000"/>
                </a:solidFill>
                <a:latin typeface="標楷體" panose="03000509000000000000" pitchFamily="65" charset="-120"/>
                <a:ea typeface="標楷體" panose="03000509000000000000" pitchFamily="65" charset="-120"/>
              </a:rPr>
              <a:t>1</a:t>
            </a:r>
            <a:endParaRPr lang="zh-TW" altLang="en-US" sz="3600" b="1">
              <a:solidFill>
                <a:srgbClr val="FF0000"/>
              </a:solidFill>
              <a:latin typeface="標楷體" panose="03000509000000000000" pitchFamily="65" charset="-120"/>
              <a:ea typeface="標楷體" panose="03000509000000000000" pitchFamily="65" charset="-120"/>
            </a:endParaRPr>
          </a:p>
        </p:txBody>
      </p:sp>
      <p:pic>
        <p:nvPicPr>
          <p:cNvPr id="182275" name="圖片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817688" y="153988"/>
            <a:ext cx="8056562" cy="6594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82276"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F0F377A-372E-4C44-B08D-76AC83B77B3A}" type="slidenum">
              <a:rPr kumimoji="0" lang="zh-TW" altLang="en-US" smtClean="0">
                <a:solidFill>
                  <a:srgbClr val="FEFFFF"/>
                </a:solidFill>
                <a:latin typeface="Century Gothic" panose="020B0502020202020204" pitchFamily="34" charset="0"/>
              </a:rPr>
              <a:pPr/>
              <a:t>110</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58"/>
          <p:cNvSpPr>
            <a:spLocks noChangeArrowheads="1"/>
          </p:cNvSpPr>
          <p:nvPr/>
        </p:nvSpPr>
        <p:spPr bwMode="auto">
          <a:xfrm>
            <a:off x="1889125" y="1241425"/>
            <a:ext cx="8520113" cy="92392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zh-TW" dirty="0">
                <a:solidFill>
                  <a:srgbClr val="000000"/>
                </a:solidFill>
                <a:latin typeface="標楷體" panose="03000509000000000000" pitchFamily="65" charset="-120"/>
                <a:ea typeface="標楷體" panose="03000509000000000000" pitchFamily="65" charset="-120"/>
                <a:cs typeface="華康細圓體"/>
              </a:rPr>
              <a:t>同時參加本區免試入學與特色招生考試分發入學之學生，必須依網頁指示，將特色招生志願置於「免試入學</a:t>
            </a:r>
            <a:r>
              <a:rPr lang="zh-TW" altLang="zh-TW" b="1" dirty="0">
                <a:latin typeface="標楷體" panose="03000509000000000000" pitchFamily="65" charset="-120"/>
                <a:ea typeface="標楷體" panose="03000509000000000000" pitchFamily="65" charset="-120"/>
                <a:cs typeface="華康細圓體"/>
              </a:rPr>
              <a:t>志願學校</a:t>
            </a:r>
            <a:r>
              <a:rPr lang="zh-TW" altLang="zh-TW" dirty="0">
                <a:solidFill>
                  <a:srgbClr val="000000"/>
                </a:solidFill>
                <a:latin typeface="標楷體" panose="03000509000000000000" pitchFamily="65" charset="-120"/>
                <a:ea typeface="標楷體" panose="03000509000000000000" pitchFamily="65" charset="-120"/>
                <a:cs typeface="華康細圓體"/>
              </a:rPr>
              <a:t>之前後」或「免試入學</a:t>
            </a:r>
            <a:r>
              <a:rPr lang="zh-TW" altLang="zh-TW" b="1" dirty="0">
                <a:latin typeface="標楷體" panose="03000509000000000000" pitchFamily="65" charset="-120"/>
                <a:ea typeface="標楷體" panose="03000509000000000000" pitchFamily="65" charset="-120"/>
                <a:cs typeface="華康細圓體"/>
              </a:rPr>
              <a:t>志願學校</a:t>
            </a:r>
            <a:r>
              <a:rPr lang="zh-TW" altLang="zh-TW" dirty="0">
                <a:solidFill>
                  <a:srgbClr val="000000"/>
                </a:solidFill>
                <a:latin typeface="標楷體" panose="03000509000000000000" pitchFamily="65" charset="-120"/>
                <a:ea typeface="標楷體" panose="03000509000000000000" pitchFamily="65" charset="-120"/>
                <a:cs typeface="華康細圓體"/>
              </a:rPr>
              <a:t>之間」，惟不得更改免試志願之順序</a:t>
            </a:r>
            <a:r>
              <a:rPr lang="zh-TW" altLang="zh-TW" dirty="0" smtClean="0">
                <a:solidFill>
                  <a:srgbClr val="000000"/>
                </a:solidFill>
                <a:latin typeface="標楷體" panose="03000509000000000000" pitchFamily="65" charset="-120"/>
                <a:ea typeface="標楷體" panose="03000509000000000000" pitchFamily="65" charset="-120"/>
                <a:cs typeface="華康細圓體"/>
              </a:rPr>
              <a:t>。</a:t>
            </a:r>
            <a:endParaRPr lang="zh-TW" altLang="zh-TW" dirty="0" smtClean="0">
              <a:latin typeface="標楷體" panose="03000509000000000000" pitchFamily="65" charset="-120"/>
              <a:ea typeface="標楷體" panose="03000509000000000000" pitchFamily="65" charset="-120"/>
            </a:endParaRPr>
          </a:p>
        </p:txBody>
      </p:sp>
      <p:sp>
        <p:nvSpPr>
          <p:cNvPr id="50" name="Rectangle 67"/>
          <p:cNvSpPr>
            <a:spLocks noChangeArrowheads="1"/>
          </p:cNvSpPr>
          <p:nvPr/>
        </p:nvSpPr>
        <p:spPr bwMode="auto">
          <a:xfrm>
            <a:off x="1889125" y="2828925"/>
            <a:ext cx="184150" cy="10477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pPr>
              <a:defRPr/>
            </a:pPr>
            <a:endParaRPr lang="zh-TW" altLang="zh-TW" sz="800"/>
          </a:p>
          <a:p>
            <a:pPr>
              <a:defRPr/>
            </a:pPr>
            <a:r>
              <a:rPr lang="zh-TW" altLang="zh-TW"/>
              <a:t/>
            </a:r>
            <a:br>
              <a:rPr lang="zh-TW" altLang="zh-TW"/>
            </a:br>
            <a:endParaRPr lang="zh-TW" altLang="zh-TW"/>
          </a:p>
          <a:p>
            <a:pPr>
              <a:defRPr/>
            </a:pPr>
            <a:endParaRPr lang="zh-TW" altLang="zh-TW"/>
          </a:p>
        </p:txBody>
      </p:sp>
      <p:sp>
        <p:nvSpPr>
          <p:cNvPr id="51" name="Rectangle 68"/>
          <p:cNvSpPr>
            <a:spLocks noChangeArrowheads="1"/>
          </p:cNvSpPr>
          <p:nvPr/>
        </p:nvSpPr>
        <p:spPr bwMode="auto">
          <a:xfrm>
            <a:off x="1889125" y="2927350"/>
            <a:ext cx="233363" cy="85090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pPr>
              <a:defRPr/>
            </a:pPr>
            <a:endParaRPr lang="zh-TW" altLang="zh-TW"/>
          </a:p>
          <a:p>
            <a:pPr>
              <a:defRPr/>
            </a:pPr>
            <a:r>
              <a:rPr lang="en-US" altLang="zh-TW" sz="1333">
                <a:solidFill>
                  <a:srgbClr val="000000"/>
                </a:solidFill>
                <a:cs typeface="華康細圓體" charset="-120"/>
              </a:rPr>
              <a:t> </a:t>
            </a:r>
            <a:endParaRPr lang="en-US" altLang="zh-TW" sz="800"/>
          </a:p>
          <a:p>
            <a:pPr>
              <a:defRPr/>
            </a:pPr>
            <a:endParaRPr lang="en-US" altLang="zh-TW"/>
          </a:p>
        </p:txBody>
      </p:sp>
      <p:sp>
        <p:nvSpPr>
          <p:cNvPr id="52" name="Rectangle 74"/>
          <p:cNvSpPr>
            <a:spLocks noChangeArrowheads="1"/>
          </p:cNvSpPr>
          <p:nvPr/>
        </p:nvSpPr>
        <p:spPr bwMode="auto">
          <a:xfrm>
            <a:off x="1889125" y="3168650"/>
            <a:ext cx="184150" cy="36830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pPr>
              <a:defRPr/>
            </a:pPr>
            <a:endParaRPr lang="zh-TW" altLang="en-US"/>
          </a:p>
        </p:txBody>
      </p:sp>
      <p:pic>
        <p:nvPicPr>
          <p:cNvPr id="183302" name="圖片 5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714500" y="2357438"/>
            <a:ext cx="10299700" cy="435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303" name="文字方塊 5"/>
          <p:cNvSpPr txBox="1">
            <a:spLocks noChangeArrowheads="1"/>
          </p:cNvSpPr>
          <p:nvPr/>
        </p:nvSpPr>
        <p:spPr bwMode="auto">
          <a:xfrm>
            <a:off x="2120900" y="171450"/>
            <a:ext cx="7108825" cy="708025"/>
          </a:xfrm>
          <a:prstGeom prst="rect">
            <a:avLst/>
          </a:prstGeom>
          <a:solidFill>
            <a:srgbClr val="FF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lang="en-US" altLang="zh-TW" sz="4000" b="1" dirty="0">
                <a:solidFill>
                  <a:srgbClr val="FF0000"/>
                </a:solidFill>
                <a:latin typeface="標楷體" panose="03000509000000000000" pitchFamily="65" charset="-120"/>
                <a:ea typeface="標楷體" panose="03000509000000000000" pitchFamily="65" charset="-120"/>
              </a:rPr>
              <a:t>(</a:t>
            </a:r>
            <a:r>
              <a:rPr lang="zh-TW" altLang="en-US" sz="4000" b="1" dirty="0">
                <a:solidFill>
                  <a:srgbClr val="FF0000"/>
                </a:solidFill>
                <a:latin typeface="標楷體" panose="03000509000000000000" pitchFamily="65" charset="-120"/>
                <a:ea typeface="標楷體" panose="03000509000000000000" pitchFamily="65" charset="-120"/>
              </a:rPr>
              <a:t>二</a:t>
            </a:r>
            <a:r>
              <a:rPr lang="en-US" altLang="zh-TW" sz="4000" b="1" dirty="0">
                <a:solidFill>
                  <a:srgbClr val="FF0000"/>
                </a:solidFill>
                <a:latin typeface="標楷體" panose="03000509000000000000" pitchFamily="65" charset="-120"/>
                <a:ea typeface="標楷體" panose="03000509000000000000" pitchFamily="65" charset="-120"/>
              </a:rPr>
              <a:t>)</a:t>
            </a:r>
            <a:r>
              <a:rPr lang="zh-TW" altLang="en-US" sz="4000" b="1" dirty="0">
                <a:solidFill>
                  <a:srgbClr val="FF0000"/>
                </a:solidFill>
                <a:latin typeface="標楷體" panose="03000509000000000000" pitchFamily="65" charset="-120"/>
                <a:ea typeface="標楷體" panose="03000509000000000000" pitchFamily="65" charset="-120"/>
              </a:rPr>
              <a:t>免試、特招志願選填模式</a:t>
            </a:r>
            <a:r>
              <a:rPr lang="en-US" altLang="zh-TW" sz="4000" b="1" dirty="0">
                <a:solidFill>
                  <a:srgbClr val="FF0000"/>
                </a:solidFill>
                <a:latin typeface="標楷體" panose="03000509000000000000" pitchFamily="65" charset="-120"/>
                <a:ea typeface="標楷體" panose="03000509000000000000" pitchFamily="65" charset="-120"/>
              </a:rPr>
              <a:t>1</a:t>
            </a:r>
            <a:endParaRPr lang="zh-TW" altLang="en-US" sz="4000" b="1" dirty="0">
              <a:solidFill>
                <a:srgbClr val="FF0000"/>
              </a:solidFill>
              <a:latin typeface="標楷體" panose="03000509000000000000" pitchFamily="65" charset="-120"/>
              <a:ea typeface="標楷體" panose="03000509000000000000" pitchFamily="65" charset="-120"/>
            </a:endParaRPr>
          </a:p>
        </p:txBody>
      </p:sp>
      <p:sp>
        <p:nvSpPr>
          <p:cNvPr id="18330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134B162-8075-4301-8E22-5FFFDFA07D14}" type="slidenum">
              <a:rPr kumimoji="0" lang="zh-TW" altLang="en-US" smtClean="0">
                <a:solidFill>
                  <a:srgbClr val="FEFFFF"/>
                </a:solidFill>
                <a:latin typeface="Century Gothic" panose="020B0502020202020204" pitchFamily="34" charset="0"/>
              </a:rPr>
              <a:pPr/>
              <a:t>111</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圖片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09788" y="3170238"/>
            <a:ext cx="9018587" cy="365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3" name="文字方塊 2"/>
          <p:cNvSpPr txBox="1">
            <a:spLocks noChangeArrowheads="1"/>
          </p:cNvSpPr>
          <p:nvPr/>
        </p:nvSpPr>
        <p:spPr bwMode="auto">
          <a:xfrm>
            <a:off x="2000250" y="1135063"/>
            <a:ext cx="8388350"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zh-TW" altLang="en-US" dirty="0">
                <a:solidFill>
                  <a:srgbClr val="000066"/>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一次分發到位</a:t>
            </a:r>
            <a:r>
              <a:rPr lang="zh-TW" altLang="en-US" dirty="0">
                <a:solidFill>
                  <a:srgbClr val="000066"/>
                </a:solidFill>
                <a:latin typeface="標楷體" panose="03000509000000000000" pitchFamily="65" charset="-120"/>
                <a:ea typeface="標楷體" panose="03000509000000000000" pitchFamily="65" charset="-120"/>
              </a:rPr>
              <a:t>」：指免試及特色招生考試分發入學一起分發，一位學生只會錄取一個志願。學生先選填免試志願，免試志願選填完畢後，不得再更動，等到特招考試完後，再將特招考試志願依學生個人意願，置入已選填之免試志願順序中，形成新的志願排序，並據以進行分發。</a:t>
            </a:r>
            <a:endParaRPr lang="zh-TW" altLang="zh-TW" dirty="0">
              <a:solidFill>
                <a:schemeClr val="tx1"/>
              </a:solidFill>
              <a:latin typeface="標楷體" panose="03000509000000000000" pitchFamily="65" charset="-120"/>
              <a:ea typeface="標楷體" panose="03000509000000000000" pitchFamily="65" charset="-120"/>
            </a:endParaRPr>
          </a:p>
        </p:txBody>
      </p:sp>
      <p:sp>
        <p:nvSpPr>
          <p:cNvPr id="3" name="流程圖: 程序 2"/>
          <p:cNvSpPr/>
          <p:nvPr/>
        </p:nvSpPr>
        <p:spPr>
          <a:xfrm>
            <a:off x="9648825" y="4840288"/>
            <a:ext cx="1479550" cy="1844675"/>
          </a:xfrm>
          <a:prstGeom prst="flowChartProcess">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4325" name="文字方塊 5"/>
          <p:cNvSpPr txBox="1">
            <a:spLocks noChangeArrowheads="1"/>
          </p:cNvSpPr>
          <p:nvPr/>
        </p:nvSpPr>
        <p:spPr bwMode="auto">
          <a:xfrm>
            <a:off x="2120900" y="171450"/>
            <a:ext cx="7108825" cy="708025"/>
          </a:xfrm>
          <a:prstGeom prst="rect">
            <a:avLst/>
          </a:prstGeom>
          <a:solidFill>
            <a:srgbClr val="FF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lang="en-US" altLang="zh-TW" sz="4000" b="1">
                <a:solidFill>
                  <a:srgbClr val="FF0000"/>
                </a:solidFill>
                <a:latin typeface="標楷體" panose="03000509000000000000" pitchFamily="65" charset="-120"/>
                <a:ea typeface="標楷體" panose="03000509000000000000" pitchFamily="65" charset="-120"/>
              </a:rPr>
              <a:t>(</a:t>
            </a:r>
            <a:r>
              <a:rPr lang="zh-TW" altLang="en-US" sz="4000" b="1">
                <a:solidFill>
                  <a:srgbClr val="FF0000"/>
                </a:solidFill>
                <a:latin typeface="標楷體" panose="03000509000000000000" pitchFamily="65" charset="-120"/>
                <a:ea typeface="標楷體" panose="03000509000000000000" pitchFamily="65" charset="-120"/>
              </a:rPr>
              <a:t>二</a:t>
            </a:r>
            <a:r>
              <a:rPr lang="en-US" altLang="zh-TW" sz="4000" b="1">
                <a:solidFill>
                  <a:srgbClr val="FF0000"/>
                </a:solidFill>
                <a:latin typeface="標楷體" panose="03000509000000000000" pitchFamily="65" charset="-120"/>
                <a:ea typeface="標楷體" panose="03000509000000000000" pitchFamily="65" charset="-120"/>
              </a:rPr>
              <a:t>)</a:t>
            </a:r>
            <a:r>
              <a:rPr lang="zh-TW" altLang="en-US" sz="4000" b="1">
                <a:solidFill>
                  <a:srgbClr val="FF0000"/>
                </a:solidFill>
                <a:latin typeface="標楷體" panose="03000509000000000000" pitchFamily="65" charset="-120"/>
                <a:ea typeface="標楷體" panose="03000509000000000000" pitchFamily="65" charset="-120"/>
              </a:rPr>
              <a:t>免試、特招志願選填模式</a:t>
            </a:r>
            <a:r>
              <a:rPr lang="en-US" altLang="zh-TW" sz="4000" b="1">
                <a:solidFill>
                  <a:srgbClr val="FF0000"/>
                </a:solidFill>
                <a:latin typeface="標楷體" panose="03000509000000000000" pitchFamily="65" charset="-120"/>
                <a:ea typeface="標楷體" panose="03000509000000000000" pitchFamily="65" charset="-120"/>
              </a:rPr>
              <a:t>2</a:t>
            </a:r>
            <a:endParaRPr lang="zh-TW" altLang="en-US" sz="4000" b="1">
              <a:solidFill>
                <a:srgbClr val="FF0000"/>
              </a:solidFill>
              <a:latin typeface="標楷體" panose="03000509000000000000" pitchFamily="65" charset="-120"/>
              <a:ea typeface="標楷體" panose="03000509000000000000" pitchFamily="65" charset="-120"/>
            </a:endParaRPr>
          </a:p>
        </p:txBody>
      </p:sp>
      <p:sp>
        <p:nvSpPr>
          <p:cNvPr id="184326"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800CD66-596A-4A8B-A4F7-48D3F892C2B4}" type="slidenum">
              <a:rPr kumimoji="0" lang="zh-TW" altLang="en-US" smtClean="0">
                <a:solidFill>
                  <a:srgbClr val="FEFFFF"/>
                </a:solidFill>
                <a:latin typeface="Century Gothic" panose="020B0502020202020204" pitchFamily="34" charset="0"/>
              </a:rPr>
              <a:pPr/>
              <a:t>112</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85347"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dirty="0" smtClean="0">
                <a:solidFill>
                  <a:schemeClr val="bg1"/>
                </a:solidFill>
                <a:latin typeface="標楷體" panose="03000509000000000000" pitchFamily="65" charset="-120"/>
                <a:ea typeface="標楷體" panose="03000509000000000000" pitchFamily="65" charset="-120"/>
              </a:rPr>
              <a:t>八、五專招生管道簡介</a:t>
            </a:r>
          </a:p>
        </p:txBody>
      </p:sp>
      <p:pic>
        <p:nvPicPr>
          <p:cNvPr id="185348" name="圖片 2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5350"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4FAACE1-629C-40E0-8B25-A5E2031BCB88}" type="slidenum">
              <a:rPr kumimoji="0" lang="zh-TW" altLang="en-US" smtClean="0">
                <a:solidFill>
                  <a:srgbClr val="FEFFFF"/>
                </a:solidFill>
                <a:latin typeface="Century Gothic" panose="020B0502020202020204" pitchFamily="34" charset="0"/>
              </a:rPr>
              <a:pPr/>
              <a:t>113</a:t>
            </a:fld>
            <a:endParaRPr kumimoji="0" lang="zh-TW" altLang="en-US" smtClean="0">
              <a:solidFill>
                <a:srgbClr val="FEFFFF"/>
              </a:solidFill>
              <a:latin typeface="Century Gothic" panose="020B0502020202020204" pitchFamily="34" charset="0"/>
            </a:endParaRPr>
          </a:p>
        </p:txBody>
      </p:sp>
      <p:sp>
        <p:nvSpPr>
          <p:cNvPr id="7" name="文字方塊 1"/>
          <p:cNvSpPr txBox="1">
            <a:spLocks noChangeArrowheads="1"/>
          </p:cNvSpPr>
          <p:nvPr/>
        </p:nvSpPr>
        <p:spPr bwMode="auto">
          <a:xfrm>
            <a:off x="1938125" y="4446652"/>
            <a:ext cx="8816264" cy="1323439"/>
          </a:xfrm>
          <a:prstGeom prst="rect">
            <a:avLst/>
          </a:prstGeom>
          <a:noFill/>
          <a:extLst/>
        </p:spPr>
        <p:txBody>
          <a:bodyPr wrap="square">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r>
              <a:rPr lang="zh-TW" altLang="en-US" dirty="0"/>
              <a:t>有意報考者，請家長務必提醒孩子注意教務處公布之報名相關訊息及期程</a:t>
            </a:r>
          </a:p>
        </p:txBody>
      </p:sp>
    </p:spTree>
  </p:cSld>
  <p:clrMapOvr>
    <a:masterClrMapping/>
  </p:clrMapOvr>
  <p:transition spd="slow">
    <p:wipe dir="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xmlns="" val="460400050"/>
              </p:ext>
            </p:extLst>
          </p:nvPr>
        </p:nvGraphicFramePr>
        <p:xfrm>
          <a:off x="1668442" y="220337"/>
          <a:ext cx="9998421" cy="652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6371"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EE3D136-6E33-4140-A099-410196A00079}" type="slidenum">
              <a:rPr kumimoji="0" lang="zh-TW" altLang="en-US" smtClean="0">
                <a:solidFill>
                  <a:srgbClr val="FEFFFF"/>
                </a:solidFill>
                <a:latin typeface="Century Gothic" panose="020B0502020202020204" pitchFamily="34" charset="0"/>
              </a:rPr>
              <a:pPr/>
              <a:t>114</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2763" y="533400"/>
            <a:ext cx="8910637" cy="863600"/>
          </a:xfrm>
          <a:solidFill>
            <a:srgbClr val="00FF00"/>
          </a:solidFill>
        </p:spPr>
        <p:txBody>
          <a:bodyPr/>
          <a:lstStyle/>
          <a:p>
            <a:pPr>
              <a:defRPr/>
            </a:pP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一</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五專招生升學管道規劃與說明</a:t>
            </a:r>
          </a:p>
        </p:txBody>
      </p:sp>
      <p:sp>
        <p:nvSpPr>
          <p:cNvPr id="188419" name="內容版面配置區 2"/>
          <p:cNvSpPr>
            <a:spLocks noGrp="1"/>
          </p:cNvSpPr>
          <p:nvPr>
            <p:ph idx="1"/>
          </p:nvPr>
        </p:nvSpPr>
        <p:spPr>
          <a:xfrm>
            <a:off x="1766888" y="1692275"/>
            <a:ext cx="9921875" cy="4688860"/>
          </a:xfrm>
        </p:spPr>
        <p:txBody>
          <a:bodyPr/>
          <a:lstStyle/>
          <a:p>
            <a:r>
              <a:rPr lang="zh-TW" altLang="en-US" sz="3600" dirty="0" smtClean="0">
                <a:latin typeface="標楷體" panose="03000509000000000000" pitchFamily="65" charset="-120"/>
                <a:ea typeface="標楷體" panose="03000509000000000000" pitchFamily="65" charset="-120"/>
              </a:rPr>
              <a:t>升學管道規劃</a:t>
            </a:r>
          </a:p>
          <a:p>
            <a:pPr lvl="1"/>
            <a:r>
              <a:rPr lang="zh-TW" altLang="en-US" sz="2800" dirty="0" smtClean="0">
                <a:solidFill>
                  <a:srgbClr val="FF0000"/>
                </a:solidFill>
                <a:latin typeface="標楷體" panose="03000509000000000000" pitchFamily="65" charset="-120"/>
                <a:ea typeface="標楷體" panose="03000509000000000000" pitchFamily="65" charset="-120"/>
              </a:rPr>
              <a:t>優先免試入學、聯合免試入學</a:t>
            </a:r>
            <a:endParaRPr lang="en-US" altLang="zh-TW" sz="2800" dirty="0" smtClean="0">
              <a:solidFill>
                <a:srgbClr val="FF0000"/>
              </a:solidFill>
              <a:latin typeface="標楷體" panose="03000509000000000000" pitchFamily="65" charset="-120"/>
              <a:ea typeface="標楷體" panose="03000509000000000000" pitchFamily="65" charset="-120"/>
            </a:endParaRPr>
          </a:p>
          <a:p>
            <a:pPr lvl="1"/>
            <a:r>
              <a:rPr lang="zh-TW" altLang="en-US" sz="2800" dirty="0" smtClean="0">
                <a:solidFill>
                  <a:srgbClr val="FF0000"/>
                </a:solidFill>
                <a:latin typeface="標楷體" panose="03000509000000000000" pitchFamily="65" charset="-120"/>
                <a:ea typeface="標楷體" panose="03000509000000000000" pitchFamily="65" charset="-120"/>
              </a:rPr>
              <a:t>特色招生甄選入學</a:t>
            </a:r>
            <a:r>
              <a:rPr lang="en-US" altLang="zh-TW" sz="2800" dirty="0" smtClean="0">
                <a:solidFill>
                  <a:srgbClr val="FF0000"/>
                </a:solidFill>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臺南應用科大、東方設計</a:t>
            </a:r>
            <a:r>
              <a:rPr lang="en-US" altLang="zh-TW" sz="2800" dirty="0" smtClean="0">
                <a:solidFill>
                  <a:srgbClr val="FF0000"/>
                </a:solidFill>
                <a:latin typeface="標楷體" panose="03000509000000000000" pitchFamily="65" charset="-120"/>
                <a:ea typeface="標楷體" panose="03000509000000000000" pitchFamily="65" charset="-120"/>
              </a:rPr>
              <a:t>2</a:t>
            </a:r>
            <a:r>
              <a:rPr lang="zh-TW" altLang="en-US" sz="2800" dirty="0" smtClean="0">
                <a:solidFill>
                  <a:srgbClr val="FF0000"/>
                </a:solidFill>
                <a:latin typeface="標楷體" panose="03000509000000000000" pitchFamily="65" charset="-120"/>
                <a:ea typeface="標楷體" panose="03000509000000000000" pitchFamily="65" charset="-120"/>
              </a:rPr>
              <a:t>校</a:t>
            </a:r>
            <a:r>
              <a:rPr lang="en-US" altLang="zh-TW" sz="2800" dirty="0" smtClean="0">
                <a:solidFill>
                  <a:srgbClr val="FF0000"/>
                </a:solidFill>
                <a:latin typeface="標楷體" panose="03000509000000000000" pitchFamily="65" charset="-120"/>
                <a:ea typeface="標楷體" panose="03000509000000000000" pitchFamily="65" charset="-120"/>
              </a:rPr>
              <a:t>4</a:t>
            </a:r>
            <a:r>
              <a:rPr lang="zh-TW" altLang="en-US" sz="2800" dirty="0" smtClean="0">
                <a:solidFill>
                  <a:srgbClr val="FF0000"/>
                </a:solidFill>
                <a:latin typeface="標楷體" panose="03000509000000000000" pitchFamily="65" charset="-120"/>
                <a:ea typeface="標楷體" panose="03000509000000000000" pitchFamily="65" charset="-120"/>
              </a:rPr>
              <a:t>系</a:t>
            </a:r>
            <a:r>
              <a:rPr lang="en-US" altLang="zh-TW" sz="2800" dirty="0" smtClean="0">
                <a:solidFill>
                  <a:srgbClr val="FF0000"/>
                </a:solidFill>
                <a:latin typeface="標楷體" panose="03000509000000000000" pitchFamily="65" charset="-120"/>
                <a:ea typeface="標楷體" panose="03000509000000000000" pitchFamily="65" charset="-120"/>
              </a:rPr>
              <a:t>)</a:t>
            </a:r>
          </a:p>
          <a:p>
            <a:pPr lvl="1"/>
            <a:r>
              <a:rPr lang="en-US" altLang="zh-TW" sz="2800" dirty="0">
                <a:solidFill>
                  <a:schemeClr val="tx1"/>
                </a:solidFill>
                <a:latin typeface="標楷體" panose="03000509000000000000" pitchFamily="65" charset="-120"/>
                <a:ea typeface="標楷體" panose="03000509000000000000" pitchFamily="65" charset="-120"/>
              </a:rPr>
              <a:t>107</a:t>
            </a:r>
            <a:r>
              <a:rPr lang="zh-TW" altLang="en-US" sz="2800" dirty="0">
                <a:solidFill>
                  <a:schemeClr val="tx1"/>
                </a:solidFill>
                <a:latin typeface="標楷體" panose="03000509000000000000" pitchFamily="65" charset="-120"/>
                <a:ea typeface="標楷體" panose="03000509000000000000" pitchFamily="65" charset="-120"/>
              </a:rPr>
              <a:t>學年</a:t>
            </a:r>
            <a:r>
              <a:rPr lang="zh-TW" altLang="en-US" sz="2800" dirty="0" smtClean="0">
                <a:solidFill>
                  <a:schemeClr val="tx1"/>
                </a:solidFill>
                <a:latin typeface="標楷體" panose="03000509000000000000" pitchFamily="65" charset="-120"/>
                <a:ea typeface="標楷體" panose="03000509000000000000" pitchFamily="65" charset="-120"/>
              </a:rPr>
              <a:t>度</a:t>
            </a:r>
            <a:r>
              <a:rPr lang="zh-TW" altLang="en-US" sz="2800" dirty="0">
                <a:solidFill>
                  <a:schemeClr val="tx1"/>
                </a:solidFill>
                <a:latin typeface="標楷體" panose="03000509000000000000" pitchFamily="65" charset="-120"/>
                <a:ea typeface="標楷體" panose="03000509000000000000" pitchFamily="65" charset="-120"/>
              </a:rPr>
              <a:t>起</a:t>
            </a:r>
            <a:r>
              <a:rPr lang="zh-TW" altLang="en-US" sz="2800" dirty="0" smtClean="0">
                <a:solidFill>
                  <a:schemeClr val="tx1"/>
                </a:solidFill>
                <a:latin typeface="標楷體" panose="03000509000000000000" pitchFamily="65" charset="-120"/>
                <a:ea typeface="標楷體" panose="03000509000000000000" pitchFamily="65" charset="-120"/>
              </a:rPr>
              <a:t>五專</a:t>
            </a:r>
            <a:r>
              <a:rPr lang="zh-TW" altLang="en-US" sz="2800" dirty="0">
                <a:solidFill>
                  <a:schemeClr val="tx1"/>
                </a:solidFill>
                <a:latin typeface="標楷體" panose="03000509000000000000" pitchFamily="65" charset="-120"/>
                <a:ea typeface="標楷體" panose="03000509000000000000" pitchFamily="65" charset="-120"/>
              </a:rPr>
              <a:t>名額</a:t>
            </a:r>
            <a:r>
              <a:rPr lang="zh-TW" altLang="en-US" sz="2800" dirty="0">
                <a:solidFill>
                  <a:srgbClr val="FF0000"/>
                </a:solidFill>
                <a:latin typeface="標楷體" panose="03000509000000000000" pitchFamily="65" charset="-120"/>
                <a:ea typeface="標楷體" panose="03000509000000000000" pitchFamily="65" charset="-120"/>
              </a:rPr>
              <a:t>不再</a:t>
            </a:r>
            <a:r>
              <a:rPr lang="zh-TW" altLang="en-US" sz="2800" dirty="0" smtClean="0">
                <a:solidFill>
                  <a:schemeClr val="tx1"/>
                </a:solidFill>
                <a:latin typeface="標楷體" panose="03000509000000000000" pitchFamily="65" charset="-120"/>
                <a:ea typeface="標楷體" panose="03000509000000000000" pitchFamily="65" charset="-120"/>
              </a:rPr>
              <a:t>納入臺南區高中</a:t>
            </a:r>
            <a:r>
              <a:rPr lang="zh-TW" altLang="en-US" sz="2800" dirty="0">
                <a:solidFill>
                  <a:schemeClr val="tx1"/>
                </a:solidFill>
                <a:latin typeface="標楷體" panose="03000509000000000000" pitchFamily="65" charset="-120"/>
                <a:ea typeface="標楷體" panose="03000509000000000000" pitchFamily="65" charset="-120"/>
              </a:rPr>
              <a:t>職免試</a:t>
            </a:r>
            <a:endParaRPr lang="zh-TW" altLang="en-US" sz="2800" dirty="0" smtClean="0">
              <a:solidFill>
                <a:schemeClr val="tx1"/>
              </a:solidFill>
              <a:latin typeface="標楷體" panose="03000509000000000000" pitchFamily="65" charset="-120"/>
              <a:ea typeface="標楷體" panose="03000509000000000000" pitchFamily="65" charset="-120"/>
            </a:endParaRPr>
          </a:p>
          <a:p>
            <a:r>
              <a:rPr lang="zh-TW" altLang="en-US" sz="3600" dirty="0" smtClean="0">
                <a:latin typeface="標楷體" panose="03000509000000000000" pitchFamily="65" charset="-120"/>
                <a:ea typeface="標楷體" panose="03000509000000000000" pitchFamily="65" charset="-120"/>
              </a:rPr>
              <a:t>升學管道辦理順序</a:t>
            </a:r>
          </a:p>
          <a:p>
            <a:pPr lvl="1"/>
            <a:r>
              <a:rPr lang="zh-TW" altLang="en-US" sz="2800" dirty="0" smtClean="0">
                <a:solidFill>
                  <a:srgbClr val="FF0000"/>
                </a:solidFill>
                <a:latin typeface="標楷體" panose="03000509000000000000" pitchFamily="65" charset="-120"/>
                <a:ea typeface="標楷體" panose="03000509000000000000" pitchFamily="65" charset="-120"/>
              </a:rPr>
              <a:t>特色招生甄選入學</a:t>
            </a:r>
            <a:r>
              <a:rPr lang="en-US" altLang="zh-TW" sz="28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優先免試</a:t>
            </a:r>
            <a:r>
              <a:rPr lang="en-US" altLang="zh-TW" sz="28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聯合</a:t>
            </a:r>
            <a:r>
              <a:rPr lang="zh-TW" altLang="en-US" sz="2800" dirty="0" smtClean="0">
                <a:solidFill>
                  <a:srgbClr val="FF0000"/>
                </a:solidFill>
                <a:latin typeface="標楷體" panose="03000509000000000000" pitchFamily="65" charset="-120"/>
                <a:ea typeface="標楷體" panose="03000509000000000000" pitchFamily="65" charset="-120"/>
              </a:rPr>
              <a:t>免試入學</a:t>
            </a:r>
            <a:r>
              <a:rPr lang="zh-TW" altLang="en-US" sz="2800" dirty="0" smtClean="0">
                <a:latin typeface="標楷體" panose="03000509000000000000" pitchFamily="65" charset="-120"/>
                <a:ea typeface="標楷體" panose="03000509000000000000" pitchFamily="65" charset="-120"/>
              </a:rPr>
              <a:t>。</a:t>
            </a:r>
          </a:p>
          <a:p>
            <a:pPr lvl="1"/>
            <a:r>
              <a:rPr lang="zh-TW" altLang="en-US" sz="2800" dirty="0" smtClean="0">
                <a:latin typeface="標楷體" panose="03000509000000000000" pitchFamily="65" charset="-120"/>
                <a:ea typeface="標楷體" panose="03000509000000000000" pitchFamily="65" charset="-120"/>
              </a:rPr>
              <a:t>免試入學招生後仍有待招生名額者，得報教育部核定辦理</a:t>
            </a:r>
            <a:r>
              <a:rPr lang="zh-TW" altLang="en-US" sz="2800" dirty="0" smtClean="0">
                <a:solidFill>
                  <a:srgbClr val="FF0000"/>
                </a:solidFill>
                <a:latin typeface="標楷體" panose="03000509000000000000" pitchFamily="65" charset="-120"/>
                <a:ea typeface="標楷體" panose="03000509000000000000" pitchFamily="65" charset="-120"/>
              </a:rPr>
              <a:t>免試續招</a:t>
            </a:r>
            <a:r>
              <a:rPr lang="zh-TW" altLang="en-US" sz="2800" dirty="0" smtClean="0">
                <a:latin typeface="標楷體" panose="03000509000000000000" pitchFamily="65" charset="-120"/>
                <a:ea typeface="標楷體" panose="03000509000000000000" pitchFamily="65" charset="-120"/>
              </a:rPr>
              <a:t>。</a:t>
            </a:r>
            <a:endParaRPr lang="zh-TW" altLang="en-US" sz="3600" dirty="0" smtClean="0">
              <a:latin typeface="標楷體" panose="03000509000000000000" pitchFamily="65" charset="-120"/>
              <a:ea typeface="標楷體" panose="03000509000000000000" pitchFamily="65" charset="-120"/>
            </a:endParaRPr>
          </a:p>
        </p:txBody>
      </p:sp>
      <p:sp>
        <p:nvSpPr>
          <p:cNvPr id="188420"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247B1FA-0A16-4FDC-964D-2A78A5D0DC8D}" type="slidenum">
              <a:rPr kumimoji="0" lang="zh-TW" altLang="en-US" smtClean="0">
                <a:solidFill>
                  <a:srgbClr val="FEFFFF"/>
                </a:solidFill>
                <a:latin typeface="Century Gothic" panose="020B0502020202020204" pitchFamily="34" charset="0"/>
              </a:rPr>
              <a:pPr/>
              <a:t>115</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p:cNvCxnSpPr/>
          <p:nvPr/>
        </p:nvCxnSpPr>
        <p:spPr>
          <a:xfrm>
            <a:off x="987425" y="4824413"/>
            <a:ext cx="10464800" cy="793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p:cNvSpPr/>
          <p:nvPr/>
        </p:nvSpPr>
        <p:spPr>
          <a:xfrm>
            <a:off x="5689600" y="1557338"/>
            <a:ext cx="1714500"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免試入學</a:t>
            </a:r>
          </a:p>
        </p:txBody>
      </p:sp>
      <p:sp>
        <p:nvSpPr>
          <p:cNvPr id="8" name="橢圓 7"/>
          <p:cNvSpPr/>
          <p:nvPr/>
        </p:nvSpPr>
        <p:spPr>
          <a:xfrm>
            <a:off x="3151188" y="4679950"/>
            <a:ext cx="288925" cy="287338"/>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p:cNvSpPr/>
          <p:nvPr/>
        </p:nvSpPr>
        <p:spPr>
          <a:xfrm>
            <a:off x="2498725" y="5054600"/>
            <a:ext cx="904875" cy="779463"/>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24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24138" y="4295775"/>
            <a:ext cx="1651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sp>
        <p:nvSpPr>
          <p:cNvPr id="17" name="圓角矩形 16"/>
          <p:cNvSpPr/>
          <p:nvPr/>
        </p:nvSpPr>
        <p:spPr>
          <a:xfrm>
            <a:off x="7435850" y="1570038"/>
            <a:ext cx="1781175" cy="782637"/>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1600" dirty="0">
                <a:solidFill>
                  <a:prstClr val="white"/>
                </a:solidFill>
                <a:latin typeface="華康粗圓體" pitchFamily="49" charset="-120"/>
                <a:ea typeface="華康粗圓體" pitchFamily="49" charset="-120"/>
              </a:rPr>
              <a:t>（考試分發）</a:t>
            </a:r>
          </a:p>
        </p:txBody>
      </p:sp>
      <p:sp>
        <p:nvSpPr>
          <p:cNvPr id="24" name="橢圓 23"/>
          <p:cNvSpPr/>
          <p:nvPr/>
        </p:nvSpPr>
        <p:spPr>
          <a:xfrm>
            <a:off x="2192338" y="4668838"/>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7" name="橢圓 26"/>
          <p:cNvSpPr/>
          <p:nvPr/>
        </p:nvSpPr>
        <p:spPr>
          <a:xfrm>
            <a:off x="4879975" y="4672013"/>
            <a:ext cx="287338"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19275" y="4238625"/>
            <a:ext cx="984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10100" y="4271963"/>
            <a:ext cx="8270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p:cNvSpPr/>
          <p:nvPr/>
        </p:nvSpPr>
        <p:spPr>
          <a:xfrm>
            <a:off x="4341813" y="935038"/>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432675" y="4189413"/>
            <a:ext cx="8270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7</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5" name="矩形 34"/>
          <p:cNvSpPr/>
          <p:nvPr/>
        </p:nvSpPr>
        <p:spPr>
          <a:xfrm>
            <a:off x="5572125" y="1485900"/>
            <a:ext cx="3757613" cy="939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37" name="橢圓 36"/>
          <p:cNvSpPr/>
          <p:nvPr/>
        </p:nvSpPr>
        <p:spPr>
          <a:xfrm>
            <a:off x="882650"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0" name="文字方塊 39"/>
          <p:cNvSpPr txBox="1">
            <a:spLocks noChangeArrowheads="1"/>
          </p:cNvSpPr>
          <p:nvPr/>
        </p:nvSpPr>
        <p:spPr bwMode="auto">
          <a:xfrm>
            <a:off x="577850" y="4230688"/>
            <a:ext cx="984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p:cNvSpPr/>
          <p:nvPr/>
        </p:nvSpPr>
        <p:spPr>
          <a:xfrm>
            <a:off x="7712075"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2" name="圓角矩形 41"/>
          <p:cNvSpPr/>
          <p:nvPr/>
        </p:nvSpPr>
        <p:spPr>
          <a:xfrm>
            <a:off x="9401175" y="923925"/>
            <a:ext cx="658813" cy="18923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一次</a:t>
            </a:r>
            <a:r>
              <a:rPr lang="en-US" altLang="zh-TW" sz="2400" dirty="0">
                <a:solidFill>
                  <a:prstClr val="white"/>
                </a:solidFill>
                <a:latin typeface="華康粗圓體" pitchFamily="49" charset="-120"/>
                <a:ea typeface="華康粗圓體" pitchFamily="49" charset="-120"/>
              </a:rPr>
              <a:t/>
            </a:r>
            <a:br>
              <a:rPr lang="en-US" altLang="zh-TW" sz="2400" dirty="0">
                <a:solidFill>
                  <a:prstClr val="white"/>
                </a:solidFill>
                <a:latin typeface="華康粗圓體" pitchFamily="49" charset="-120"/>
                <a:ea typeface="華康粗圓體" pitchFamily="49" charset="-120"/>
              </a:rPr>
            </a:br>
            <a:r>
              <a:rPr lang="zh-TW" altLang="en-US" sz="2400" dirty="0">
                <a:solidFill>
                  <a:prstClr val="white"/>
                </a:solidFill>
                <a:latin typeface="華康粗圓體" pitchFamily="49" charset="-120"/>
                <a:ea typeface="華康粗圓體" pitchFamily="49" charset="-120"/>
              </a:rPr>
              <a:t>分發</a:t>
            </a:r>
          </a:p>
        </p:txBody>
      </p:sp>
      <p:sp>
        <p:nvSpPr>
          <p:cNvPr id="45" name="圓角矩形 44"/>
          <p:cNvSpPr/>
          <p:nvPr/>
        </p:nvSpPr>
        <p:spPr>
          <a:xfrm>
            <a:off x="9959975" y="3517900"/>
            <a:ext cx="1927225" cy="962025"/>
          </a:xfrm>
          <a:prstGeom prst="roundRect">
            <a:avLst/>
          </a:prstGeom>
          <a:solidFill>
            <a:srgbClr val="E787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續招</a:t>
            </a:r>
            <a:endParaRPr lang="en-US" altLang="zh-TW" sz="2800" dirty="0">
              <a:solidFill>
                <a:prstClr val="white"/>
              </a:solidFill>
              <a:latin typeface="華康粗圓體" pitchFamily="49" charset="-120"/>
              <a:ea typeface="華康粗圓體" pitchFamily="49" charset="-120"/>
            </a:endParaRPr>
          </a:p>
          <a:p>
            <a:pPr algn="ctr">
              <a:defRPr/>
            </a:pPr>
            <a:r>
              <a:rPr lang="en-US" altLang="zh-TW" sz="2000" dirty="0" smtClean="0">
                <a:solidFill>
                  <a:prstClr val="white"/>
                </a:solidFill>
                <a:latin typeface="華康粗圓體" pitchFamily="49" charset="-120"/>
                <a:ea typeface="華康粗圓體" pitchFamily="49" charset="-120"/>
              </a:rPr>
              <a:t>(7</a:t>
            </a:r>
            <a:r>
              <a:rPr lang="zh-TW" altLang="en-US" sz="2000" dirty="0" smtClean="0">
                <a:solidFill>
                  <a:prstClr val="white"/>
                </a:solidFill>
                <a:latin typeface="華康粗圓體" pitchFamily="49" charset="-120"/>
                <a:ea typeface="華康粗圓體" pitchFamily="49" charset="-120"/>
              </a:rPr>
              <a:t>月中下旬</a:t>
            </a:r>
            <a:r>
              <a:rPr lang="en-US" altLang="zh-TW" sz="2000" dirty="0">
                <a:solidFill>
                  <a:prstClr val="white"/>
                </a:solidFill>
                <a:latin typeface="華康粗圓體" pitchFamily="49" charset="-120"/>
                <a:ea typeface="華康粗圓體" pitchFamily="49" charset="-120"/>
              </a:rPr>
              <a:t>)</a:t>
            </a:r>
            <a:endParaRPr lang="zh-TW" altLang="en-US" sz="2000" dirty="0">
              <a:solidFill>
                <a:prstClr val="white"/>
              </a:solidFill>
              <a:latin typeface="華康粗圓體" pitchFamily="49" charset="-120"/>
              <a:ea typeface="華康粗圓體" pitchFamily="49" charset="-120"/>
            </a:endParaRPr>
          </a:p>
        </p:txBody>
      </p:sp>
      <p:sp>
        <p:nvSpPr>
          <p:cNvPr id="47" name="橢圓 46"/>
          <p:cNvSpPr/>
          <p:nvPr/>
        </p:nvSpPr>
        <p:spPr>
          <a:xfrm>
            <a:off x="10506075" y="4716463"/>
            <a:ext cx="287338" cy="28733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p:cNvSpPr/>
          <p:nvPr/>
        </p:nvSpPr>
        <p:spPr>
          <a:xfrm>
            <a:off x="882650" y="3349625"/>
            <a:ext cx="4640263" cy="7874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2000" dirty="0">
                <a:solidFill>
                  <a:prstClr val="white"/>
                </a:solidFill>
                <a:latin typeface="華康粗圓體" pitchFamily="49" charset="-120"/>
                <a:ea typeface="華康粗圓體" pitchFamily="49" charset="-120"/>
              </a:rPr>
              <a:t>（甄選入學）</a:t>
            </a:r>
          </a:p>
        </p:txBody>
      </p:sp>
      <p:sp>
        <p:nvSpPr>
          <p:cNvPr id="2" name="矩形 1"/>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多元入學管道日程說明</a:t>
            </a:r>
          </a:p>
        </p:txBody>
      </p:sp>
      <p:sp>
        <p:nvSpPr>
          <p:cNvPr id="51" name="圓角矩形 50"/>
          <p:cNvSpPr/>
          <p:nvPr/>
        </p:nvSpPr>
        <p:spPr>
          <a:xfrm>
            <a:off x="2613025" y="1557338"/>
            <a:ext cx="2909888"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完全免試</a:t>
            </a:r>
          </a:p>
        </p:txBody>
      </p:sp>
      <p:sp>
        <p:nvSpPr>
          <p:cNvPr id="52" name="橢圓 51"/>
          <p:cNvSpPr/>
          <p:nvPr/>
        </p:nvSpPr>
        <p:spPr>
          <a:xfrm>
            <a:off x="1530350" y="4665663"/>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53" name="文字方塊 52"/>
          <p:cNvSpPr txBox="1">
            <a:spLocks noChangeArrowheads="1"/>
          </p:cNvSpPr>
          <p:nvPr/>
        </p:nvSpPr>
        <p:spPr bwMode="auto">
          <a:xfrm>
            <a:off x="1182688" y="4229100"/>
            <a:ext cx="984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54" name="圓角矩形 53"/>
          <p:cNvSpPr/>
          <p:nvPr/>
        </p:nvSpPr>
        <p:spPr>
          <a:xfrm>
            <a:off x="3475038" y="5037138"/>
            <a:ext cx="196215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smtClean="0">
                <a:solidFill>
                  <a:prstClr val="white"/>
                </a:solidFill>
                <a:latin typeface="華康粗圓體" pitchFamily="49" charset="-120"/>
                <a:ea typeface="華康粗圓體" pitchFamily="49" charset="-120"/>
              </a:rPr>
              <a:t>五專</a:t>
            </a:r>
            <a:endParaRPr lang="en-US" altLang="zh-TW" sz="2400" dirty="0" smtClean="0">
              <a:solidFill>
                <a:prstClr val="white"/>
              </a:solidFill>
              <a:latin typeface="華康粗圓體" pitchFamily="49" charset="-120"/>
              <a:ea typeface="華康粗圓體" pitchFamily="49" charset="-120"/>
            </a:endParaRPr>
          </a:p>
          <a:p>
            <a:pPr algn="ctr">
              <a:defRPr/>
            </a:pPr>
            <a:r>
              <a:rPr lang="zh-TW" altLang="en-US" sz="2400" dirty="0" smtClean="0">
                <a:solidFill>
                  <a:prstClr val="white"/>
                </a:solidFill>
                <a:latin typeface="華康粗圓體" pitchFamily="49" charset="-120"/>
                <a:ea typeface="華康粗圓體" pitchFamily="49" charset="-120"/>
              </a:rPr>
              <a:t>優先免試</a:t>
            </a:r>
            <a:endParaRPr lang="zh-TW" altLang="en-US" sz="2400" dirty="0">
              <a:solidFill>
                <a:prstClr val="white"/>
              </a:solidFill>
              <a:latin typeface="華康粗圓體" pitchFamily="49" charset="-120"/>
              <a:ea typeface="華康粗圓體" pitchFamily="49" charset="-120"/>
            </a:endParaRPr>
          </a:p>
        </p:txBody>
      </p:sp>
      <p:sp>
        <p:nvSpPr>
          <p:cNvPr id="55" name="圓角矩形 54"/>
          <p:cNvSpPr/>
          <p:nvPr/>
        </p:nvSpPr>
        <p:spPr>
          <a:xfrm>
            <a:off x="3475038" y="2447925"/>
            <a:ext cx="2049462" cy="79851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技優、實用</a:t>
            </a:r>
          </a:p>
        </p:txBody>
      </p:sp>
      <p:sp>
        <p:nvSpPr>
          <p:cNvPr id="56" name="圓角矩形 55"/>
          <p:cNvSpPr/>
          <p:nvPr/>
        </p:nvSpPr>
        <p:spPr>
          <a:xfrm>
            <a:off x="5522913" y="5037138"/>
            <a:ext cx="427990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smtClean="0">
                <a:solidFill>
                  <a:prstClr val="white"/>
                </a:solidFill>
                <a:latin typeface="華康粗圓體" pitchFamily="49" charset="-120"/>
                <a:ea typeface="華康粗圓體" pitchFamily="49" charset="-120"/>
              </a:rPr>
              <a:t>五專</a:t>
            </a:r>
            <a:endParaRPr lang="en-US" altLang="zh-TW" sz="2400" dirty="0" smtClean="0">
              <a:solidFill>
                <a:prstClr val="white"/>
              </a:solidFill>
              <a:latin typeface="華康粗圓體" pitchFamily="49" charset="-120"/>
              <a:ea typeface="華康粗圓體" pitchFamily="49" charset="-120"/>
            </a:endParaRPr>
          </a:p>
          <a:p>
            <a:pPr algn="ctr">
              <a:defRPr/>
            </a:pPr>
            <a:r>
              <a:rPr lang="zh-TW" altLang="en-US" sz="2400" dirty="0" smtClean="0">
                <a:solidFill>
                  <a:prstClr val="white"/>
                </a:solidFill>
                <a:latin typeface="華康粗圓體" pitchFamily="49" charset="-120"/>
                <a:ea typeface="華康粗圓體" pitchFamily="49" charset="-120"/>
              </a:rPr>
              <a:t>聯合免試</a:t>
            </a:r>
            <a:endParaRPr lang="zh-TW" altLang="en-US" sz="2400" dirty="0">
              <a:solidFill>
                <a:prstClr val="white"/>
              </a:solidFill>
              <a:latin typeface="華康粗圓體" pitchFamily="49" charset="-120"/>
              <a:ea typeface="華康粗圓體" pitchFamily="49" charset="-120"/>
            </a:endParaRPr>
          </a:p>
        </p:txBody>
      </p:sp>
      <p:sp>
        <p:nvSpPr>
          <p:cNvPr id="33" name="圓角矩形 32"/>
          <p:cNvSpPr/>
          <p:nvPr/>
        </p:nvSpPr>
        <p:spPr>
          <a:xfrm>
            <a:off x="838200" y="5908675"/>
            <a:ext cx="4637088"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smtClean="0">
                <a:solidFill>
                  <a:prstClr val="white"/>
                </a:solidFill>
                <a:latin typeface="華康粗圓體" pitchFamily="49" charset="-120"/>
                <a:ea typeface="華康粗圓體" pitchFamily="49" charset="-120"/>
              </a:rPr>
              <a:t>五專特色</a:t>
            </a:r>
            <a:r>
              <a:rPr lang="zh-TW" altLang="en-US" sz="2400" dirty="0">
                <a:solidFill>
                  <a:prstClr val="white"/>
                </a:solidFill>
                <a:latin typeface="華康粗圓體" pitchFamily="49" charset="-120"/>
                <a:ea typeface="華康粗圓體" pitchFamily="49" charset="-120"/>
              </a:rPr>
              <a:t>招生</a:t>
            </a:r>
            <a:r>
              <a:rPr lang="en-US" altLang="zh-TW" sz="2800" dirty="0">
                <a:solidFill>
                  <a:prstClr val="white"/>
                </a:solidFill>
                <a:latin typeface="華康粗圓體" pitchFamily="49" charset="-120"/>
                <a:ea typeface="華康粗圓體" pitchFamily="49" charset="-120"/>
              </a:rPr>
              <a:t/>
            </a:r>
            <a:br>
              <a:rPr lang="en-US" altLang="zh-TW" sz="2800" dirty="0">
                <a:solidFill>
                  <a:prstClr val="white"/>
                </a:solidFill>
                <a:latin typeface="華康粗圓體" pitchFamily="49" charset="-120"/>
                <a:ea typeface="華康粗圓體" pitchFamily="49" charset="-120"/>
              </a:rPr>
            </a:br>
            <a:r>
              <a:rPr lang="en-US" altLang="zh-TW" sz="2000" dirty="0">
                <a:solidFill>
                  <a:prstClr val="white"/>
                </a:solidFill>
                <a:latin typeface="華康粗圓體" pitchFamily="49" charset="-120"/>
                <a:ea typeface="華康粗圓體" pitchFamily="49" charset="-120"/>
              </a:rPr>
              <a:t>(</a:t>
            </a:r>
            <a:r>
              <a:rPr lang="zh-TW" altLang="en-US" sz="2000" dirty="0">
                <a:solidFill>
                  <a:prstClr val="white"/>
                </a:solidFill>
                <a:latin typeface="華康粗圓體" pitchFamily="49" charset="-120"/>
                <a:ea typeface="華康粗圓體" pitchFamily="49" charset="-120"/>
              </a:rPr>
              <a:t>甄選入學：七年一貫制</a:t>
            </a:r>
            <a:r>
              <a:rPr lang="en-US" altLang="zh-TW" sz="2000" dirty="0">
                <a:solidFill>
                  <a:prstClr val="white"/>
                </a:solidFill>
                <a:latin typeface="華康粗圓體" pitchFamily="49" charset="-120"/>
                <a:ea typeface="華康粗圓體" pitchFamily="49" charset="-120"/>
              </a:rPr>
              <a:t>)</a:t>
            </a:r>
            <a:endParaRPr lang="zh-TW" altLang="en-US" sz="2800" dirty="0">
              <a:solidFill>
                <a:prstClr val="white"/>
              </a:solidFill>
              <a:latin typeface="華康粗圓體" pitchFamily="49" charset="-120"/>
              <a:ea typeface="華康粗圓體" pitchFamily="49" charset="-120"/>
            </a:endParaRPr>
          </a:p>
        </p:txBody>
      </p:sp>
      <p:sp>
        <p:nvSpPr>
          <p:cNvPr id="189470"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1E04231-370B-48DE-92A7-14129FA63F6E}" type="slidenum">
              <a:rPr kumimoji="0" lang="zh-TW" altLang="en-US" smtClean="0">
                <a:solidFill>
                  <a:srgbClr val="FEFFFF"/>
                </a:solidFill>
                <a:latin typeface="Century Gothic" panose="020B0502020202020204" pitchFamily="34" charset="0"/>
              </a:rPr>
              <a:pPr/>
              <a:t>116</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42"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par>
                                <p:cTn id="72" presetID="42" presetClass="entr" presetSubtype="0"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randombar(horizontal)">
                                      <p:cBhvr>
                                        <p:cTn id="81" dur="500"/>
                                        <p:tgtEl>
                                          <p:spTgt spid="3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randombar(horizontal)">
                                      <p:cBhvr>
                                        <p:cTn id="86" dur="500"/>
                                        <p:tgtEl>
                                          <p:spTgt spid="47"/>
                                        </p:tgtEl>
                                      </p:cBhvr>
                                    </p:animEffect>
                                  </p:childTnLst>
                                </p:cTn>
                              </p:par>
                              <p:par>
                                <p:cTn id="87" presetID="14" presetClass="entr" presetSubtype="1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randombar(horizontal)">
                                      <p:cBhvr>
                                        <p:cTn id="89" dur="500"/>
                                        <p:tgtEl>
                                          <p:spTgt spid="45"/>
                                        </p:tgtEl>
                                      </p:cBhvr>
                                    </p:animEffect>
                                  </p:childTnLst>
                                </p:cTn>
                              </p:par>
                              <p:par>
                                <p:cTn id="90" presetID="14" presetClass="entr" presetSubtype="10" fill="hold"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randombar(horizontal)">
                                      <p:cBhvr>
                                        <p:cTn id="92" dur="500"/>
                                        <p:tgtEl>
                                          <p:spTgt spid="51"/>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randombar(horizontal)">
                                      <p:cBhvr>
                                        <p:cTn id="95" dur="500"/>
                                        <p:tgtEl>
                                          <p:spTgt spid="52"/>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randombar(horizontal)">
                                      <p:cBhvr>
                                        <p:cTn id="98" dur="500"/>
                                        <p:tgtEl>
                                          <p:spTgt spid="53"/>
                                        </p:tgtEl>
                                      </p:cBhvr>
                                    </p:animEffect>
                                  </p:childTnLst>
                                </p:cTn>
                              </p:par>
                              <p:par>
                                <p:cTn id="99" presetID="14" presetClass="entr" presetSubtype="10" fill="hold"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randombar(horizontal)">
                                      <p:cBhvr>
                                        <p:cTn id="101" dur="500"/>
                                        <p:tgtEl>
                                          <p:spTgt spid="54"/>
                                        </p:tgtEl>
                                      </p:cBhvr>
                                    </p:animEffect>
                                  </p:childTnLst>
                                </p:cTn>
                              </p:par>
                              <p:par>
                                <p:cTn id="102" presetID="14" presetClass="entr" presetSubtype="10" fill="hold"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randombar(horizontal)">
                                      <p:cBhvr>
                                        <p:cTn id="104" dur="500"/>
                                        <p:tgtEl>
                                          <p:spTgt spid="55"/>
                                        </p:tgtEl>
                                      </p:cBhvr>
                                    </p:animEffect>
                                  </p:childTnLst>
                                </p:cTn>
                              </p:par>
                              <p:par>
                                <p:cTn id="105" presetID="14" presetClass="entr" presetSubtype="10" fill="hold"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randombar(horizontal)">
                                      <p:cBhvr>
                                        <p:cTn id="107" dur="500"/>
                                        <p:tgtEl>
                                          <p:spTgt spid="56"/>
                                        </p:tgtEl>
                                      </p:cBhvr>
                                    </p:animEffect>
                                  </p:childTnLst>
                                </p:cTn>
                              </p:par>
                              <p:par>
                                <p:cTn id="108" presetID="14" presetClass="entr" presetSubtype="10" fill="hold"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randombar(horizontal)">
                                      <p:cBhvr>
                                        <p:cTn id="1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4" grpId="0" animBg="1"/>
      <p:bldP spid="27" grpId="0" animBg="1"/>
      <p:bldP spid="29" grpId="0"/>
      <p:bldP spid="30" grpId="0"/>
      <p:bldP spid="32" grpId="0"/>
      <p:bldP spid="35" grpId="0" animBg="1"/>
      <p:bldP spid="37" grpId="0" animBg="1"/>
      <p:bldP spid="40" grpId="0"/>
      <p:bldP spid="47" grpId="0" animBg="1"/>
      <p:bldP spid="52" grpId="0" animBg="1"/>
      <p:bldP spid="5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內容版面配置區 2"/>
          <p:cNvSpPr>
            <a:spLocks noGrp="1"/>
          </p:cNvSpPr>
          <p:nvPr>
            <p:ph idx="1"/>
          </p:nvPr>
        </p:nvSpPr>
        <p:spPr>
          <a:xfrm>
            <a:off x="1766888" y="1692275"/>
            <a:ext cx="9921875" cy="3778250"/>
          </a:xfrm>
        </p:spPr>
        <p:txBody>
          <a:bodyPr/>
          <a:lstStyle/>
          <a:p>
            <a:r>
              <a:rPr lang="zh-TW" altLang="en-US" sz="3600" dirty="0" smtClean="0">
                <a:latin typeface="標楷體" panose="03000509000000000000" pitchFamily="65" charset="-120"/>
                <a:ea typeface="標楷體" panose="03000509000000000000" pitchFamily="65" charset="-120"/>
              </a:rPr>
              <a:t>國中畢業生可同時報名高中高職、五專免試入學及特色招生入學，但僅能擇一校報到。</a:t>
            </a:r>
            <a:endParaRPr lang="en-US" altLang="zh-TW" sz="3600" dirty="0" smtClean="0">
              <a:latin typeface="標楷體" panose="03000509000000000000" pitchFamily="65" charset="-120"/>
              <a:ea typeface="標楷體" panose="03000509000000000000" pitchFamily="65" charset="-120"/>
            </a:endParaRPr>
          </a:p>
          <a:p>
            <a:endParaRPr lang="en-US" altLang="zh-TW" sz="3600" dirty="0" smtClean="0">
              <a:latin typeface="標楷體" panose="03000509000000000000" pitchFamily="65" charset="-120"/>
              <a:ea typeface="標楷體" panose="03000509000000000000" pitchFamily="65" charset="-120"/>
            </a:endParaRPr>
          </a:p>
          <a:p>
            <a:r>
              <a:rPr lang="zh-TW" altLang="en-US" sz="3600" dirty="0" smtClean="0">
                <a:latin typeface="標楷體" panose="03000509000000000000" pitchFamily="65" charset="-120"/>
                <a:ea typeface="標楷體" panose="03000509000000000000" pitchFamily="65" charset="-120"/>
              </a:rPr>
              <a:t>每位學生皆可參加五專之優先免試、聯合免試和特色招生甄選入學，經錄取報到之學生，未依時間規定放棄者，不得報名免試續招。</a:t>
            </a:r>
          </a:p>
        </p:txBody>
      </p:sp>
      <p:sp>
        <p:nvSpPr>
          <p:cNvPr id="5" name="標題 1"/>
          <p:cNvSpPr txBox="1">
            <a:spLocks/>
          </p:cNvSpPr>
          <p:nvPr/>
        </p:nvSpPr>
        <p:spPr bwMode="auto">
          <a:xfrm>
            <a:off x="1909763" y="563563"/>
            <a:ext cx="8910637" cy="86360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二</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五專招生升學管道重要規範事項</a:t>
            </a:r>
          </a:p>
        </p:txBody>
      </p:sp>
      <p:sp>
        <p:nvSpPr>
          <p:cNvPr id="190468"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6F7F388-81E3-46E9-A315-0FCD1E7442AF}" type="slidenum">
              <a:rPr kumimoji="0" lang="zh-TW" altLang="en-US" smtClean="0">
                <a:solidFill>
                  <a:srgbClr val="FEFFFF"/>
                </a:solidFill>
                <a:latin typeface="Century Gothic" panose="020B0502020202020204" pitchFamily="34" charset="0"/>
              </a:rPr>
              <a:pPr/>
              <a:t>117</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614489" y="506413"/>
            <a:ext cx="6672262"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招生學校</a:t>
            </a:r>
            <a:endParaRPr kumimoji="0" lang="zh-TW" altLang="en-US" sz="4000" dirty="0">
              <a:latin typeface="標楷體" panose="03000509000000000000" pitchFamily="65" charset="-120"/>
              <a:ea typeface="標楷體" panose="03000509000000000000" pitchFamily="65" charset="-120"/>
            </a:endParaRPr>
          </a:p>
        </p:txBody>
      </p:sp>
      <p:sp>
        <p:nvSpPr>
          <p:cNvPr id="191492" name="文字方塊 6"/>
          <p:cNvSpPr txBox="1">
            <a:spLocks noChangeArrowheads="1"/>
          </p:cNvSpPr>
          <p:nvPr/>
        </p:nvSpPr>
        <p:spPr bwMode="auto">
          <a:xfrm>
            <a:off x="922338" y="1185863"/>
            <a:ext cx="11231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smtClean="0">
                <a:latin typeface="Book Antiqua" panose="02040602050305030304" pitchFamily="18" charset="0"/>
                <a:ea typeface="標楷體" panose="03000509000000000000" pitchFamily="65" charset="-120"/>
              </a:rPr>
              <a:t>108</a:t>
            </a:r>
            <a:r>
              <a:rPr lang="zh-TW" altLang="en-US" sz="2000" b="1" dirty="0" smtClean="0">
                <a:latin typeface="Book Antiqua" panose="02040602050305030304" pitchFamily="18" charset="0"/>
                <a:ea typeface="標楷體" panose="03000509000000000000" pitchFamily="65" charset="-120"/>
              </a:rPr>
              <a:t>學年</a:t>
            </a:r>
            <a:r>
              <a:rPr lang="zh-TW" altLang="en-US" sz="2000" b="1" dirty="0">
                <a:latin typeface="Book Antiqua" panose="02040602050305030304" pitchFamily="18" charset="0"/>
                <a:ea typeface="標楷體" panose="03000509000000000000" pitchFamily="65" charset="-120"/>
              </a:rPr>
              <a:t>度五專優先免試入學各招生學校（計</a:t>
            </a:r>
            <a:r>
              <a:rPr lang="en-US" altLang="zh-TW" sz="2000" b="1" dirty="0" smtClean="0">
                <a:latin typeface="Book Antiqua" panose="02040602050305030304" pitchFamily="18" charset="0"/>
                <a:ea typeface="標楷體" panose="03000509000000000000" pitchFamily="65" charset="-120"/>
              </a:rPr>
              <a:t>45</a:t>
            </a:r>
            <a:r>
              <a:rPr lang="zh-TW" altLang="en-US" sz="2000" b="1" dirty="0" smtClean="0">
                <a:latin typeface="Book Antiqua" panose="02040602050305030304" pitchFamily="18" charset="0"/>
                <a:ea typeface="標楷體" panose="03000509000000000000" pitchFamily="65" charset="-120"/>
              </a:rPr>
              <a:t>校</a:t>
            </a:r>
            <a:r>
              <a:rPr lang="zh-TW" altLang="en-US" sz="2000" b="1" dirty="0">
                <a:latin typeface="Book Antiqua" panose="02040602050305030304" pitchFamily="18" charset="0"/>
                <a:ea typeface="標楷體" panose="03000509000000000000" pitchFamily="65" charset="-120"/>
              </a:rPr>
              <a:t>，</a:t>
            </a:r>
            <a:r>
              <a:rPr lang="zh-TW" altLang="en-US" sz="2000" b="1" dirty="0" smtClean="0">
                <a:latin typeface="Book Antiqua" panose="02040602050305030304" pitchFamily="18" charset="0"/>
                <a:ea typeface="標楷體" panose="03000509000000000000" pitchFamily="65" charset="-120"/>
              </a:rPr>
              <a:t>其中</a:t>
            </a:r>
            <a:r>
              <a:rPr lang="en-US" altLang="zh-TW" sz="2000" b="1" dirty="0" smtClean="0">
                <a:latin typeface="Book Antiqua" panose="02040602050305030304" pitchFamily="18" charset="0"/>
                <a:ea typeface="標楷體" panose="03000509000000000000" pitchFamily="65" charset="-120"/>
              </a:rPr>
              <a:t>9</a:t>
            </a:r>
            <a:r>
              <a:rPr lang="zh-TW" altLang="en-US" sz="2000" b="1" dirty="0" smtClean="0">
                <a:latin typeface="Book Antiqua" panose="02040602050305030304" pitchFamily="18" charset="0"/>
                <a:ea typeface="標楷體" panose="03000509000000000000" pitchFamily="65" charset="-120"/>
              </a:rPr>
              <a:t>校</a:t>
            </a:r>
            <a:r>
              <a:rPr lang="zh-TW" altLang="en-US" sz="2000" b="1" dirty="0">
                <a:latin typeface="Book Antiqua" panose="02040602050305030304" pitchFamily="18" charset="0"/>
                <a:ea typeface="標楷體" panose="03000509000000000000" pitchFamily="65" charset="-120"/>
              </a:rPr>
              <a:t>為國立校院，</a:t>
            </a:r>
            <a:r>
              <a:rPr lang="en-US" altLang="zh-TW" sz="2000" b="1" dirty="0">
                <a:latin typeface="Book Antiqua" panose="02040602050305030304" pitchFamily="18" charset="0"/>
                <a:ea typeface="標楷體" panose="03000509000000000000" pitchFamily="65" charset="-120"/>
              </a:rPr>
              <a:t>36</a:t>
            </a:r>
            <a:r>
              <a:rPr lang="zh-TW" altLang="en-US" sz="2000" b="1" dirty="0">
                <a:latin typeface="Book Antiqua" panose="02040602050305030304" pitchFamily="18" charset="0"/>
                <a:ea typeface="標楷體" panose="03000509000000000000" pitchFamily="65" charset="-120"/>
              </a:rPr>
              <a:t>校為私立校院）</a:t>
            </a:r>
          </a:p>
        </p:txBody>
      </p:sp>
      <p:sp>
        <p:nvSpPr>
          <p:cNvPr id="191493"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86AD54A-F8CB-49D0-B277-FBCED0D932D6}" type="slidenum">
              <a:rPr kumimoji="0" lang="zh-TW" altLang="en-US" smtClean="0">
                <a:solidFill>
                  <a:srgbClr val="FEFFFF"/>
                </a:solidFill>
                <a:latin typeface="Century Gothic" panose="020B0502020202020204" pitchFamily="34" charset="0"/>
              </a:rPr>
              <a:pPr/>
              <a:t>118</a:t>
            </a:fld>
            <a:endParaRPr kumimoji="0" lang="zh-TW" altLang="en-US" smtClean="0">
              <a:solidFill>
                <a:srgbClr val="FEFFFF"/>
              </a:solidFill>
              <a:latin typeface="Century Gothic" panose="020B0502020202020204" pitchFamily="34" charset="0"/>
            </a:endParaRPr>
          </a:p>
        </p:txBody>
      </p:sp>
      <p:graphicFrame>
        <p:nvGraphicFramePr>
          <p:cNvPr id="10" name="表格 9"/>
          <p:cNvGraphicFramePr>
            <a:graphicFrameLocks noGrp="1"/>
          </p:cNvGraphicFramePr>
          <p:nvPr/>
        </p:nvGraphicFramePr>
        <p:xfrm>
          <a:off x="426721" y="1553698"/>
          <a:ext cx="11373397" cy="4973320"/>
        </p:xfrm>
        <a:graphic>
          <a:graphicData uri="http://schemas.openxmlformats.org/drawingml/2006/table">
            <a:tbl>
              <a:tblPr firstRow="1" bandRow="1">
                <a:tableStyleId>{5C22544A-7EE6-4342-B048-85BDC9FD1C3A}</a:tableStyleId>
              </a:tblPr>
              <a:tblGrid>
                <a:gridCol w="706111">
                  <a:extLst>
                    <a:ext uri="{9D8B030D-6E8A-4147-A177-3AD203B41FA5}">
                      <a16:colId xmlns:a16="http://schemas.microsoft.com/office/drawing/2014/main" xmlns="" val="20000"/>
                    </a:ext>
                  </a:extLst>
                </a:gridCol>
                <a:gridCol w="2010964">
                  <a:extLst>
                    <a:ext uri="{9D8B030D-6E8A-4147-A177-3AD203B41FA5}">
                      <a16:colId xmlns:a16="http://schemas.microsoft.com/office/drawing/2014/main" xmlns="" val="20001"/>
                    </a:ext>
                  </a:extLst>
                </a:gridCol>
                <a:gridCol w="696685">
                  <a:extLst>
                    <a:ext uri="{9D8B030D-6E8A-4147-A177-3AD203B41FA5}">
                      <a16:colId xmlns:a16="http://schemas.microsoft.com/office/drawing/2014/main" xmlns="" val="20002"/>
                    </a:ext>
                  </a:extLst>
                </a:gridCol>
                <a:gridCol w="1699073">
                  <a:extLst>
                    <a:ext uri="{9D8B030D-6E8A-4147-A177-3AD203B41FA5}">
                      <a16:colId xmlns:a16="http://schemas.microsoft.com/office/drawing/2014/main" xmlns="" val="20003"/>
                    </a:ext>
                  </a:extLst>
                </a:gridCol>
                <a:gridCol w="785602">
                  <a:extLst>
                    <a:ext uri="{9D8B030D-6E8A-4147-A177-3AD203B41FA5}">
                      <a16:colId xmlns:a16="http://schemas.microsoft.com/office/drawing/2014/main" xmlns="" val="20004"/>
                    </a:ext>
                  </a:extLst>
                </a:gridCol>
                <a:gridCol w="2087324">
                  <a:extLst>
                    <a:ext uri="{9D8B030D-6E8A-4147-A177-3AD203B41FA5}">
                      <a16:colId xmlns:a16="http://schemas.microsoft.com/office/drawing/2014/main" xmlns="" val="20005"/>
                    </a:ext>
                  </a:extLst>
                </a:gridCol>
                <a:gridCol w="687978">
                  <a:extLst>
                    <a:ext uri="{9D8B030D-6E8A-4147-A177-3AD203B41FA5}">
                      <a16:colId xmlns:a16="http://schemas.microsoft.com/office/drawing/2014/main" xmlns="" val="20006"/>
                    </a:ext>
                  </a:extLst>
                </a:gridCol>
                <a:gridCol w="2699660">
                  <a:extLst>
                    <a:ext uri="{9D8B030D-6E8A-4147-A177-3AD203B41FA5}">
                      <a16:colId xmlns:a16="http://schemas.microsoft.com/office/drawing/2014/main" xmlns="" val="20007"/>
                    </a:ext>
                  </a:extLst>
                </a:gridCol>
              </a:tblGrid>
              <a:tr h="370840">
                <a:tc>
                  <a:txBody>
                    <a:bodyPr/>
                    <a:lstStyle/>
                    <a:p>
                      <a:pPr algn="ctr"/>
                      <a:r>
                        <a:rPr lang="zh-TW" altLang="en-US" dirty="0" smtClean="0">
                          <a:latin typeface="Book Antiqua" panose="02040602050305030304" pitchFamily="18" charset="0"/>
                          <a:ea typeface="標楷體" panose="03000509000000000000" pitchFamily="65" charset="-120"/>
                        </a:rPr>
                        <a:t>代碼</a:t>
                      </a:r>
                      <a:endParaRPr lang="zh-TW" altLang="en-US" dirty="0">
                        <a:latin typeface="Book Antiqua" panose="02040602050305030304" pitchFamily="18" charset="0"/>
                        <a:ea typeface="標楷體" panose="03000509000000000000" pitchFamily="65" charset="-120"/>
                      </a:endParaRPr>
                    </a:p>
                  </a:txBody>
                  <a:tcPr/>
                </a:tc>
                <a:tc>
                  <a:txBody>
                    <a:bodyPr/>
                    <a:lstStyle/>
                    <a:p>
                      <a:pPr algn="ctr"/>
                      <a:r>
                        <a:rPr lang="zh-TW" altLang="en-US" dirty="0" smtClean="0">
                          <a:latin typeface="Book Antiqua" panose="02040602050305030304" pitchFamily="18" charset="0"/>
                          <a:ea typeface="標楷體" panose="03000509000000000000" pitchFamily="65" charset="-120"/>
                        </a:rPr>
                        <a:t>學校</a:t>
                      </a:r>
                      <a:endParaRPr lang="zh-TW" altLang="en-US" dirty="0">
                        <a:latin typeface="Book Antiqua" panose="02040602050305030304" pitchFamily="18" charset="0"/>
                        <a:ea typeface="標楷體" panose="03000509000000000000" pitchFamily="65" charset="-120"/>
                      </a:endParaRPr>
                    </a:p>
                  </a:txBody>
                  <a:tcPr/>
                </a:tc>
                <a:tc>
                  <a:txBody>
                    <a:bodyPr/>
                    <a:lstStyle/>
                    <a:p>
                      <a:pPr algn="ctr"/>
                      <a:r>
                        <a:rPr lang="zh-TW" altLang="en-US" dirty="0" smtClean="0">
                          <a:latin typeface="Book Antiqua" panose="02040602050305030304" pitchFamily="18" charset="0"/>
                          <a:ea typeface="標楷體" panose="03000509000000000000" pitchFamily="65" charset="-120"/>
                        </a:rPr>
                        <a:t>代碼</a:t>
                      </a:r>
                      <a:endParaRPr lang="zh-TW" altLang="en-US" dirty="0">
                        <a:latin typeface="Book Antiqua" panose="02040602050305030304" pitchFamily="18" charset="0"/>
                        <a:ea typeface="標楷體" panose="03000509000000000000" pitchFamily="65" charset="-120"/>
                      </a:endParaRPr>
                    </a:p>
                  </a:txBody>
                  <a:tcPr/>
                </a:tc>
                <a:tc>
                  <a:txBody>
                    <a:bodyPr/>
                    <a:lstStyle/>
                    <a:p>
                      <a:pPr algn="ctr"/>
                      <a:r>
                        <a:rPr lang="zh-TW" altLang="en-US" dirty="0" smtClean="0">
                          <a:latin typeface="Book Antiqua" panose="02040602050305030304" pitchFamily="18" charset="0"/>
                          <a:ea typeface="標楷體" panose="03000509000000000000" pitchFamily="65" charset="-120"/>
                        </a:rPr>
                        <a:t>學校</a:t>
                      </a:r>
                      <a:endParaRPr lang="zh-TW" altLang="en-US" dirty="0">
                        <a:latin typeface="Book Antiqua" panose="02040602050305030304" pitchFamily="18" charset="0"/>
                        <a:ea typeface="標楷體" panose="03000509000000000000" pitchFamily="65" charset="-120"/>
                      </a:endParaRPr>
                    </a:p>
                  </a:txBody>
                  <a:tcPr/>
                </a:tc>
                <a:tc>
                  <a:txBody>
                    <a:bodyPr/>
                    <a:lstStyle/>
                    <a:p>
                      <a:pPr algn="ctr"/>
                      <a:r>
                        <a:rPr lang="zh-TW" altLang="en-US" dirty="0" smtClean="0">
                          <a:latin typeface="Book Antiqua" panose="02040602050305030304" pitchFamily="18" charset="0"/>
                          <a:ea typeface="標楷體" panose="03000509000000000000" pitchFamily="65" charset="-120"/>
                        </a:rPr>
                        <a:t>代碼</a:t>
                      </a:r>
                      <a:endParaRPr lang="zh-TW" altLang="en-US" dirty="0">
                        <a:latin typeface="Book Antiqua" panose="02040602050305030304" pitchFamily="18" charset="0"/>
                        <a:ea typeface="標楷體" panose="03000509000000000000" pitchFamily="65" charset="-120"/>
                      </a:endParaRPr>
                    </a:p>
                  </a:txBody>
                  <a:tcPr/>
                </a:tc>
                <a:tc>
                  <a:txBody>
                    <a:bodyPr/>
                    <a:lstStyle/>
                    <a:p>
                      <a:pPr algn="ctr"/>
                      <a:r>
                        <a:rPr lang="zh-TW" altLang="en-US" dirty="0" smtClean="0">
                          <a:latin typeface="Book Antiqua" panose="02040602050305030304" pitchFamily="18" charset="0"/>
                          <a:ea typeface="標楷體" panose="03000509000000000000" pitchFamily="65" charset="-120"/>
                        </a:rPr>
                        <a:t>學校</a:t>
                      </a:r>
                      <a:endParaRPr lang="zh-TW" altLang="en-US" dirty="0">
                        <a:latin typeface="Book Antiqua" panose="02040602050305030304" pitchFamily="18" charset="0"/>
                        <a:ea typeface="標楷體" panose="03000509000000000000" pitchFamily="65" charset="-120"/>
                      </a:endParaRPr>
                    </a:p>
                  </a:txBody>
                  <a:tcPr/>
                </a:tc>
                <a:tc>
                  <a:txBody>
                    <a:bodyPr/>
                    <a:lstStyle/>
                    <a:p>
                      <a:pPr algn="ctr"/>
                      <a:r>
                        <a:rPr lang="zh-TW" altLang="en-US" dirty="0" smtClean="0">
                          <a:latin typeface="Book Antiqua" panose="02040602050305030304" pitchFamily="18" charset="0"/>
                          <a:ea typeface="標楷體" panose="03000509000000000000" pitchFamily="65" charset="-120"/>
                        </a:rPr>
                        <a:t>代碼</a:t>
                      </a:r>
                      <a:endParaRPr lang="zh-TW" altLang="en-US" dirty="0">
                        <a:latin typeface="Book Antiqua" panose="02040602050305030304" pitchFamily="18" charset="0"/>
                        <a:ea typeface="標楷體" panose="03000509000000000000" pitchFamily="65" charset="-120"/>
                      </a:endParaRPr>
                    </a:p>
                  </a:txBody>
                  <a:tcPr/>
                </a:tc>
                <a:tc>
                  <a:txBody>
                    <a:bodyPr/>
                    <a:lstStyle/>
                    <a:p>
                      <a:pPr algn="ctr"/>
                      <a:r>
                        <a:rPr lang="zh-TW" altLang="en-US" dirty="0" smtClean="0">
                          <a:latin typeface="Book Antiqua" panose="02040602050305030304" pitchFamily="18" charset="0"/>
                          <a:ea typeface="標楷體" panose="03000509000000000000" pitchFamily="65" charset="-120"/>
                        </a:rPr>
                        <a:t>學校</a:t>
                      </a:r>
                      <a:endParaRPr lang="zh-TW" altLang="en-US" dirty="0">
                        <a:latin typeface="Book Antiqua" panose="02040602050305030304" pitchFamily="18" charset="0"/>
                        <a:ea typeface="標楷體" panose="03000509000000000000" pitchFamily="65" charset="-120"/>
                      </a:endParaRPr>
                    </a:p>
                  </a:txBody>
                  <a:tcPr/>
                </a:tc>
                <a:extLst>
                  <a:ext uri="{0D108BD9-81ED-4DB2-BD59-A6C34878D82A}">
                    <a16:rowId xmlns:a16="http://schemas.microsoft.com/office/drawing/2014/main" xmlns="" val="10000"/>
                  </a:ext>
                </a:extLst>
              </a:tr>
              <a:tr h="370840">
                <a:tc>
                  <a:txBody>
                    <a:bodyPr/>
                    <a:lstStyle/>
                    <a:p>
                      <a:pPr algn="ctr">
                        <a:lnSpc>
                          <a:spcPts val="2300"/>
                        </a:lnSpc>
                      </a:pPr>
                      <a:r>
                        <a:rPr lang="en-US" altLang="zh-TW" dirty="0" smtClean="0">
                          <a:latin typeface="Book Antiqua" panose="02040602050305030304" pitchFamily="18" charset="0"/>
                          <a:ea typeface="標楷體" panose="03000509000000000000" pitchFamily="65" charset="-120"/>
                        </a:rPr>
                        <a:t>104</a:t>
                      </a:r>
                      <a:endParaRPr lang="zh-TW" altLang="en-US" dirty="0">
                        <a:latin typeface="Book Antiqua" panose="02040602050305030304" pitchFamily="18" charset="0"/>
                        <a:ea typeface="標楷體" panose="03000509000000000000" pitchFamily="65" charset="-120"/>
                      </a:endParaRPr>
                    </a:p>
                  </a:txBody>
                  <a:tcPr/>
                </a:tc>
                <a:tc>
                  <a:txBody>
                    <a:bodyPr/>
                    <a:lstStyle/>
                    <a:p>
                      <a:pPr>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國立臺北科技大學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217</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聖約翰科技大學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247</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東方設計大學</a:t>
                      </a:r>
                      <a:endParaRPr lang="zh-TW" altLang="en-US"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603</a:t>
                      </a:r>
                      <a:endParaRPr lang="zh-TW" altLang="en-US" sz="1800" kern="1200" dirty="0" smtClean="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spcAft>
                          <a:spcPts val="0"/>
                        </a:spcAft>
                      </a:pPr>
                      <a:r>
                        <a:rPr lang="en-US" altLang="zh-TW" sz="3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 </a:t>
                      </a:r>
                      <a:r>
                        <a:rPr 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仁德醫護管理專科學校</a:t>
                      </a:r>
                      <a:endParaRPr lang="zh-TW"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marL="68580" marR="68580" marT="3810" marB="3810" anchor="ctr"/>
                </a:tc>
                <a:extLst>
                  <a:ext uri="{0D108BD9-81ED-4DB2-BD59-A6C34878D82A}">
                    <a16:rowId xmlns:a16="http://schemas.microsoft.com/office/drawing/2014/main" xmlns="" val="10001"/>
                  </a:ext>
                </a:extLst>
              </a:tr>
              <a:tr h="370840">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105</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國立高雄科技大學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225</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中華醫事科技大學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249</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台北海洋科技大學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604</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樹人醫護管理專科學校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a16="http://schemas.microsoft.com/office/drawing/2014/main" xmlns="" val="10002"/>
                  </a:ext>
                </a:extLst>
              </a:tr>
              <a:tr h="370840">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107</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en-US"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國立虎尾科技大學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228</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南開科技大學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algn="ct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406</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r>
                        <a:rPr lang="zh-TW" altLang="en-US"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和春技術學院</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605</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慈惠醫護管理專科學校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a16="http://schemas.microsoft.com/office/drawing/2014/main" xmlns="" val="10003"/>
                  </a:ext>
                </a:extLst>
              </a:tr>
              <a:tr h="370840">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109</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國立澎湖科技大學</a:t>
                      </a: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232</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美和科技大學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411</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南亞技術學院</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606</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耕莘健康管理專科學校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a16="http://schemas.microsoft.com/office/drawing/2014/main" xmlns="" val="10004"/>
                  </a:ext>
                </a:extLst>
              </a:tr>
              <a:tr h="370840">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112</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en-US"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國立高雄餐旅大學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238</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大華科技大學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414</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蘭陽技術學院</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607</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敏惠醫護管理專科學校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a16="http://schemas.microsoft.com/office/drawing/2014/main" xmlns="" val="10005"/>
                  </a:ext>
                </a:extLst>
              </a:tr>
              <a:tr h="370840">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113</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en-US"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國立臺中科技大學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239</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臺北城市科技大學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415</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黎明技術學院</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609</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育英醫護管理專科學校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a16="http://schemas.microsoft.com/office/drawing/2014/main" xmlns="" val="10006"/>
                  </a:ext>
                </a:extLst>
              </a:tr>
              <a:tr h="370840">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114</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國立臺北商業大學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240</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醒吾科技大學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417</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經國管理暨健康學院</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610</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崇仁醫護管理專科學校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a16="http://schemas.microsoft.com/office/drawing/2014/main" xmlns="" val="10007"/>
                  </a:ext>
                </a:extLst>
              </a:tr>
              <a:tr h="370840">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202</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南臺科技大學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241</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文藻外語大學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419</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大同技術學院</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611</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聖母醫護管理專科學校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a16="http://schemas.microsoft.com/office/drawing/2014/main" xmlns="" val="10008"/>
                  </a:ext>
                </a:extLst>
              </a:tr>
              <a:tr h="370840">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206</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龍華科技大學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243</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華夏科技大學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algn="ct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423</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r>
                        <a:rPr lang="zh-TW" altLang="en-US"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臺灣觀光學院</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612</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新生醫護管理專科學校</a:t>
                      </a:r>
                      <a:endParaRPr lang="zh-TW" altLang="en-US"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a16="http://schemas.microsoft.com/office/drawing/2014/main" xmlns="" val="10009"/>
                  </a:ext>
                </a:extLst>
              </a:tr>
              <a:tr h="370840">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207</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輔英科技大學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244</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慈濟科技大學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502</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國立臺南護理專科學校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rowSpan="3" gridSpan="2">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endParaRPr lang="zh-TW" altLang="en-US" sz="1800" kern="1200" dirty="0" smtClean="0">
                        <a:solidFill>
                          <a:schemeClr val="dk1"/>
                        </a:solidFill>
                        <a:latin typeface="Book Antiqua" panose="02040602050305030304" pitchFamily="18" charset="0"/>
                        <a:ea typeface="標楷體" panose="03000509000000000000" pitchFamily="65" charset="-120"/>
                        <a:cs typeface="+mn-cs"/>
                      </a:endParaRPr>
                    </a:p>
                  </a:txBody>
                  <a:tcPr/>
                </a:tc>
                <a:tc rowSpan="3" hMerge="1">
                  <a:txBody>
                    <a:bodyPr/>
                    <a:lstStyle/>
                    <a:p>
                      <a:pPr marL="0" algn="l" defTabSz="914400" rtl="0" eaLnBrk="1" latinLnBrk="0" hangingPunct="1">
                        <a:lnSpc>
                          <a:spcPts val="2000"/>
                        </a:lnSpc>
                      </a:pP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a16="http://schemas.microsoft.com/office/drawing/2014/main" xmlns="" val="10010"/>
                  </a:ext>
                </a:extLst>
              </a:tr>
              <a:tr h="370840">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209</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弘光科技大學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245</a:t>
                      </a:r>
                      <a:endParaRPr lang="zh-TW" altLang="en-US" sz="1800" kern="1200" dirty="0" smtClean="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致理科技大學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503</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國立臺東專科學校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gridSpan="2" vMerge="1">
                  <a:txBody>
                    <a:bodyPr/>
                    <a:lstStyle/>
                    <a:p>
                      <a:endParaRPr lang="zh-TW" altLang="en-US" dirty="0"/>
                    </a:p>
                  </a:txBody>
                  <a:tcPr>
                    <a:lnTlToBr w="12700" cap="flat" cmpd="sng" algn="ctr">
                      <a:noFill/>
                      <a:prstDash val="solid"/>
                      <a:round/>
                      <a:headEnd type="none" w="med" len="med"/>
                      <a:tailEnd type="none" w="med" len="med"/>
                    </a:lnTlToBr>
                    <a:noFill/>
                  </a:tcPr>
                </a:tc>
                <a:tc hMerge="1" vMerge="1">
                  <a:txBody>
                    <a:bodyPr/>
                    <a:lstStyle/>
                    <a:p>
                      <a:endParaRPr lang="zh-TW" altLang="en-US" dirty="0"/>
                    </a:p>
                  </a:txBody>
                  <a:tcPr/>
                </a:tc>
                <a:extLst>
                  <a:ext uri="{0D108BD9-81ED-4DB2-BD59-A6C34878D82A}">
                    <a16:rowId xmlns:a16="http://schemas.microsoft.com/office/drawing/2014/main" xmlns="" val="10011"/>
                  </a:ext>
                </a:extLst>
              </a:tr>
              <a:tr h="370840">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211</a:t>
                      </a:r>
                      <a:endParaRPr lang="zh-TW" altLang="en-US" sz="1800" kern="1200" dirty="0" smtClean="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正修科技大學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246</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宏國德霖科技大學</a:t>
                      </a:r>
                      <a:endParaRPr lang="zh-TW" altLang="en-US"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smtClean="0">
                          <a:solidFill>
                            <a:schemeClr val="dk1"/>
                          </a:solidFill>
                          <a:latin typeface="Book Antiqua" panose="02040602050305030304" pitchFamily="18" charset="0"/>
                          <a:ea typeface="標楷體" panose="03000509000000000000" pitchFamily="65" charset="-120"/>
                          <a:cs typeface="+mn-cs"/>
                        </a:rPr>
                        <a:t>602</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en-US" sz="1400" b="1" kern="1200" dirty="0" smtClean="0">
                          <a:solidFill>
                            <a:schemeClr val="tx1"/>
                          </a:solidFill>
                          <a:effectLst>
                            <a:glow rad="127000">
                              <a:schemeClr val="bg1">
                                <a:alpha val="91000"/>
                              </a:schemeClr>
                            </a:glow>
                          </a:effectLst>
                          <a:latin typeface="標楷體" pitchFamily="65" charset="-120"/>
                          <a:ea typeface="標楷體" pitchFamily="65" charset="-120"/>
                          <a:cs typeface="+mn-cs"/>
                        </a:rPr>
                        <a:t>馬偕醫護管理專科學校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gridSpan="2" vMerge="1">
                  <a:txBody>
                    <a:bodyPr/>
                    <a:lstStyle/>
                    <a:p>
                      <a:endParaRPr lang="zh-TW" altLang="en-US" dirty="0">
                        <a:latin typeface="Book Antiqua" panose="02040602050305030304" pitchFamily="18" charset="0"/>
                        <a:ea typeface="標楷體" panose="03000509000000000000" pitchFamily="65" charset="-120"/>
                      </a:endParaRPr>
                    </a:p>
                  </a:txBody>
                  <a:tcPr>
                    <a:lnTlToBr w="12700" cap="flat" cmpd="sng" algn="ctr">
                      <a:noFill/>
                      <a:prstDash val="solid"/>
                      <a:round/>
                      <a:headEnd type="none" w="med" len="med"/>
                      <a:tailEnd type="none" w="med" len="med"/>
                    </a:lnTlToBr>
                    <a:noFill/>
                  </a:tcPr>
                </a:tc>
                <a:tc hMerge="1" vMerge="1">
                  <a:txBody>
                    <a:bodyPr/>
                    <a:lstStyle/>
                    <a:p>
                      <a:endParaRPr lang="zh-TW" altLang="en-US" dirty="0">
                        <a:latin typeface="Book Antiqua" panose="02040602050305030304" pitchFamily="18" charset="0"/>
                        <a:ea typeface="標楷體" panose="03000509000000000000" pitchFamily="65" charset="-120"/>
                      </a:endParaRPr>
                    </a:p>
                  </a:txBody>
                  <a:tcPr/>
                </a:tc>
                <a:extLst>
                  <a:ext uri="{0D108BD9-81ED-4DB2-BD59-A6C34878D82A}">
                    <a16:rowId xmlns:a16="http://schemas.microsoft.com/office/drawing/2014/main" xmlns="" val="10012"/>
                  </a:ext>
                </a:extLst>
              </a:tr>
            </a:tbl>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14388" y="1933575"/>
            <a:ext cx="10871200" cy="3406775"/>
          </a:xfrm>
          <a:prstGeom prst="rect">
            <a:avLst/>
          </a:prstGeom>
          <a:solidFill>
            <a:schemeClr val="accent4">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內容版面配置區 2"/>
          <p:cNvSpPr txBox="1">
            <a:spLocks/>
          </p:cNvSpPr>
          <p:nvPr/>
        </p:nvSpPr>
        <p:spPr>
          <a:xfrm>
            <a:off x="611147" y="2099919"/>
            <a:ext cx="11277646" cy="4457891"/>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1600"/>
              </a:spcBef>
              <a:buFont typeface="Arial" panose="020B0604020202020204" pitchFamily="34" charset="0"/>
              <a:buNone/>
              <a:defRPr/>
            </a:pPr>
            <a:r>
              <a:rPr lang="zh-TW" altLang="en-US" sz="2400" spc="-150" dirty="0" smtClean="0">
                <a:latin typeface="華康儷楷書" panose="03000509000000000000" pitchFamily="65" charset="-120"/>
                <a:ea typeface="華康儷楷書" panose="03000509000000000000" pitchFamily="65" charset="-120"/>
              </a:rPr>
              <a:t>    </a:t>
            </a:r>
            <a:r>
              <a:rPr lang="zh-TW" altLang="en-US" sz="2400" b="1" spc="-150" dirty="0" smtClean="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 </a:t>
            </a:r>
            <a:r>
              <a:rPr lang="en-US" altLang="zh-TW" sz="2400" b="1" spc="-150" dirty="0" smtClean="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en-US" altLang="zh-TW" b="1" spc="-150" dirty="0" smtClean="0">
                <a:solidFill>
                  <a:srgbClr val="0000FF"/>
                </a:solidFill>
                <a:effectLst>
                  <a:glow rad="127000">
                    <a:schemeClr val="bg1">
                      <a:alpha val="91000"/>
                    </a:schemeClr>
                  </a:glow>
                </a:effectLst>
                <a:latin typeface="Book Antiqua" panose="02040602050305030304" pitchFamily="18" charset="0"/>
                <a:ea typeface="華康儷楷書" panose="03000509000000000000" pitchFamily="65" charset="-120"/>
              </a:rPr>
              <a:t>108</a:t>
            </a:r>
            <a:r>
              <a:rPr lang="zh-TW" altLang="zh-TW" b="1" spc="-150" dirty="0" smtClean="0">
                <a:solidFill>
                  <a:srgbClr val="0000FF"/>
                </a:solidFill>
                <a:effectLst>
                  <a:glow rad="127000">
                    <a:schemeClr val="bg1">
                      <a:alpha val="91000"/>
                    </a:schemeClr>
                  </a:glow>
                </a:effectLst>
                <a:latin typeface="標楷體" pitchFamily="65" charset="-120"/>
                <a:ea typeface="標楷體" pitchFamily="65" charset="-120"/>
              </a:rPr>
              <a:t>學年度五專優先免試入學</a:t>
            </a:r>
            <a:r>
              <a:rPr lang="zh-TW" altLang="en-US" b="1" spc="-150" dirty="0" smtClean="0">
                <a:solidFill>
                  <a:srgbClr val="0000FF"/>
                </a:solidFill>
                <a:effectLst>
                  <a:glow rad="127000">
                    <a:schemeClr val="bg1">
                      <a:alpha val="91000"/>
                    </a:schemeClr>
                  </a:glow>
                </a:effectLst>
                <a:latin typeface="標楷體" pitchFamily="65" charset="-120"/>
                <a:ea typeface="標楷體" pitchFamily="65" charset="-120"/>
              </a:rPr>
              <a:t>招生</a:t>
            </a:r>
            <a:r>
              <a:rPr lang="en-US" altLang="zh-TW" b="1" spc="-150" dirty="0" smtClean="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zh-TW" altLang="en-US" b="1" spc="-150" dirty="0" smtClean="0">
                <a:solidFill>
                  <a:srgbClr val="0000FF"/>
                </a:solidFill>
                <a:effectLst>
                  <a:glow rad="127000">
                    <a:schemeClr val="bg1">
                      <a:alpha val="91000"/>
                    </a:schemeClr>
                  </a:glow>
                </a:effectLst>
                <a:latin typeface="標楷體" pitchFamily="65" charset="-120"/>
                <a:ea typeface="標楷體" pitchFamily="65" charset="-120"/>
              </a:rPr>
              <a:t>基本規範</a:t>
            </a:r>
            <a:r>
              <a:rPr lang="en-US" altLang="zh-TW" sz="2400" b="1" spc="-150" dirty="0" smtClean="0">
                <a:solidFill>
                  <a:srgbClr val="0000FF"/>
                </a:solidFill>
                <a:effectLst>
                  <a:glow rad="127000">
                    <a:schemeClr val="bg1">
                      <a:alpha val="91000"/>
                    </a:schemeClr>
                  </a:glow>
                </a:effectLst>
                <a:latin typeface="標楷體" pitchFamily="65" charset="-120"/>
                <a:ea typeface="標楷體" pitchFamily="65" charset="-120"/>
              </a:rPr>
              <a:t>：</a:t>
            </a:r>
            <a:r>
              <a:rPr lang="en-US" altLang="zh-TW" sz="2400" b="1" spc="-150" dirty="0" smtClean="0">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sz="2400" b="1" spc="-150" dirty="0" smtClean="0">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spc="-150" dirty="0" smtClean="0">
                <a:effectLst>
                  <a:glow rad="127000">
                    <a:schemeClr val="bg1">
                      <a:alpha val="91000"/>
                    </a:schemeClr>
                  </a:glow>
                </a:effectLst>
                <a:latin typeface="Book Antiqua" panose="02040602050305030304" pitchFamily="18" charset="0"/>
                <a:ea typeface="華康儷楷書" panose="03000509000000000000" pitchFamily="65" charset="-120"/>
              </a:rPr>
              <a:t>1.</a:t>
            </a:r>
            <a:r>
              <a:rPr lang="zh-TW" altLang="en-US" spc="-150" dirty="0" smtClean="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b="1" dirty="0" smtClean="0">
                <a:solidFill>
                  <a:srgbClr val="FF0000"/>
                </a:solidFill>
                <a:effectLst>
                  <a:glow rad="127000">
                    <a:schemeClr val="bg1">
                      <a:alpha val="91000"/>
                    </a:schemeClr>
                  </a:glow>
                </a:effectLst>
                <a:latin typeface="標楷體" pitchFamily="65" charset="-120"/>
                <a:ea typeface="標楷體" pitchFamily="65" charset="-120"/>
              </a:rPr>
              <a:t>招生名額</a:t>
            </a:r>
            <a:r>
              <a:rPr lang="zh-TW" altLang="en-US" spc="-150" dirty="0" smtClean="0">
                <a:effectLst>
                  <a:glow rad="127000">
                    <a:schemeClr val="bg1">
                      <a:alpha val="91000"/>
                    </a:schemeClr>
                  </a:glow>
                </a:effectLst>
                <a:latin typeface="標楷體" pitchFamily="65" charset="-120"/>
                <a:ea typeface="標楷體" pitchFamily="65" charset="-120"/>
              </a:rPr>
              <a:t>為教育部核定五專招生總員額 </a:t>
            </a:r>
            <a:r>
              <a:rPr lang="en-US" altLang="zh-TW" b="1" dirty="0" smtClean="0">
                <a:solidFill>
                  <a:srgbClr val="FF0000"/>
                </a:solidFill>
                <a:effectLst>
                  <a:glow rad="127000">
                    <a:schemeClr val="bg1">
                      <a:alpha val="91000"/>
                    </a:schemeClr>
                  </a:glow>
                </a:effectLst>
                <a:latin typeface="Book Antiqua" panose="02040602050305030304" pitchFamily="18" charset="0"/>
                <a:ea typeface="華康儷楷書" panose="03000509000000000000" pitchFamily="65" charset="-120"/>
              </a:rPr>
              <a:t>60%</a:t>
            </a:r>
            <a:r>
              <a:rPr lang="zh-TW" altLang="en-US" b="1" dirty="0" smtClean="0">
                <a:solidFill>
                  <a:srgbClr val="FF0000"/>
                </a:solidFill>
                <a:effectLst>
                  <a:glow rad="127000">
                    <a:schemeClr val="bg1">
                      <a:alpha val="91000"/>
                    </a:schemeClr>
                  </a:glow>
                </a:effectLst>
                <a:latin typeface="Book Antiqua" pitchFamily="18" charset="0"/>
                <a:ea typeface="標楷體" pitchFamily="65" charset="-120"/>
              </a:rPr>
              <a:t>為限</a:t>
            </a:r>
            <a:r>
              <a:rPr lang="en-US" altLang="zh-TW" b="1" dirty="0" smtClean="0">
                <a:solidFill>
                  <a:srgbClr val="FF0000"/>
                </a:solidFill>
                <a:effectLst>
                  <a:glow rad="127000">
                    <a:schemeClr val="bg1">
                      <a:alpha val="91000"/>
                    </a:schemeClr>
                  </a:glow>
                </a:effectLst>
                <a:latin typeface="Book Antiqua" pitchFamily="18" charset="0"/>
                <a:ea typeface="標楷體" pitchFamily="65" charset="-120"/>
              </a:rPr>
              <a:t> </a:t>
            </a:r>
            <a:r>
              <a:rPr lang="en-US" altLang="zh-TW" dirty="0" smtClean="0">
                <a:solidFill>
                  <a:srgbClr val="FF0000"/>
                </a:solidFill>
                <a:effectLst>
                  <a:glow rad="127000">
                    <a:schemeClr val="bg1">
                      <a:alpha val="91000"/>
                    </a:schemeClr>
                  </a:glow>
                </a:effectLst>
                <a:latin typeface="Book Antiqua" pitchFamily="18" charset="0"/>
                <a:ea typeface="標楷體" pitchFamily="65" charset="-120"/>
              </a:rPr>
              <a:t>(11,515</a:t>
            </a:r>
            <a:r>
              <a:rPr lang="zh-TW" altLang="en-US" dirty="0" smtClean="0">
                <a:solidFill>
                  <a:srgbClr val="FF0000"/>
                </a:solidFill>
                <a:effectLst>
                  <a:glow rad="127000">
                    <a:schemeClr val="bg1">
                      <a:alpha val="91000"/>
                    </a:schemeClr>
                  </a:glow>
                </a:effectLst>
                <a:latin typeface="Book Antiqua" pitchFamily="18" charset="0"/>
                <a:ea typeface="標楷體" pitchFamily="65" charset="-120"/>
              </a:rPr>
              <a:t>名</a:t>
            </a:r>
            <a:r>
              <a:rPr lang="en-US" altLang="zh-TW" dirty="0" smtClean="0">
                <a:solidFill>
                  <a:srgbClr val="FF0000"/>
                </a:solidFill>
                <a:effectLst>
                  <a:glow rad="127000">
                    <a:schemeClr val="bg1">
                      <a:alpha val="91000"/>
                    </a:schemeClr>
                  </a:glow>
                </a:effectLst>
                <a:latin typeface="Book Antiqua" pitchFamily="18" charset="0"/>
                <a:ea typeface="標楷體" pitchFamily="65" charset="-120"/>
              </a:rPr>
              <a:t>)</a:t>
            </a:r>
            <a:br>
              <a:rPr lang="en-US" altLang="zh-TW" dirty="0" smtClean="0">
                <a:solidFill>
                  <a:srgbClr val="FF0000"/>
                </a:solidFill>
                <a:effectLst>
                  <a:glow rad="127000">
                    <a:schemeClr val="bg1">
                      <a:alpha val="91000"/>
                    </a:schemeClr>
                  </a:glow>
                </a:effectLst>
                <a:latin typeface="Book Antiqua" pitchFamily="18" charset="0"/>
                <a:ea typeface="標楷體" pitchFamily="65" charset="-120"/>
              </a:rPr>
            </a:br>
            <a:r>
              <a:rPr lang="en-US" altLang="zh-TW" spc="-150" dirty="0" smtClean="0">
                <a:effectLst>
                  <a:glow rad="127000">
                    <a:schemeClr val="bg1">
                      <a:alpha val="91000"/>
                    </a:schemeClr>
                  </a:glow>
                </a:effectLst>
                <a:latin typeface="Book Antiqua" pitchFamily="18" charset="0"/>
                <a:ea typeface="標楷體" pitchFamily="65" charset="-120"/>
              </a:rPr>
              <a:t>2.</a:t>
            </a:r>
            <a:r>
              <a:rPr lang="zh-TW" altLang="en-US" spc="-150" dirty="0" smtClean="0">
                <a:effectLst>
                  <a:glow rad="127000">
                    <a:schemeClr val="bg1">
                      <a:alpha val="91000"/>
                    </a:schemeClr>
                  </a:glow>
                </a:effectLst>
                <a:latin typeface="Book Antiqua" pitchFamily="18" charset="0"/>
                <a:ea typeface="標楷體" pitchFamily="65" charset="-120"/>
              </a:rPr>
              <a:t>  限定為</a:t>
            </a:r>
            <a:r>
              <a:rPr lang="zh-TW" altLang="en-US" b="1" dirty="0" smtClean="0">
                <a:solidFill>
                  <a:srgbClr val="FF0000"/>
                </a:solidFill>
                <a:effectLst>
                  <a:glow rad="127000">
                    <a:schemeClr val="bg1">
                      <a:alpha val="91000"/>
                    </a:schemeClr>
                  </a:glow>
                </a:effectLst>
                <a:latin typeface="Book Antiqua" pitchFamily="18" charset="0"/>
                <a:ea typeface="標楷體" pitchFamily="65" charset="-120"/>
              </a:rPr>
              <a:t>國中應屆畢業生</a:t>
            </a:r>
            <a:r>
              <a:rPr lang="zh-TW" altLang="en-US" spc="-150" dirty="0" smtClean="0">
                <a:effectLst>
                  <a:glow rad="127000">
                    <a:schemeClr val="bg1">
                      <a:alpha val="91000"/>
                    </a:schemeClr>
                  </a:glow>
                </a:effectLst>
                <a:latin typeface="Book Antiqua" pitchFamily="18" charset="0"/>
                <a:ea typeface="標楷體" pitchFamily="65" charset="-120"/>
              </a:rPr>
              <a:t>始具有報名資 格</a:t>
            </a:r>
            <a:endParaRPr lang="en-US" altLang="zh-TW" spc="-150" dirty="0">
              <a:effectLst>
                <a:glow rad="127000">
                  <a:schemeClr val="bg1">
                    <a:alpha val="91000"/>
                  </a:schemeClr>
                </a:glow>
              </a:effectLst>
              <a:latin typeface="Book Antiqua" pitchFamily="18" charset="0"/>
              <a:ea typeface="標楷體" pitchFamily="65" charset="-120"/>
            </a:endParaRPr>
          </a:p>
          <a:p>
            <a:pPr marL="536575" indent="-536575">
              <a:lnSpc>
                <a:spcPct val="100000"/>
              </a:lnSpc>
              <a:spcBef>
                <a:spcPts val="0"/>
              </a:spcBef>
              <a:buFont typeface="Arial" panose="020B0604020202020204" pitchFamily="34" charset="0"/>
              <a:buNone/>
              <a:defRPr/>
            </a:pPr>
            <a:r>
              <a:rPr lang="zh-TW" altLang="en-US" spc="-150" dirty="0" smtClean="0">
                <a:effectLst>
                  <a:glow rad="127000">
                    <a:schemeClr val="bg1">
                      <a:alpha val="91000"/>
                    </a:schemeClr>
                  </a:glow>
                </a:effectLst>
                <a:latin typeface="Book Antiqua" pitchFamily="18" charset="0"/>
                <a:ea typeface="標楷體" pitchFamily="65" charset="-120"/>
              </a:rPr>
              <a:t>        </a:t>
            </a:r>
            <a:r>
              <a:rPr lang="en-US" altLang="zh-TW" spc="-150" dirty="0" smtClean="0">
                <a:effectLst>
                  <a:glow rad="127000">
                    <a:schemeClr val="bg1">
                      <a:alpha val="91000"/>
                    </a:schemeClr>
                  </a:glow>
                </a:effectLst>
                <a:latin typeface="Book Antiqua" pitchFamily="18" charset="0"/>
                <a:ea typeface="標楷體" pitchFamily="65" charset="-120"/>
              </a:rPr>
              <a:t>3.</a:t>
            </a:r>
            <a:r>
              <a:rPr lang="zh-TW" altLang="en-US" spc="-150" dirty="0" smtClean="0">
                <a:effectLst>
                  <a:glow rad="127000">
                    <a:schemeClr val="bg1">
                      <a:alpha val="91000"/>
                    </a:schemeClr>
                  </a:glow>
                </a:effectLst>
                <a:latin typeface="Book Antiqua" pitchFamily="18" charset="0"/>
                <a:ea typeface="標楷體" pitchFamily="65" charset="-120"/>
              </a:rPr>
              <a:t>  報名方式</a:t>
            </a:r>
            <a:r>
              <a:rPr lang="zh-TW" altLang="en-US" spc="-150" dirty="0" smtClean="0">
                <a:solidFill>
                  <a:srgbClr val="FF0000"/>
                </a:solidFill>
                <a:effectLst>
                  <a:glow rad="127000">
                    <a:schemeClr val="bg1">
                      <a:alpha val="91000"/>
                    </a:schemeClr>
                  </a:glow>
                </a:effectLst>
                <a:latin typeface="Book Antiqua" pitchFamily="18" charset="0"/>
                <a:ea typeface="標楷體" pitchFamily="65" charset="-120"/>
              </a:rPr>
              <a:t>僅限國中學校「集體報名」</a:t>
            </a:r>
            <a:r>
              <a:rPr lang="en-US" altLang="zh-TW" b="1" spc="-150" dirty="0" smtClean="0">
                <a:solidFill>
                  <a:srgbClr val="FF0000"/>
                </a:solidFill>
                <a:effectLst>
                  <a:glow rad="127000">
                    <a:schemeClr val="bg1">
                      <a:alpha val="91000"/>
                    </a:schemeClr>
                  </a:glow>
                </a:effectLst>
                <a:latin typeface="Book Antiqua" panose="02040602050305030304" pitchFamily="18" charset="0"/>
                <a:ea typeface="華康儷楷書" panose="03000509000000000000" pitchFamily="65" charset="-120"/>
              </a:rPr>
              <a:t/>
            </a:r>
            <a:br>
              <a:rPr lang="en-US" altLang="zh-TW" b="1" spc="-150" dirty="0" smtClean="0">
                <a:solidFill>
                  <a:srgbClr val="FF0000"/>
                </a:solidFill>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spc="-150" dirty="0" smtClean="0">
                <a:effectLst>
                  <a:glow rad="127000">
                    <a:schemeClr val="bg1">
                      <a:alpha val="91000"/>
                    </a:schemeClr>
                  </a:glow>
                </a:effectLst>
                <a:latin typeface="Book Antiqua" panose="02040602050305030304" pitchFamily="18" charset="0"/>
                <a:ea typeface="華康儷楷書" panose="03000509000000000000" pitchFamily="65" charset="-120"/>
              </a:rPr>
              <a:t>4.</a:t>
            </a:r>
            <a:r>
              <a:rPr lang="zh-TW" altLang="en-US" spc="-150" dirty="0" smtClean="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smtClean="0">
                <a:effectLst>
                  <a:glow rad="127000">
                    <a:schemeClr val="bg1">
                      <a:alpha val="91000"/>
                    </a:schemeClr>
                  </a:glow>
                </a:effectLst>
                <a:latin typeface="Book Antiqua" pitchFamily="18" charset="0"/>
                <a:ea typeface="標楷體" pitchFamily="65" charset="-120"/>
              </a:rPr>
              <a:t>免試生報名時可選填至多 </a:t>
            </a:r>
            <a:r>
              <a:rPr lang="en-US" altLang="zh-TW" b="1" dirty="0" smtClean="0">
                <a:solidFill>
                  <a:srgbClr val="FF0000"/>
                </a:solidFill>
                <a:effectLst>
                  <a:glow rad="127000">
                    <a:schemeClr val="bg1">
                      <a:alpha val="91000"/>
                    </a:schemeClr>
                  </a:glow>
                </a:effectLst>
                <a:latin typeface="Book Antiqua" pitchFamily="18" charset="0"/>
                <a:ea typeface="標楷體" pitchFamily="65" charset="-120"/>
              </a:rPr>
              <a:t>30</a:t>
            </a:r>
            <a:r>
              <a:rPr lang="zh-TW" altLang="en-US" b="1" dirty="0" smtClean="0">
                <a:solidFill>
                  <a:srgbClr val="FF0000"/>
                </a:solidFill>
                <a:effectLst>
                  <a:glow rad="127000">
                    <a:schemeClr val="bg1">
                      <a:alpha val="91000"/>
                    </a:schemeClr>
                  </a:glow>
                </a:effectLst>
                <a:latin typeface="Book Antiqua" pitchFamily="18" charset="0"/>
                <a:ea typeface="標楷體" pitchFamily="65" charset="-120"/>
              </a:rPr>
              <a:t>個 科</a:t>
            </a:r>
            <a:r>
              <a:rPr lang="en-US" altLang="zh-TW" b="1" dirty="0" smtClean="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smtClean="0">
                <a:solidFill>
                  <a:srgbClr val="FF0000"/>
                </a:solidFill>
                <a:effectLst>
                  <a:glow rad="127000">
                    <a:schemeClr val="bg1">
                      <a:alpha val="91000"/>
                    </a:schemeClr>
                  </a:glow>
                </a:effectLst>
                <a:latin typeface="Book Antiqua" pitchFamily="18" charset="0"/>
                <a:ea typeface="標楷體" pitchFamily="65" charset="-120"/>
              </a:rPr>
              <a:t>組</a:t>
            </a:r>
            <a:r>
              <a:rPr lang="en-US" altLang="zh-TW" b="1" dirty="0" smtClean="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smtClean="0">
                <a:solidFill>
                  <a:srgbClr val="FF0000"/>
                </a:solidFill>
                <a:effectLst>
                  <a:glow rad="127000">
                    <a:schemeClr val="bg1">
                      <a:alpha val="91000"/>
                    </a:schemeClr>
                  </a:glow>
                </a:effectLst>
                <a:latin typeface="Book Antiqua" pitchFamily="18" charset="0"/>
                <a:ea typeface="標楷體" pitchFamily="65" charset="-120"/>
              </a:rPr>
              <a:t>志願</a:t>
            </a:r>
            <a:r>
              <a:rPr lang="en-US" altLang="zh-TW" dirty="0" smtClean="0">
                <a:effectLst>
                  <a:glow rad="127000">
                    <a:schemeClr val="bg1">
                      <a:alpha val="91000"/>
                    </a:schemeClr>
                  </a:glow>
                </a:effectLst>
                <a:latin typeface="Book Antiqua" panose="02040602050305030304" pitchFamily="18" charset="0"/>
                <a:ea typeface="華康儷楷書" panose="03000509000000000000" pitchFamily="65" charset="-120"/>
              </a:rPr>
              <a:t/>
            </a:r>
            <a:br>
              <a:rPr lang="en-US" altLang="zh-TW" dirty="0" smtClean="0">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dirty="0" smtClean="0">
                <a:effectLst>
                  <a:glow rad="127000">
                    <a:schemeClr val="bg1">
                      <a:alpha val="91000"/>
                    </a:schemeClr>
                  </a:glow>
                </a:effectLst>
                <a:latin typeface="Book Antiqua" panose="02040602050305030304" pitchFamily="18" charset="0"/>
                <a:ea typeface="華康儷楷書" panose="03000509000000000000" pitchFamily="65" charset="-120"/>
              </a:rPr>
              <a:t>5</a:t>
            </a:r>
            <a:r>
              <a:rPr lang="en-US" altLang="zh-TW" spc="-150" dirty="0" smtClean="0">
                <a:effectLst>
                  <a:glow rad="127000">
                    <a:schemeClr val="bg1">
                      <a:alpha val="91000"/>
                    </a:schemeClr>
                  </a:glow>
                </a:effectLst>
                <a:latin typeface="Book Antiqua" panose="02040602050305030304" pitchFamily="18" charset="0"/>
                <a:ea typeface="華康儷楷書" panose="03000509000000000000" pitchFamily="65" charset="-120"/>
              </a:rPr>
              <a:t>.</a:t>
            </a:r>
            <a:r>
              <a:rPr lang="zh-TW" altLang="en-US" spc="-150" dirty="0" smtClean="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smtClean="0">
                <a:effectLst>
                  <a:glow rad="127000">
                    <a:schemeClr val="bg1">
                      <a:alpha val="91000"/>
                    </a:schemeClr>
                  </a:glow>
                </a:effectLst>
                <a:latin typeface="標楷體" pitchFamily="65" charset="-120"/>
                <a:ea typeface="標楷體" pitchFamily="65" charset="-120"/>
              </a:rPr>
              <a:t>採用</a:t>
            </a:r>
            <a:r>
              <a:rPr lang="zh-TW" altLang="en-US" b="1" dirty="0" smtClean="0">
                <a:solidFill>
                  <a:srgbClr val="FF0000"/>
                </a:solidFill>
                <a:effectLst>
                  <a:glow rad="127000">
                    <a:schemeClr val="bg1">
                      <a:alpha val="91000"/>
                    </a:schemeClr>
                  </a:glow>
                </a:effectLst>
                <a:latin typeface="標楷體" pitchFamily="65" charset="-120"/>
                <a:ea typeface="標楷體" pitchFamily="65" charset="-120"/>
              </a:rPr>
              <a:t>全國一區</a:t>
            </a:r>
            <a:r>
              <a:rPr lang="zh-TW" altLang="en-US" spc="-150" dirty="0" smtClean="0">
                <a:effectLst>
                  <a:glow rad="127000">
                    <a:schemeClr val="bg1">
                      <a:alpha val="91000"/>
                    </a:schemeClr>
                  </a:glow>
                </a:effectLst>
                <a:latin typeface="標楷體" pitchFamily="65" charset="-120"/>
                <a:ea typeface="標楷體" pitchFamily="65" charset="-120"/>
              </a:rPr>
              <a:t>依免試生分發順位與志願序由</a:t>
            </a:r>
            <a:r>
              <a:rPr lang="zh-TW" altLang="en-US" b="1" dirty="0" smtClean="0">
                <a:solidFill>
                  <a:srgbClr val="FF0000"/>
                </a:solidFill>
                <a:effectLst>
                  <a:glow rad="127000">
                    <a:schemeClr val="bg1">
                      <a:alpha val="91000"/>
                    </a:schemeClr>
                  </a:glow>
                </a:effectLst>
                <a:latin typeface="標楷體" pitchFamily="65" charset="-120"/>
                <a:ea typeface="標楷體" pitchFamily="65" charset="-120"/>
              </a:rPr>
              <a:t>電腦統一分發</a:t>
            </a:r>
            <a:r>
              <a:rPr lang="en-US" altLang="zh-TW" b="1" dirty="0" smtClean="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b="1" dirty="0" smtClean="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dirty="0" smtClean="0">
                <a:effectLst>
                  <a:glow rad="127000">
                    <a:schemeClr val="bg1">
                      <a:alpha val="91000"/>
                    </a:schemeClr>
                  </a:glow>
                </a:effectLst>
                <a:latin typeface="Book Antiqua" panose="02040602050305030304" pitchFamily="18" charset="0"/>
                <a:ea typeface="華康儷楷書" panose="03000509000000000000" pitchFamily="65" charset="-120"/>
              </a:rPr>
              <a:t>6.</a:t>
            </a:r>
            <a:r>
              <a:rPr lang="zh-TW" altLang="en-US" dirty="0" smtClean="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smtClean="0">
                <a:effectLst>
                  <a:glow rad="127000">
                    <a:schemeClr val="bg1">
                      <a:alpha val="91000"/>
                    </a:schemeClr>
                  </a:glow>
                </a:effectLst>
                <a:latin typeface="Book Antiqua" pitchFamily="18" charset="0"/>
                <a:ea typeface="標楷體" pitchFamily="65" charset="-120"/>
              </a:rPr>
              <a:t>共計</a:t>
            </a:r>
            <a:r>
              <a:rPr lang="en-US" altLang="zh-TW" spc="-150" dirty="0" smtClean="0">
                <a:effectLst>
                  <a:glow rad="127000">
                    <a:schemeClr val="bg1">
                      <a:alpha val="91000"/>
                    </a:schemeClr>
                  </a:glow>
                </a:effectLst>
                <a:latin typeface="Book Antiqua" pitchFamily="18" charset="0"/>
                <a:ea typeface="標楷體" pitchFamily="65" charset="-120"/>
              </a:rPr>
              <a:t>45</a:t>
            </a:r>
            <a:r>
              <a:rPr lang="zh-TW" altLang="en-US" spc="-150" dirty="0" smtClean="0">
                <a:effectLst>
                  <a:glow rad="127000">
                    <a:schemeClr val="bg1">
                      <a:alpha val="91000"/>
                    </a:schemeClr>
                  </a:glow>
                </a:effectLst>
                <a:latin typeface="Book Antiqua" pitchFamily="18" charset="0"/>
                <a:ea typeface="標楷體" pitchFamily="65" charset="-120"/>
              </a:rPr>
              <a:t>所</a:t>
            </a:r>
            <a:r>
              <a:rPr lang="zh-TW" altLang="zh-TW" spc="-150" dirty="0" smtClean="0">
                <a:effectLst>
                  <a:glow rad="127000">
                    <a:schemeClr val="bg1">
                      <a:alpha val="91000"/>
                    </a:schemeClr>
                  </a:glow>
                </a:effectLst>
                <a:latin typeface="Book Antiqua" pitchFamily="18" charset="0"/>
                <a:ea typeface="標楷體" pitchFamily="65" charset="-120"/>
              </a:rPr>
              <a:t>學校</a:t>
            </a:r>
            <a:r>
              <a:rPr lang="zh-TW" altLang="en-US" spc="-150" dirty="0" smtClean="0">
                <a:effectLst>
                  <a:glow rad="127000">
                    <a:schemeClr val="bg1">
                      <a:alpha val="91000"/>
                    </a:schemeClr>
                  </a:glow>
                </a:effectLst>
                <a:latin typeface="Book Antiqua" pitchFamily="18" charset="0"/>
                <a:ea typeface="標楷體" pitchFamily="65" charset="-120"/>
              </a:rPr>
              <a:t>參與招生</a:t>
            </a:r>
            <a:r>
              <a:rPr lang="zh-TW" altLang="zh-TW" spc="-150" dirty="0" smtClean="0">
                <a:effectLst>
                  <a:glow rad="127000">
                    <a:schemeClr val="bg1">
                      <a:alpha val="91000"/>
                    </a:schemeClr>
                  </a:glow>
                </a:effectLst>
                <a:latin typeface="Book Antiqua" pitchFamily="18" charset="0"/>
                <a:ea typeface="標楷體" pitchFamily="65" charset="-120"/>
              </a:rPr>
              <a:t>，提供國中應屆</a:t>
            </a:r>
            <a:r>
              <a:rPr lang="zh-TW" altLang="en-US" spc="-150" dirty="0" smtClean="0">
                <a:effectLst>
                  <a:glow rad="127000">
                    <a:schemeClr val="bg1">
                      <a:alpha val="91000"/>
                    </a:schemeClr>
                  </a:glow>
                </a:effectLst>
                <a:latin typeface="Book Antiqua" pitchFamily="18" charset="0"/>
                <a:ea typeface="標楷體" pitchFamily="65" charset="-120"/>
              </a:rPr>
              <a:t>畢業</a:t>
            </a:r>
            <a:r>
              <a:rPr lang="zh-TW" altLang="zh-TW" spc="-150" dirty="0" smtClean="0">
                <a:effectLst>
                  <a:glow rad="127000">
                    <a:schemeClr val="bg1">
                      <a:alpha val="91000"/>
                    </a:schemeClr>
                  </a:glow>
                </a:effectLst>
                <a:latin typeface="Book Antiqua" pitchFamily="18" charset="0"/>
                <a:ea typeface="標楷體" pitchFamily="65" charset="-120"/>
              </a:rPr>
              <a:t>生</a:t>
            </a:r>
            <a:r>
              <a:rPr lang="zh-TW" altLang="en-US" spc="-150" dirty="0" smtClean="0">
                <a:effectLst>
                  <a:glow rad="127000">
                    <a:schemeClr val="bg1">
                      <a:alpha val="91000"/>
                    </a:schemeClr>
                  </a:glow>
                </a:effectLst>
                <a:latin typeface="Book Antiqua" pitchFamily="18" charset="0"/>
                <a:ea typeface="標楷體" pitchFamily="65" charset="-120"/>
              </a:rPr>
              <a:t>選擇</a:t>
            </a:r>
            <a:r>
              <a:rPr lang="zh-TW" altLang="zh-TW" spc="-150" dirty="0" smtClean="0">
                <a:effectLst>
                  <a:glow rad="127000">
                    <a:schemeClr val="bg1">
                      <a:alpha val="91000"/>
                    </a:schemeClr>
                  </a:glow>
                </a:effectLst>
                <a:latin typeface="Book Antiqua" pitchFamily="18" charset="0"/>
                <a:ea typeface="標楷體" pitchFamily="65" charset="-120"/>
              </a:rPr>
              <a:t>入學五專機會</a:t>
            </a:r>
            <a:endParaRPr lang="en-US" altLang="zh-TW" sz="3600" b="1" dirty="0" smtClean="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536575" indent="-536575">
              <a:lnSpc>
                <a:spcPct val="120000"/>
              </a:lnSpc>
              <a:spcBef>
                <a:spcPts val="2400"/>
              </a:spcBef>
              <a:buFont typeface="Arial" panose="020B0604020202020204" pitchFamily="34" charset="0"/>
              <a:buNone/>
              <a:defRPr/>
            </a:pPr>
            <a:endParaRPr lang="en-US" altLang="zh-TW" sz="2600" b="1" dirty="0" smtClean="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877887" indent="-342900">
              <a:lnSpc>
                <a:spcPct val="120000"/>
              </a:lnSpc>
              <a:spcBef>
                <a:spcPts val="2400"/>
              </a:spcBef>
              <a:buFont typeface="Wingdings" panose="05000000000000000000" pitchFamily="2" charset="2"/>
              <a:buChar char="l"/>
              <a:defRPr/>
            </a:pPr>
            <a:endParaRPr lang="en-US" altLang="zh-TW" sz="2400" spc="-150" dirty="0" smtClean="0"/>
          </a:p>
          <a:p>
            <a:pPr marL="536575" indent="-536575" algn="just">
              <a:lnSpc>
                <a:spcPct val="120000"/>
              </a:lnSpc>
              <a:spcBef>
                <a:spcPts val="2400"/>
              </a:spcBef>
              <a:buFont typeface="Arial" panose="020B0604020202020204" pitchFamily="34" charset="0"/>
              <a:buNone/>
              <a:defRPr/>
            </a:pPr>
            <a:endParaRPr lang="zh-TW" altLang="en-US" sz="2200" spc="-150" dirty="0">
              <a:solidFill>
                <a:srgbClr val="0000FF"/>
              </a:solidFill>
            </a:endParaRPr>
          </a:p>
        </p:txBody>
      </p:sp>
      <p:sp>
        <p:nvSpPr>
          <p:cNvPr id="4" name="矩形 3"/>
          <p:cNvSpPr/>
          <p:nvPr/>
        </p:nvSpPr>
        <p:spPr>
          <a:xfrm>
            <a:off x="2981325" y="3421063"/>
            <a:ext cx="3927475" cy="4445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招生試務辦理方式</a:t>
            </a:r>
            <a:endParaRPr kumimoji="0" lang="zh-TW" altLang="en-US" sz="4000" dirty="0">
              <a:latin typeface="標楷體" panose="03000509000000000000" pitchFamily="65" charset="-120"/>
              <a:ea typeface="標楷體" panose="03000509000000000000" pitchFamily="65" charset="-120"/>
            </a:endParaRPr>
          </a:p>
        </p:txBody>
      </p:sp>
      <p:sp>
        <p:nvSpPr>
          <p:cNvPr id="192519"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7EC8D84-F24E-4679-8147-F63E4D8BB520}" type="slidenum">
              <a:rPr kumimoji="0" lang="zh-TW" altLang="en-US" smtClean="0">
                <a:solidFill>
                  <a:srgbClr val="FEFFFF"/>
                </a:solidFill>
                <a:latin typeface="Century Gothic" panose="020B0502020202020204" pitchFamily="34" charset="0"/>
              </a:rPr>
              <a:pPr/>
              <a:t>119</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2163" name="標題 3"/>
          <p:cNvSpPr>
            <a:spLocks noGrp="1"/>
          </p:cNvSpPr>
          <p:nvPr>
            <p:ph type="title"/>
          </p:nvPr>
        </p:nvSpPr>
        <p:spPr>
          <a:xfrm>
            <a:off x="2495550" y="3068638"/>
            <a:ext cx="7772400" cy="1362075"/>
          </a:xfrm>
        </p:spPr>
        <p:txBody>
          <a:bodyPr/>
          <a:lstStyle/>
          <a:p>
            <a:pPr eaLnBrk="1" hangingPunct="1"/>
            <a:r>
              <a:rPr lang="zh-TW" altLang="en-US" sz="6000" smtClean="0">
                <a:solidFill>
                  <a:schemeClr val="bg1"/>
                </a:solidFill>
                <a:latin typeface="華康華綜體W5" panose="020B0509000000000000" pitchFamily="49" charset="-120"/>
                <a:ea typeface="華康華綜體W5" panose="020B0509000000000000" pitchFamily="49" charset="-120"/>
              </a:rPr>
              <a:t>國中教育會考</a:t>
            </a:r>
          </a:p>
        </p:txBody>
      </p:sp>
      <p:pic>
        <p:nvPicPr>
          <p:cNvPr id="92164" name="圖片 2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5"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B5CEEC4-D2D9-4551-B6E2-9CB55C9672C2}" type="slidenum">
              <a:rPr kumimoji="0" lang="zh-TW" altLang="en-US" smtClean="0">
                <a:solidFill>
                  <a:srgbClr val="FEFFFF"/>
                </a:solidFill>
                <a:latin typeface="Century Gothic" panose="020B0502020202020204" pitchFamily="34" charset="0"/>
              </a:rPr>
              <a:pPr/>
              <a:t>12</a:t>
            </a:fld>
            <a:endParaRPr kumimoji="0" lang="zh-TW" altLang="en-US" smtClean="0">
              <a:solidFill>
                <a:srgbClr val="FEFFFF"/>
              </a:solidFill>
              <a:latin typeface="Century Gothic" panose="020B0502020202020204" pitchFamily="34" charset="0"/>
            </a:endParaRPr>
          </a:p>
        </p:txBody>
      </p:sp>
      <p:sp>
        <p:nvSpPr>
          <p:cNvPr id="6" name="副標題 4"/>
          <p:cNvSpPr>
            <a:spLocks noGrp="1"/>
          </p:cNvSpPr>
          <p:nvPr>
            <p:ph type="body" idx="1"/>
          </p:nvPr>
        </p:nvSpPr>
        <p:spPr>
          <a:xfrm>
            <a:off x="4877926" y="4566393"/>
            <a:ext cx="5082151" cy="598590"/>
          </a:xfrm>
        </p:spPr>
        <p:txBody>
          <a:bodyPr/>
          <a:lstStyle/>
          <a:p>
            <a:pPr eaLnBrk="1" hangingPunct="1"/>
            <a:r>
              <a:rPr lang="zh-TW" altLang="en-US" sz="2400" dirty="0" smtClean="0">
                <a:solidFill>
                  <a:srgbClr val="FFFF00"/>
                </a:solidFill>
                <a:latin typeface="華康魏碑體" panose="03000709000000000000" pitchFamily="65" charset="-120"/>
                <a:ea typeface="華康魏碑體" panose="03000709000000000000" pitchFamily="65" charset="-120"/>
              </a:rPr>
              <a:t>承辦學校：國立家齊高中</a:t>
            </a:r>
            <a:endParaRPr lang="en-US" altLang="zh-TW" sz="2400" dirty="0" smtClean="0">
              <a:solidFill>
                <a:srgbClr val="FFFF00"/>
              </a:solidFill>
              <a:latin typeface="華康魏碑體" panose="03000709000000000000" pitchFamily="65" charset="-120"/>
              <a:ea typeface="華康魏碑體" panose="03000709000000000000" pitchFamily="65" charset="-120"/>
            </a:endParaRPr>
          </a:p>
        </p:txBody>
      </p:sp>
    </p:spTree>
  </p:cSld>
  <p:clrMapOvr>
    <a:masterClrMapping/>
  </p:clrMapOvr>
  <p:transition spd="slow">
    <p:wipe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p:cNvPr>
          <p:cNvSpPr/>
          <p:nvPr/>
        </p:nvSpPr>
        <p:spPr>
          <a:xfrm>
            <a:off x="1612034" y="440748"/>
            <a:ext cx="10264775" cy="605472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a:extLst/>
          </p:cNvPr>
          <p:cNvSpPr>
            <a:spLocks noGrp="1"/>
          </p:cNvSpPr>
          <p:nvPr>
            <p:ph idx="1"/>
          </p:nvPr>
        </p:nvSpPr>
        <p:spPr>
          <a:xfrm>
            <a:off x="1798493" y="653183"/>
            <a:ext cx="10379075" cy="6054725"/>
          </a:xfrm>
        </p:spPr>
        <p:txBody>
          <a:bodyPr>
            <a:noAutofit/>
          </a:bodyPr>
          <a:lstStyle/>
          <a:p>
            <a:pPr marL="0" indent="0">
              <a:buFont typeface="Wingdings 3" panose="05040102010807070707" pitchFamily="18" charset="2"/>
              <a:buNone/>
              <a:defRPr/>
            </a:pPr>
            <a:r>
              <a:rPr lang="zh-TW" altLang="en-US" sz="3000" b="1" dirty="0" smtClean="0">
                <a:latin typeface="標楷體" panose="03000509000000000000" pitchFamily="65" charset="-120"/>
                <a:ea typeface="標楷體" panose="03000509000000000000" pitchFamily="65" charset="-120"/>
              </a:rPr>
              <a:t>   五專優先免試入學</a:t>
            </a:r>
            <a:r>
              <a:rPr lang="zh-TW" altLang="zh-TW" sz="3000" b="1" dirty="0" smtClean="0">
                <a:latin typeface="標楷體" panose="03000509000000000000" pitchFamily="65" charset="-120"/>
                <a:ea typeface="標楷體" panose="03000509000000000000" pitchFamily="65" charset="-120"/>
              </a:rPr>
              <a:t>招生</a:t>
            </a:r>
            <a:r>
              <a:rPr lang="zh-TW" altLang="en-US" sz="3000" b="1" dirty="0" smtClean="0">
                <a:latin typeface="標楷體" panose="03000509000000000000" pitchFamily="65" charset="-120"/>
                <a:ea typeface="標楷體" panose="03000509000000000000" pitchFamily="65" charset="-120"/>
              </a:rPr>
              <a:t>比序積分採計項目</a:t>
            </a:r>
            <a:r>
              <a:rPr lang="en-US" altLang="zh-TW" sz="3000" b="1" dirty="0" smtClean="0">
                <a:latin typeface="標楷體" panose="03000509000000000000" pitchFamily="65" charset="-120"/>
                <a:ea typeface="標楷體" panose="03000509000000000000" pitchFamily="65" charset="-120"/>
              </a:rPr>
              <a:t>:</a:t>
            </a:r>
          </a:p>
          <a:p>
            <a:pPr marL="0" indent="0">
              <a:buFont typeface="Wingdings 3" panose="05040102010807070707" pitchFamily="18" charset="2"/>
              <a:buNone/>
              <a:defRPr/>
            </a:pPr>
            <a:endParaRPr lang="en-US" altLang="zh-TW" sz="1000" b="1" dirty="0" smtClean="0">
              <a:solidFill>
                <a:srgbClr val="C0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000" b="1" dirty="0" smtClean="0">
                <a:solidFill>
                  <a:srgbClr val="C00000"/>
                </a:solidFill>
                <a:latin typeface="標楷體" panose="03000509000000000000" pitchFamily="65" charset="-120"/>
                <a:ea typeface="標楷體" panose="03000509000000000000" pitchFamily="65" charset="-120"/>
              </a:rPr>
              <a:t>一、</a:t>
            </a:r>
            <a:r>
              <a:rPr lang="zh-TW" altLang="zh-TW" sz="3000" b="1" dirty="0" smtClean="0">
                <a:solidFill>
                  <a:srgbClr val="C00000"/>
                </a:solidFill>
                <a:latin typeface="標楷體" panose="03000509000000000000" pitchFamily="65" charset="-120"/>
                <a:ea typeface="標楷體" panose="03000509000000000000" pitchFamily="65" charset="-120"/>
              </a:rPr>
              <a:t>國中</a:t>
            </a:r>
            <a:r>
              <a:rPr lang="zh-TW" altLang="zh-TW" sz="3000" b="1" dirty="0">
                <a:solidFill>
                  <a:srgbClr val="C00000"/>
                </a:solidFill>
                <a:latin typeface="標楷體" panose="03000509000000000000" pitchFamily="65" charset="-120"/>
                <a:ea typeface="標楷體" panose="03000509000000000000" pitchFamily="65" charset="-120"/>
              </a:rPr>
              <a:t>應屆畢業生在</a:t>
            </a:r>
            <a:r>
              <a:rPr lang="zh-TW" altLang="zh-TW" sz="3000" b="1" dirty="0" smtClean="0">
                <a:solidFill>
                  <a:srgbClr val="C00000"/>
                </a:solidFill>
                <a:latin typeface="標楷體" panose="03000509000000000000" pitchFamily="65" charset="-120"/>
                <a:ea typeface="標楷體" panose="03000509000000000000" pitchFamily="65" charset="-120"/>
              </a:rPr>
              <a:t>校</a:t>
            </a:r>
            <a:r>
              <a:rPr lang="zh-TW" altLang="en-US" sz="3000" b="1" dirty="0" smtClean="0">
                <a:solidFill>
                  <a:srgbClr val="C00000"/>
                </a:solidFill>
                <a:latin typeface="標楷體" panose="03000509000000000000" pitchFamily="65" charset="-120"/>
                <a:ea typeface="標楷體" panose="03000509000000000000" pitchFamily="65" charset="-120"/>
              </a:rPr>
              <a:t>比</a:t>
            </a:r>
            <a:r>
              <a:rPr lang="zh-TW" altLang="en-US" sz="3000" b="1" dirty="0">
                <a:solidFill>
                  <a:srgbClr val="C00000"/>
                </a:solidFill>
                <a:latin typeface="標楷體" panose="03000509000000000000" pitchFamily="65" charset="-120"/>
                <a:ea typeface="標楷體" panose="03000509000000000000" pitchFamily="65" charset="-120"/>
              </a:rPr>
              <a:t>序</a:t>
            </a:r>
            <a:r>
              <a:rPr lang="zh-TW" altLang="en-US" sz="3000" b="1" dirty="0" smtClean="0">
                <a:solidFill>
                  <a:srgbClr val="C00000"/>
                </a:solidFill>
                <a:latin typeface="標楷體" panose="03000509000000000000" pitchFamily="65" charset="-120"/>
                <a:ea typeface="標楷體" panose="03000509000000000000" pitchFamily="65" charset="-120"/>
              </a:rPr>
              <a:t>項目</a:t>
            </a:r>
            <a:endParaRPr lang="en-US" altLang="zh-TW" sz="3000" b="1" dirty="0" smtClean="0">
              <a:solidFill>
                <a:srgbClr val="C0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多元學習表現</a:t>
            </a:r>
            <a:r>
              <a:rPr lang="zh-TW" altLang="zh-TW" sz="2500" dirty="0">
                <a:latin typeface="標楷體" panose="03000509000000000000" pitchFamily="65" charset="-120"/>
                <a:ea typeface="標楷體" panose="03000509000000000000" pitchFamily="65" charset="-120"/>
              </a:rPr>
              <a:t>（</a:t>
            </a:r>
            <a:r>
              <a:rPr lang="zh-TW" altLang="zh-TW" sz="2500" dirty="0" smtClean="0">
                <a:latin typeface="標楷體" panose="03000509000000000000" pitchFamily="65" charset="-120"/>
                <a:ea typeface="標楷體" panose="03000509000000000000" pitchFamily="65" charset="-120"/>
              </a:rPr>
              <a:t>含競賽</a:t>
            </a:r>
            <a:r>
              <a:rPr lang="zh-TW" altLang="zh-TW" sz="2500" dirty="0">
                <a:latin typeface="標楷體" panose="03000509000000000000" pitchFamily="65" charset="-120"/>
                <a:ea typeface="標楷體" panose="03000509000000000000" pitchFamily="65" charset="-120"/>
              </a:rPr>
              <a:t>及</a:t>
            </a:r>
            <a:r>
              <a:rPr lang="zh-TW" altLang="zh-TW" sz="2500" dirty="0" smtClean="0">
                <a:latin typeface="標楷體" panose="03000509000000000000" pitchFamily="65" charset="-120"/>
                <a:ea typeface="標楷體" panose="03000509000000000000" pitchFamily="65" charset="-120"/>
              </a:rPr>
              <a:t>服務</a:t>
            </a:r>
            <a:r>
              <a:rPr lang="zh-TW" altLang="zh-TW" sz="2500" dirty="0">
                <a:latin typeface="標楷體" panose="03000509000000000000" pitchFamily="65" charset="-120"/>
                <a:ea typeface="標楷體" panose="03000509000000000000" pitchFamily="65" charset="-120"/>
              </a:rPr>
              <a:t>學習）</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技藝優良</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弱勢身分</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均衡</a:t>
            </a:r>
            <a:r>
              <a:rPr lang="zh-TW" altLang="zh-TW" sz="2800" b="1" dirty="0" smtClean="0">
                <a:solidFill>
                  <a:srgbClr val="0000FF"/>
                </a:solidFill>
                <a:latin typeface="標楷體" panose="03000509000000000000" pitchFamily="65" charset="-120"/>
                <a:ea typeface="標楷體" panose="03000509000000000000" pitchFamily="65" charset="-120"/>
              </a:rPr>
              <a:t>學習</a:t>
            </a:r>
            <a:r>
              <a:rPr lang="en-US" altLang="zh-TW" sz="2800" b="1" dirty="0" smtClean="0">
                <a:solidFill>
                  <a:srgbClr val="0000FF"/>
                </a:solidFill>
                <a:latin typeface="標楷體" panose="03000509000000000000" pitchFamily="65" charset="-120"/>
                <a:ea typeface="標楷體" panose="03000509000000000000" pitchFamily="65" charset="-120"/>
              </a:rPr>
              <a:t/>
            </a:r>
            <a:br>
              <a:rPr lang="en-US" altLang="zh-TW" sz="2800" b="1" dirty="0" smtClean="0">
                <a:solidFill>
                  <a:srgbClr val="0000FF"/>
                </a:solidFill>
                <a:latin typeface="標楷體" panose="03000509000000000000" pitchFamily="65" charset="-120"/>
                <a:ea typeface="標楷體" panose="03000509000000000000" pitchFamily="65" charset="-120"/>
              </a:rPr>
            </a:br>
            <a:r>
              <a:rPr lang="zh-TW" altLang="zh-TW" sz="2500" dirty="0" smtClean="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包括健康與體育、藝術與人文及綜合活動五學期平均成績）</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smtClean="0">
                <a:solidFill>
                  <a:srgbClr val="0000FF"/>
                </a:solidFill>
                <a:latin typeface="標楷體" panose="03000509000000000000" pitchFamily="65" charset="-120"/>
                <a:ea typeface="標楷體" panose="03000509000000000000" pitchFamily="65" charset="-120"/>
              </a:rPr>
              <a:t>志願序</a:t>
            </a:r>
            <a:endParaRPr lang="en-US" altLang="zh-TW" sz="2800" b="1" dirty="0" smtClean="0">
              <a:solidFill>
                <a:srgbClr val="0000FF"/>
              </a:solidFill>
              <a:latin typeface="標楷體" panose="03000509000000000000" pitchFamily="65" charset="-120"/>
              <a:ea typeface="標楷體" panose="03000509000000000000" pitchFamily="65" charset="-120"/>
            </a:endParaRPr>
          </a:p>
          <a:p>
            <a:pPr marL="0" lvl="1" indent="0">
              <a:spcBef>
                <a:spcPts val="1000"/>
              </a:spcBef>
              <a:buFont typeface="Wingdings 3" panose="05040102010807070707" pitchFamily="18" charset="2"/>
              <a:buNone/>
              <a:defRPr/>
            </a:pPr>
            <a:r>
              <a:rPr lang="zh-TW" altLang="en-US" sz="3000" b="1" dirty="0" smtClean="0">
                <a:solidFill>
                  <a:srgbClr val="C00000"/>
                </a:solidFill>
                <a:latin typeface="標楷體" panose="03000509000000000000" pitchFamily="65" charset="-120"/>
                <a:ea typeface="標楷體" panose="03000509000000000000" pitchFamily="65" charset="-120"/>
              </a:rPr>
              <a:t>二、國中</a:t>
            </a:r>
            <a:r>
              <a:rPr lang="zh-TW" altLang="en-US" sz="3000" b="1" dirty="0">
                <a:solidFill>
                  <a:srgbClr val="C00000"/>
                </a:solidFill>
                <a:latin typeface="標楷體" panose="03000509000000000000" pitchFamily="65" charset="-120"/>
                <a:ea typeface="標楷體" panose="03000509000000000000" pitchFamily="65" charset="-120"/>
              </a:rPr>
              <a:t>教育</a:t>
            </a:r>
            <a:r>
              <a:rPr lang="zh-TW" altLang="en-US" sz="3000" b="1" dirty="0" smtClean="0">
                <a:solidFill>
                  <a:srgbClr val="C00000"/>
                </a:solidFill>
                <a:latin typeface="標楷體" panose="03000509000000000000" pitchFamily="65" charset="-120"/>
                <a:ea typeface="標楷體" panose="03000509000000000000" pitchFamily="65" charset="-120"/>
              </a:rPr>
              <a:t>會考</a:t>
            </a:r>
            <a:r>
              <a:rPr lang="zh-TW" altLang="zh-TW" sz="2500" dirty="0">
                <a:latin typeface="標楷體" panose="03000509000000000000" pitchFamily="65" charset="-120"/>
                <a:ea typeface="標楷體" panose="03000509000000000000" pitchFamily="65" charset="-120"/>
              </a:rPr>
              <a:t>（含寫作測驗）</a:t>
            </a:r>
            <a:endParaRPr lang="en-US" altLang="zh-TW" sz="2500" dirty="0">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endParaRPr lang="en-US" altLang="zh-TW" sz="3000" b="1" dirty="0">
              <a:solidFill>
                <a:srgbClr val="7030A0"/>
              </a:solidFill>
              <a:latin typeface="標楷體" panose="03000509000000000000" pitchFamily="65" charset="-120"/>
              <a:ea typeface="標楷體" panose="03000509000000000000" pitchFamily="65" charset="-120"/>
            </a:endParaRPr>
          </a:p>
        </p:txBody>
      </p:sp>
      <p:sp>
        <p:nvSpPr>
          <p:cNvPr id="193540"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6088CB0-B03A-4378-8D1C-A9E72E0903B5}" type="slidenum">
              <a:rPr kumimoji="0" lang="zh-TW" altLang="en-US" smtClean="0">
                <a:solidFill>
                  <a:srgbClr val="FEFFFF"/>
                </a:solidFill>
                <a:latin typeface="Century Gothic" panose="020B0502020202020204" pitchFamily="34" charset="0"/>
              </a:rPr>
              <a:pPr/>
              <a:t>120</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bwMode="auto">
          <a:xfrm>
            <a:off x="540770" y="68264"/>
            <a:ext cx="6931745" cy="504402"/>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3200" dirty="0" smtClean="0">
                <a:latin typeface="標楷體" panose="03000509000000000000" pitchFamily="65" charset="-120"/>
                <a:ea typeface="標楷體" panose="03000509000000000000" pitchFamily="65" charset="-120"/>
              </a:rPr>
              <a:t>(</a:t>
            </a:r>
            <a:r>
              <a:rPr kumimoji="0" lang="zh-TW" altLang="en-US" sz="3200" dirty="0">
                <a:latin typeface="標楷體" panose="03000509000000000000" pitchFamily="65" charset="-120"/>
                <a:ea typeface="標楷體" panose="03000509000000000000" pitchFamily="65" charset="-120"/>
              </a:rPr>
              <a:t>三</a:t>
            </a:r>
            <a:r>
              <a:rPr kumimoji="0" lang="en-US" altLang="zh-TW" sz="3200" dirty="0" smtClean="0">
                <a:latin typeface="標楷體" panose="03000509000000000000" pitchFamily="65" charset="-120"/>
                <a:ea typeface="標楷體" panose="03000509000000000000" pitchFamily="65" charset="-120"/>
              </a:rPr>
              <a:t>)</a:t>
            </a:r>
            <a:r>
              <a:rPr kumimoji="0" lang="zh-TW" altLang="en-US" sz="3200" dirty="0" smtClean="0">
                <a:latin typeface="標楷體" panose="03000509000000000000" pitchFamily="65" charset="-120"/>
                <a:ea typeface="標楷體" panose="03000509000000000000" pitchFamily="65" charset="-120"/>
              </a:rPr>
              <a:t>五專優先免試</a:t>
            </a:r>
            <a:r>
              <a:rPr kumimoji="0" lang="en-US" altLang="zh-TW" sz="3200" dirty="0" smtClean="0">
                <a:latin typeface="標楷體" panose="03000509000000000000" pitchFamily="65" charset="-120"/>
                <a:ea typeface="標楷體" panose="03000509000000000000" pitchFamily="65" charset="-120"/>
              </a:rPr>
              <a:t>-</a:t>
            </a:r>
            <a:r>
              <a:rPr kumimoji="0" lang="zh-TW" altLang="en-US" sz="3200" dirty="0" smtClean="0">
                <a:latin typeface="標楷體" panose="03000509000000000000" pitchFamily="65" charset="-120"/>
                <a:ea typeface="標楷體" panose="03000509000000000000" pitchFamily="65" charset="-120"/>
              </a:rPr>
              <a:t>比序積分採計說明</a:t>
            </a:r>
            <a:endParaRPr kumimoji="0" lang="zh-TW" altLang="en-US" sz="3200" dirty="0">
              <a:latin typeface="標楷體" panose="03000509000000000000" pitchFamily="65" charset="-120"/>
              <a:ea typeface="標楷體" panose="03000509000000000000" pitchFamily="65" charset="-120"/>
            </a:endParaRPr>
          </a:p>
        </p:txBody>
      </p:sp>
      <p:sp>
        <p:nvSpPr>
          <p:cNvPr id="19456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DB08FD3-31D0-4EE9-AD1F-00BCF3D5FF8E}" type="slidenum">
              <a:rPr kumimoji="0" lang="zh-TW" altLang="en-US" smtClean="0">
                <a:solidFill>
                  <a:srgbClr val="FEFFFF"/>
                </a:solidFill>
                <a:latin typeface="Century Gothic" panose="020B0502020202020204" pitchFamily="34" charset="0"/>
              </a:rPr>
              <a:pPr/>
              <a:t>121</a:t>
            </a:fld>
            <a:endParaRPr kumimoji="0" lang="zh-TW" altLang="en-US" smtClean="0">
              <a:solidFill>
                <a:srgbClr val="FEFFFF"/>
              </a:solidFill>
              <a:latin typeface="Century Gothic" panose="020B0502020202020204" pitchFamily="34" charset="0"/>
            </a:endParaRPr>
          </a:p>
        </p:txBody>
      </p:sp>
      <p:graphicFrame>
        <p:nvGraphicFramePr>
          <p:cNvPr id="8" name="表格 7">
            <a:extLst/>
          </p:cNvPr>
          <p:cNvGraphicFramePr>
            <a:graphicFrameLocks noGrp="1"/>
          </p:cNvGraphicFramePr>
          <p:nvPr/>
        </p:nvGraphicFramePr>
        <p:xfrm>
          <a:off x="177064" y="821573"/>
          <a:ext cx="11938000" cy="5905333"/>
        </p:xfrm>
        <a:graphic>
          <a:graphicData uri="http://schemas.openxmlformats.org/drawingml/2006/table">
            <a:tbl>
              <a:tblPr firstRow="1" bandRow="1">
                <a:tableStyleId>{5C22544A-7EE6-4342-B048-85BDC9FD1C3A}</a:tableStyleId>
              </a:tblPr>
              <a:tblGrid>
                <a:gridCol w="1302620">
                  <a:extLst>
                    <a:ext uri="{9D8B030D-6E8A-4147-A177-3AD203B41FA5}">
                      <a16:colId xmlns:a16="http://schemas.microsoft.com/office/drawing/2014/main" xmlns="" val="20000"/>
                    </a:ext>
                  </a:extLst>
                </a:gridCol>
                <a:gridCol w="1321713">
                  <a:extLst>
                    <a:ext uri="{9D8B030D-6E8A-4147-A177-3AD203B41FA5}">
                      <a16:colId xmlns:a16="http://schemas.microsoft.com/office/drawing/2014/main" xmlns="" val="20001"/>
                    </a:ext>
                  </a:extLst>
                </a:gridCol>
                <a:gridCol w="787765">
                  <a:extLst>
                    <a:ext uri="{9D8B030D-6E8A-4147-A177-3AD203B41FA5}">
                      <a16:colId xmlns:a16="http://schemas.microsoft.com/office/drawing/2014/main" xmlns="" val="20002"/>
                    </a:ext>
                  </a:extLst>
                </a:gridCol>
                <a:gridCol w="542759">
                  <a:extLst>
                    <a:ext uri="{9D8B030D-6E8A-4147-A177-3AD203B41FA5}">
                      <a16:colId xmlns:a16="http://schemas.microsoft.com/office/drawing/2014/main" xmlns="" val="20003"/>
                    </a:ext>
                  </a:extLst>
                </a:gridCol>
                <a:gridCol w="7983143">
                  <a:extLst>
                    <a:ext uri="{9D8B030D-6E8A-4147-A177-3AD203B41FA5}">
                      <a16:colId xmlns:a16="http://schemas.microsoft.com/office/drawing/2014/main" xmlns="" val="20004"/>
                    </a:ext>
                  </a:extLst>
                </a:gridCol>
              </a:tblGrid>
              <a:tr h="385582">
                <a:tc gridSpan="2">
                  <a:txBody>
                    <a:bodyPr/>
                    <a:lstStyle/>
                    <a:p>
                      <a:pPr algn="ct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積分</a:t>
                      </a: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採計</a:t>
                      </a: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項目</a:t>
                      </a:r>
                      <a:endPar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積分上限</a:t>
                      </a:r>
                      <a:endPar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積分</a:t>
                      </a: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採計項目</a:t>
                      </a: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說明</a:t>
                      </a:r>
                      <a:endPar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683057">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志願</a:t>
                      </a:r>
                      <a:r>
                        <a:rPr lang="zh-TW" altLang="en-US" sz="2100" b="1" i="0" u="none" strike="noStrike" kern="1200" baseline="0" dirty="0">
                          <a:solidFill>
                            <a:schemeClr val="dk1"/>
                          </a:solidFill>
                          <a:latin typeface="Book Antiqua" pitchFamily="18" charset="0"/>
                          <a:ea typeface="標楷體" pitchFamily="65" charset="-120"/>
                          <a:cs typeface="+mn-cs"/>
                        </a:rPr>
                        <a:t>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smtClean="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smtClean="0">
                          <a:solidFill>
                            <a:schemeClr val="dk1"/>
                          </a:solidFill>
                          <a:latin typeface="Book Antiqua" pitchFamily="18" charset="0"/>
                          <a:ea typeface="標楷體" pitchFamily="65" charset="-120"/>
                          <a:cs typeface="+mn-cs"/>
                        </a:rPr>
                        <a:t>每五志願為一級別： 第</a:t>
                      </a:r>
                      <a:r>
                        <a:rPr lang="en-US" altLang="zh-TW" sz="1600" b="0" i="0" u="none" strike="noStrike" kern="1200" baseline="0" dirty="0" smtClean="0">
                          <a:solidFill>
                            <a:schemeClr val="dk1"/>
                          </a:solidFill>
                          <a:latin typeface="Book Antiqua" pitchFamily="18" charset="0"/>
                          <a:ea typeface="標楷體" pitchFamily="65" charset="-120"/>
                          <a:cs typeface="+mn-cs"/>
                        </a:rPr>
                        <a:t>1-</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5</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26</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6-</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10</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25</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11-</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15</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24</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16-</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20</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23</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21-</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25</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22</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26-</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30</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21</a:t>
                      </a:r>
                      <a:r>
                        <a:rPr lang="zh-TW" altLang="en-US" sz="1600" b="0" i="0" u="none" strike="noStrike" kern="1200" baseline="0" dirty="0" smtClean="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66792">
                <a:tc rowSpan="2">
                  <a:txBody>
                    <a:bodyPr/>
                    <a:lstStyle/>
                    <a:p>
                      <a:pPr marL="0" indent="0" algn="l"/>
                      <a:r>
                        <a:rPr lang="zh-TW" altLang="en-US" sz="2100" b="1" i="0" u="none" strike="noStrike" kern="1200" baseline="0" dirty="0" smtClean="0">
                          <a:solidFill>
                            <a:schemeClr val="dk1"/>
                          </a:solidFill>
                          <a:latin typeface="Book Antiqua" pitchFamily="18" charset="0"/>
                          <a:ea typeface="標楷體" pitchFamily="65" charset="-120"/>
                          <a:cs typeface="+mn-cs"/>
                        </a:rPr>
                        <a:t>多元學  </a:t>
                      </a:r>
                      <a:r>
                        <a:rPr lang="en-US" altLang="zh-TW" sz="2100" b="1" i="0" u="none" strike="noStrike" kern="1200" baseline="0" dirty="0" smtClean="0">
                          <a:solidFill>
                            <a:schemeClr val="dk1"/>
                          </a:solidFill>
                          <a:latin typeface="Book Antiqua" pitchFamily="18" charset="0"/>
                          <a:ea typeface="標楷體" pitchFamily="65" charset="-120"/>
                          <a:cs typeface="+mn-cs"/>
                        </a:rPr>
                        <a:t/>
                      </a:r>
                      <a:br>
                        <a:rPr lang="en-US" altLang="zh-TW" sz="2100" b="1" i="0" u="none" strike="noStrike" kern="1200" baseline="0" dirty="0" smtClean="0">
                          <a:solidFill>
                            <a:schemeClr val="dk1"/>
                          </a:solidFill>
                          <a:latin typeface="Book Antiqua" pitchFamily="18" charset="0"/>
                          <a:ea typeface="標楷體" pitchFamily="65" charset="-120"/>
                          <a:cs typeface="+mn-cs"/>
                        </a:rPr>
                      </a:br>
                      <a:r>
                        <a:rPr lang="zh-TW" altLang="en-US" sz="2100" b="1" i="0" u="none" strike="noStrike" kern="1200" baseline="0" dirty="0" smtClean="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smtClean="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smtClean="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smtClean="0">
                          <a:solidFill>
                            <a:schemeClr val="dk1"/>
                          </a:solidFill>
                          <a:latin typeface="Book Antiqua" pitchFamily="18" charset="0"/>
                          <a:ea typeface="標楷體" pitchFamily="65" charset="-120"/>
                          <a:cs typeface="+mn-cs"/>
                        </a:rPr>
                        <a:t>簡章</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競賽項目：</a:t>
                      </a:r>
                      <a:r>
                        <a:rPr lang="en-US" altLang="zh-TW" sz="1800" b="0" i="0" u="none" strike="noStrike" kern="1200" baseline="0" dirty="0" smtClean="0">
                          <a:solidFill>
                            <a:srgbClr val="FF0000"/>
                          </a:solidFill>
                          <a:latin typeface="Book Antiqua" pitchFamily="18" charset="0"/>
                          <a:ea typeface="標楷體" pitchFamily="65" charset="-120"/>
                          <a:cs typeface="+mn-cs"/>
                        </a:rPr>
                        <a:t>7-1</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600" b="0" i="0" u="none" strike="noStrike" kern="1200" baseline="0" dirty="0" smtClean="0">
                          <a:solidFill>
                            <a:schemeClr val="tx1"/>
                          </a:solidFill>
                          <a:latin typeface="Book Antiqua" pitchFamily="18" charset="0"/>
                          <a:ea typeface="標楷體" pitchFamily="65" charset="-120"/>
                          <a:cs typeface="+mn-cs"/>
                        </a:rPr>
                        <a:t>(</a:t>
                      </a:r>
                      <a:r>
                        <a:rPr lang="zh-TW" altLang="en-US" sz="1600" b="0" i="0" u="none" strike="noStrike" kern="1200" baseline="0" dirty="0" smtClean="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smtClean="0">
                          <a:solidFill>
                            <a:schemeClr val="tx1"/>
                          </a:solidFill>
                          <a:latin typeface="Book Antiqua" pitchFamily="18" charset="0"/>
                          <a:ea typeface="標楷體" pitchFamily="65" charset="-120"/>
                          <a:cs typeface="+mn-cs"/>
                        </a:rPr>
                        <a:t>1</a:t>
                      </a:r>
                      <a:r>
                        <a:rPr lang="zh-TW" altLang="en-US" sz="1600" b="0" i="0" u="none" strike="noStrike" kern="1200" baseline="0" dirty="0" smtClean="0">
                          <a:solidFill>
                            <a:schemeClr val="tx1"/>
                          </a:solidFill>
                          <a:latin typeface="Book Antiqua" pitchFamily="18" charset="0"/>
                          <a:ea typeface="標楷體" pitchFamily="65" charset="-120"/>
                          <a:cs typeface="+mn-cs"/>
                        </a:rPr>
                        <a:t>次採計</a:t>
                      </a:r>
                      <a:r>
                        <a:rPr lang="en-US" altLang="zh-TW" sz="1600" b="0" i="0" u="none" strike="noStrike" kern="1200" baseline="0" dirty="0" smtClean="0">
                          <a:solidFill>
                            <a:schemeClr val="tx1"/>
                          </a:solidFill>
                          <a:latin typeface="Book Antiqua" pitchFamily="18" charset="0"/>
                          <a:ea typeface="標楷體" pitchFamily="65" charset="-120"/>
                          <a:cs typeface="+mn-cs"/>
                        </a:rPr>
                        <a:t>)</a:t>
                      </a:r>
                      <a:endParaRPr lang="en-US" altLang="zh-TW" sz="1800" b="0" i="0" u="none" strike="noStrike" kern="1200" baseline="0" dirty="0" smtClean="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smtClean="0">
                          <a:solidFill>
                            <a:schemeClr val="dk1"/>
                          </a:solidFill>
                          <a:latin typeface="Book Antiqua" pitchFamily="18" charset="0"/>
                          <a:ea typeface="標楷體" pitchFamily="65" charset="-120"/>
                          <a:cs typeface="+mn-cs"/>
                        </a:rPr>
                        <a:t>採計日期：國中就學期間至</a:t>
                      </a:r>
                      <a:r>
                        <a:rPr lang="en-US" altLang="zh-TW" sz="1800" b="0" i="0" u="none" strike="noStrike" kern="1200" baseline="0" dirty="0" smtClean="0">
                          <a:solidFill>
                            <a:schemeClr val="dk1"/>
                          </a:solidFill>
                          <a:latin typeface="Book Antiqua" pitchFamily="18" charset="0"/>
                          <a:ea typeface="標楷體" pitchFamily="65" charset="-120"/>
                          <a:cs typeface="+mn-cs"/>
                        </a:rPr>
                        <a:t>108.5.14(</a:t>
                      </a:r>
                      <a:r>
                        <a:rPr lang="zh-TW" altLang="en-US" sz="1800" b="0" i="0" u="none" strike="noStrike" kern="1200" baseline="0" dirty="0" smtClean="0">
                          <a:solidFill>
                            <a:schemeClr val="dk1"/>
                          </a:solidFill>
                          <a:latin typeface="Book Antiqua" pitchFamily="18" charset="0"/>
                          <a:ea typeface="標楷體" pitchFamily="65" charset="-120"/>
                          <a:cs typeface="+mn-cs"/>
                        </a:rPr>
                        <a:t>含</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前為限</a:t>
                      </a:r>
                      <a:endParaRPr lang="zh-TW" altLang="en-US" sz="1800" dirty="0" smtClean="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955368">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smtClean="0">
                          <a:solidFill>
                            <a:srgbClr val="0000FF"/>
                          </a:solidFill>
                          <a:latin typeface="Book Antiqua" pitchFamily="18" charset="0"/>
                          <a:ea typeface="標楷體" pitchFamily="65" charset="-120"/>
                          <a:cs typeface="+mn-cs"/>
                        </a:rPr>
                        <a:t>服務學習</a:t>
                      </a:r>
                      <a:r>
                        <a:rPr lang="zh-TW" altLang="en-US" sz="2100" b="1" i="0" u="none" strike="noStrike" kern="1200" baseline="0" dirty="0">
                          <a:solidFill>
                            <a:srgbClr val="0000FF"/>
                          </a:solidFill>
                          <a:latin typeface="Book Antiqua" pitchFamily="18" charset="0"/>
                          <a:ea typeface="標楷體" pitchFamily="65" charset="-120"/>
                          <a:cs typeface="+mn-cs"/>
                        </a:rPr>
                        <a:t>	</a:t>
                      </a:r>
                      <a:endParaRPr lang="zh-TW" altLang="en-US" sz="2100" b="1" dirty="0">
                        <a:solidFill>
                          <a:srgbClr val="0000FF"/>
                        </a:solidFill>
                        <a:latin typeface="Book Antiqua" pitchFamily="18" charset="0"/>
                        <a:ea typeface="標楷體" pitchFamily="65"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smtClean="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1.</a:t>
                      </a:r>
                      <a:r>
                        <a:rPr lang="zh-TW" altLang="en-US" sz="1800" b="0" i="0" u="none" strike="noStrike" kern="1200" baseline="0" dirty="0" smtClean="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smtClean="0">
                          <a:solidFill>
                            <a:srgbClr val="FF0000"/>
                          </a:solidFill>
                          <a:latin typeface="Book Antiqua" pitchFamily="18" charset="0"/>
                          <a:ea typeface="標楷體" pitchFamily="65" charset="-120"/>
                          <a:cs typeface="+mn-cs"/>
                        </a:rPr>
                        <a:t>2</a:t>
                      </a:r>
                      <a:r>
                        <a:rPr lang="zh-TW" altLang="en-US" sz="1800" b="0" i="0" u="none" strike="noStrike" kern="1200" baseline="0" dirty="0" smtClean="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smtClean="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smtClean="0">
                          <a:solidFill>
                            <a:srgbClr val="FF0000"/>
                          </a:solidFill>
                          <a:latin typeface="Book Antiqua" pitchFamily="18" charset="0"/>
                          <a:ea typeface="標楷體" pitchFamily="65" charset="-120"/>
                          <a:cs typeface="+mn-cs"/>
                        </a:rPr>
                        <a:t>2</a:t>
                      </a:r>
                      <a:r>
                        <a:rPr lang="zh-TW" altLang="en-US" sz="1800" b="0" i="0" u="none" strike="noStrike" kern="1200" baseline="0" dirty="0" smtClean="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2.</a:t>
                      </a:r>
                      <a:r>
                        <a:rPr lang="zh-TW" altLang="en-US" sz="1800" b="0" i="0" u="none" strike="noStrike" kern="1200" baseline="0" dirty="0" smtClean="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smtClean="0">
                          <a:solidFill>
                            <a:schemeClr val="dk1"/>
                          </a:solidFill>
                          <a:latin typeface="Book Antiqua" pitchFamily="18" charset="0"/>
                          <a:ea typeface="標楷體" pitchFamily="65" charset="-120"/>
                          <a:cs typeface="+mn-cs"/>
                        </a:rPr>
                        <a:t>1</a:t>
                      </a:r>
                      <a:r>
                        <a:rPr lang="zh-TW" altLang="en-US" sz="1800" b="0" i="0" u="none" strike="noStrike" kern="1200" baseline="0" dirty="0" smtClean="0">
                          <a:solidFill>
                            <a:schemeClr val="dk1"/>
                          </a:solidFill>
                          <a:latin typeface="Book Antiqua" pitchFamily="18" charset="0"/>
                          <a:ea typeface="標楷體" pitchFamily="65" charset="-120"/>
                          <a:cs typeface="+mn-cs"/>
                        </a:rPr>
                        <a:t>小時</a:t>
                      </a:r>
                      <a:endParaRPr lang="en-US" altLang="zh-TW" sz="1800" b="0" i="0" u="none" strike="noStrike" kern="1200" baseline="0" dirty="0" smtClean="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得 </a:t>
                      </a:r>
                      <a:r>
                        <a:rPr lang="en-US" altLang="zh-TW" sz="1800" b="0" i="0" u="none" strike="noStrike" kern="1200" baseline="0" dirty="0" smtClean="0">
                          <a:solidFill>
                            <a:srgbClr val="FF0000"/>
                          </a:solidFill>
                          <a:latin typeface="Book Antiqua" pitchFamily="18" charset="0"/>
                          <a:ea typeface="標楷體" pitchFamily="65" charset="-120"/>
                          <a:cs typeface="+mn-cs"/>
                        </a:rPr>
                        <a:t>0.25 </a:t>
                      </a:r>
                      <a:r>
                        <a:rPr lang="zh-TW" altLang="en-US" sz="1800" b="0" i="0" u="none" strike="noStrike" kern="1200" baseline="0" dirty="0" smtClean="0">
                          <a:solidFill>
                            <a:schemeClr val="dk1"/>
                          </a:solidFill>
                          <a:latin typeface="Book Antiqua" pitchFamily="18" charset="0"/>
                          <a:ea typeface="標楷體" pitchFamily="65" charset="-120"/>
                          <a:cs typeface="+mn-cs"/>
                        </a:rPr>
                        <a:t>分</a:t>
                      </a:r>
                      <a:endParaRPr lang="zh-TW" altLang="en-US" sz="1800" dirty="0" smtClean="0">
                        <a:solidFill>
                          <a:srgbClr val="FF0000"/>
                        </a:solidFill>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484291">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技藝</a:t>
                      </a:r>
                      <a:r>
                        <a:rPr lang="zh-TW" altLang="en-US" sz="2100" b="1" i="0" u="none" strike="noStrike" kern="1200" baseline="0" dirty="0">
                          <a:solidFill>
                            <a:schemeClr val="dk1"/>
                          </a:solidFill>
                          <a:latin typeface="Book Antiqua" pitchFamily="18" charset="0"/>
                          <a:ea typeface="標楷體" pitchFamily="65" charset="-120"/>
                          <a:cs typeface="+mn-cs"/>
                        </a:rPr>
                        <a:t>優良 </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smtClean="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smtClean="0">
                          <a:solidFill>
                            <a:schemeClr val="dk1"/>
                          </a:solidFill>
                          <a:latin typeface="Book Antiqua" pitchFamily="18" charset="0"/>
                          <a:ea typeface="標楷體" pitchFamily="65" charset="-120"/>
                          <a:cs typeface="+mn-cs"/>
                        </a:rPr>
                        <a:t>90</a:t>
                      </a:r>
                      <a:r>
                        <a:rPr lang="zh-TW" altLang="en-US" sz="1800" b="0" i="0" u="none" strike="noStrike" kern="1200" baseline="0" dirty="0" smtClean="0">
                          <a:solidFill>
                            <a:schemeClr val="dk1"/>
                          </a:solidFill>
                          <a:latin typeface="Book Antiqua" pitchFamily="18" charset="0"/>
                          <a:ea typeface="標楷體" pitchFamily="65" charset="-120"/>
                          <a:cs typeface="+mn-cs"/>
                        </a:rPr>
                        <a:t>分以上：</a:t>
                      </a:r>
                      <a:r>
                        <a:rPr lang="en-US" altLang="zh-TW" sz="1800" b="0" i="0" u="none" strike="noStrike" kern="1200" baseline="0" dirty="0" smtClean="0">
                          <a:solidFill>
                            <a:srgbClr val="FF0000"/>
                          </a:solidFill>
                          <a:latin typeface="Book Antiqua" pitchFamily="18" charset="0"/>
                          <a:ea typeface="標楷體" pitchFamily="65" charset="-120"/>
                          <a:cs typeface="+mn-cs"/>
                        </a:rPr>
                        <a:t>3</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80</a:t>
                      </a:r>
                      <a:r>
                        <a:rPr lang="zh-TW" altLang="en-US" sz="1800" b="0" i="0" u="none" strike="noStrike" kern="1200" baseline="0" dirty="0" smtClean="0">
                          <a:solidFill>
                            <a:schemeClr val="dk1"/>
                          </a:solidFill>
                          <a:latin typeface="Book Antiqua" pitchFamily="18" charset="0"/>
                          <a:ea typeface="標楷體" pitchFamily="65" charset="-120"/>
                          <a:cs typeface="+mn-cs"/>
                        </a:rPr>
                        <a:t>分以上未滿</a:t>
                      </a:r>
                      <a:r>
                        <a:rPr lang="en-US" altLang="zh-TW" sz="1800" b="0" i="0" u="none" strike="noStrike" kern="1200" baseline="0" dirty="0" smtClean="0">
                          <a:solidFill>
                            <a:schemeClr val="dk1"/>
                          </a:solidFill>
                          <a:latin typeface="Book Antiqua" pitchFamily="18" charset="0"/>
                          <a:ea typeface="標楷體" pitchFamily="65" charset="-120"/>
                          <a:cs typeface="+mn-cs"/>
                        </a:rPr>
                        <a:t>90</a:t>
                      </a:r>
                      <a:r>
                        <a:rPr lang="zh-TW" altLang="en-US" sz="1800" b="0" i="0" u="none" strike="noStrike" kern="1200" baseline="0" dirty="0" smtClean="0">
                          <a:solidFill>
                            <a:schemeClr val="dk1"/>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2.5</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70</a:t>
                      </a:r>
                      <a:r>
                        <a:rPr lang="zh-TW" altLang="en-US" sz="1800" b="0" i="0" u="none" strike="noStrike" kern="1200" baseline="0" dirty="0" smtClean="0">
                          <a:solidFill>
                            <a:schemeClr val="dk1"/>
                          </a:solidFill>
                          <a:latin typeface="Book Antiqua" pitchFamily="18" charset="0"/>
                          <a:ea typeface="標楷體" pitchFamily="65" charset="-120"/>
                          <a:cs typeface="+mn-cs"/>
                        </a:rPr>
                        <a:t>分以上未滿</a:t>
                      </a:r>
                      <a:r>
                        <a:rPr lang="en-US" altLang="zh-TW" sz="1800" b="0" i="0" u="none" strike="noStrike" kern="1200" baseline="0" dirty="0" smtClean="0">
                          <a:solidFill>
                            <a:schemeClr val="dk1"/>
                          </a:solidFill>
                          <a:latin typeface="Book Antiqua" pitchFamily="18" charset="0"/>
                          <a:ea typeface="標楷體" pitchFamily="65" charset="-120"/>
                          <a:cs typeface="+mn-cs"/>
                        </a:rPr>
                        <a:t>80</a:t>
                      </a:r>
                      <a:r>
                        <a:rPr lang="zh-TW" altLang="en-US" sz="1800" b="0" i="0" u="none" strike="noStrike" kern="1200" baseline="0" dirty="0" smtClean="0">
                          <a:solidFill>
                            <a:schemeClr val="dk1"/>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1.5</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60</a:t>
                      </a:r>
                      <a:r>
                        <a:rPr lang="zh-TW" altLang="en-US" sz="1800" b="0" i="0" u="none" strike="noStrike" kern="1200" baseline="0" dirty="0" smtClean="0">
                          <a:solidFill>
                            <a:schemeClr val="dk1"/>
                          </a:solidFill>
                          <a:latin typeface="Book Antiqua" pitchFamily="18" charset="0"/>
                          <a:ea typeface="標楷體" pitchFamily="65" charset="-120"/>
                          <a:cs typeface="+mn-cs"/>
                        </a:rPr>
                        <a:t>分以上未滿</a:t>
                      </a:r>
                      <a:r>
                        <a:rPr lang="en-US" altLang="zh-TW" sz="1800" b="0" i="0" u="none" strike="noStrike" kern="1200" baseline="0" dirty="0" smtClean="0">
                          <a:solidFill>
                            <a:schemeClr val="dk1"/>
                          </a:solidFill>
                          <a:latin typeface="Book Antiqua" pitchFamily="18" charset="0"/>
                          <a:ea typeface="標楷體" pitchFamily="65" charset="-120"/>
                          <a:cs typeface="+mn-cs"/>
                        </a:rPr>
                        <a:t>70</a:t>
                      </a:r>
                      <a:r>
                        <a:rPr lang="zh-TW" altLang="en-US" sz="1800" b="0" i="0" u="none" strike="noStrike" kern="1200" baseline="0" dirty="0" smtClean="0">
                          <a:solidFill>
                            <a:schemeClr val="dk1"/>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1</a:t>
                      </a:r>
                      <a:r>
                        <a:rPr lang="zh-TW" altLang="en-US" sz="1800" b="0" i="0" u="none" strike="noStrike" kern="1200" baseline="0" dirty="0" smtClean="0">
                          <a:solidFill>
                            <a:srgbClr val="FF0000"/>
                          </a:solidFill>
                          <a:latin typeface="Book Antiqua" pitchFamily="18" charset="0"/>
                          <a:ea typeface="標楷體" pitchFamily="65" charset="-120"/>
                          <a:cs typeface="+mn-cs"/>
                        </a:rPr>
                        <a:t>分</a:t>
                      </a:r>
                      <a:endParaRPr lang="zh-TW" altLang="en-US" sz="1800" dirty="0" smtClean="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84291">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弱勢</a:t>
                      </a:r>
                      <a:r>
                        <a:rPr lang="zh-TW" altLang="en-US" sz="2100" b="1" i="0" u="none" strike="noStrike" kern="1200" baseline="0" dirty="0">
                          <a:solidFill>
                            <a:schemeClr val="dk1"/>
                          </a:solidFill>
                          <a:latin typeface="Book Antiqua" pitchFamily="18" charset="0"/>
                          <a:ea typeface="標楷體" pitchFamily="65" charset="-120"/>
                          <a:cs typeface="+mn-cs"/>
                        </a:rPr>
                        <a:t>身分 </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smtClean="0">
                          <a:solidFill>
                            <a:schemeClr val="dk1"/>
                          </a:solidFill>
                          <a:latin typeface="Book Antiqua" pitchFamily="18" charset="0"/>
                          <a:ea typeface="標楷體" pitchFamily="65" charset="-120"/>
                          <a:cs typeface="+mn-cs"/>
                        </a:rPr>
                        <a:t>低收入戶：</a:t>
                      </a:r>
                      <a:r>
                        <a:rPr lang="en-US" altLang="zh-TW" sz="1800" b="0" i="0" u="none" strike="noStrike" kern="1200" baseline="0" dirty="0" smtClean="0">
                          <a:solidFill>
                            <a:srgbClr val="FF0000"/>
                          </a:solidFill>
                          <a:latin typeface="Book Antiqua" pitchFamily="18" charset="0"/>
                          <a:ea typeface="標楷體" pitchFamily="65" charset="-120"/>
                          <a:cs typeface="+mn-cs"/>
                        </a:rPr>
                        <a:t>3</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smtClean="0">
                          <a:solidFill>
                            <a:srgbClr val="FF0000"/>
                          </a:solidFill>
                          <a:latin typeface="Book Antiqua" pitchFamily="18" charset="0"/>
                          <a:ea typeface="標楷體" pitchFamily="65" charset="-120"/>
                          <a:cs typeface="+mn-cs"/>
                        </a:rPr>
                        <a:t>1.5</a:t>
                      </a:r>
                      <a:r>
                        <a:rPr lang="zh-TW" altLang="en-US" sz="1800" b="0" i="0" u="none" strike="noStrike" kern="1200" baseline="0" dirty="0" smtClean="0">
                          <a:solidFill>
                            <a:srgbClr val="FF0000"/>
                          </a:solidFill>
                          <a:latin typeface="Book Antiqua" pitchFamily="18" charset="0"/>
                          <a:ea typeface="標楷體" pitchFamily="65" charset="-120"/>
                          <a:cs typeface="+mn-cs"/>
                        </a:rPr>
                        <a:t>分</a:t>
                      </a:r>
                      <a:endParaRPr lang="en-US" altLang="zh-TW" sz="1800" b="0" i="0" u="none" strike="noStrike" kern="1200" baseline="0" dirty="0" smtClean="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符合一項即可</a:t>
                      </a:r>
                      <a:r>
                        <a:rPr lang="en-US" altLang="zh-TW" sz="1800" b="0" i="0" u="none" strike="noStrike" kern="1200" baseline="0" dirty="0" smtClean="0">
                          <a:solidFill>
                            <a:schemeClr val="dk1"/>
                          </a:solidFill>
                          <a:latin typeface="Book Antiqua" pitchFamily="18" charset="0"/>
                          <a:ea typeface="標楷體" pitchFamily="65" charset="-120"/>
                          <a:cs typeface="+mn-cs"/>
                        </a:rPr>
                        <a:t>)</a:t>
                      </a:r>
                      <a:endParaRPr lang="zh-TW" altLang="en-US" sz="1800" dirty="0" smtClean="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416756">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均衡</a:t>
                      </a:r>
                      <a:r>
                        <a:rPr lang="zh-TW" altLang="en-US" sz="2100" b="1" i="0" u="none" strike="noStrike" kern="1200" baseline="0" dirty="0">
                          <a:solidFill>
                            <a:schemeClr val="dk1"/>
                          </a:solidFill>
                          <a:latin typeface="Book Antiqua" pitchFamily="18" charset="0"/>
                          <a:ea typeface="標楷體" pitchFamily="65" charset="-120"/>
                          <a:cs typeface="+mn-cs"/>
                        </a:rPr>
                        <a:t>學習</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smtClean="0">
                          <a:solidFill>
                            <a:schemeClr val="dk1"/>
                          </a:solidFill>
                          <a:latin typeface="Book Antiqua" pitchFamily="18" charset="0"/>
                          <a:ea typeface="標楷體" pitchFamily="65" charset="-120"/>
                          <a:cs typeface="+mn-cs"/>
                        </a:rPr>
                        <a:t>三領域學習</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健康與體育、藝術與人文</a:t>
                      </a:r>
                      <a:r>
                        <a:rPr lang="zh-TW" altLang="en-US" sz="1800" b="0" i="0" u="none" strike="noStrike" kern="1200" baseline="0" dirty="0">
                          <a:solidFill>
                            <a:schemeClr val="dk1"/>
                          </a:solidFill>
                          <a:latin typeface="Book Antiqua" pitchFamily="18" charset="0"/>
                          <a:ea typeface="標楷體" pitchFamily="65" charset="-120"/>
                          <a:cs typeface="+mn-cs"/>
                        </a:rPr>
                        <a:t>、綜合：</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a:t>
                      </a:r>
                      <a:r>
                        <a:rPr lang="zh-TW" altLang="en-US" sz="1800" b="0" i="0" u="none" strike="noStrike" kern="1200" baseline="0" dirty="0" smtClean="0">
                          <a:solidFill>
                            <a:srgbClr val="FF0000"/>
                          </a:solidFill>
                          <a:latin typeface="Book Antiqua" pitchFamily="18" charset="0"/>
                          <a:ea typeface="標楷體" pitchFamily="65" charset="-120"/>
                          <a:cs typeface="+mn-cs"/>
                        </a:rPr>
                        <a:t>領域 </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a:t>
                      </a:r>
                      <a:r>
                        <a:rPr lang="zh-TW" altLang="en-US" sz="1800" b="0" i="0" u="none" strike="noStrike" kern="1200" baseline="0" dirty="0" smtClean="0">
                          <a:solidFill>
                            <a:schemeClr val="dk1"/>
                          </a:solidFill>
                          <a:latin typeface="Book Antiqua" pitchFamily="18" charset="0"/>
                          <a:ea typeface="標楷體" pitchFamily="65" charset="-120"/>
                          <a:cs typeface="+mn-cs"/>
                        </a:rPr>
                        <a:t>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84291">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國中</a:t>
                      </a:r>
                      <a:r>
                        <a:rPr lang="zh-TW" altLang="en-US" sz="2100" b="1" i="0" u="none" strike="noStrike" kern="1200" baseline="0" dirty="0">
                          <a:solidFill>
                            <a:schemeClr val="dk1"/>
                          </a:solidFill>
                          <a:latin typeface="Book Antiqua" pitchFamily="18" charset="0"/>
                          <a:ea typeface="標楷體" pitchFamily="65" charset="-120"/>
                          <a:cs typeface="+mn-cs"/>
                        </a:rPr>
                        <a:t>教育會考</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smtClean="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smtClean="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smtClean="0">
                          <a:solidFill>
                            <a:schemeClr val="dk1"/>
                          </a:solidFill>
                          <a:latin typeface="Book Antiqua" pitchFamily="18" charset="0"/>
                          <a:ea typeface="標楷體" pitchFamily="65" charset="-120"/>
                          <a:cs typeface="+mn-cs"/>
                        </a:rPr>
                        <a:t>A</a:t>
                      </a:r>
                      <a:r>
                        <a:rPr lang="en-US" altLang="zh-TW" sz="1800" kern="1200" baseline="30000" dirty="0" smtClean="0">
                          <a:solidFill>
                            <a:schemeClr val="dk1"/>
                          </a:solidFill>
                          <a:effectLst/>
                          <a:latin typeface="+mn-lt"/>
                          <a:ea typeface="+mn-ea"/>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A</a:t>
                      </a:r>
                      <a:r>
                        <a:rPr lang="en-US" altLang="zh-TW" sz="1800" kern="1200" baseline="30000" dirty="0" smtClean="0">
                          <a:solidFill>
                            <a:schemeClr val="dk1"/>
                          </a:solidFill>
                          <a:effectLst/>
                          <a:latin typeface="+mn-lt"/>
                          <a:ea typeface="+mn-ea"/>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A</a:t>
                      </a:r>
                      <a:r>
                        <a:rPr lang="zh-TW" altLang="en-US" sz="1800" b="0" i="0" u="none" strike="noStrike" kern="1200" baseline="0" dirty="0" smtClean="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smtClean="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smtClean="0">
                          <a:ln>
                            <a:noFill/>
                          </a:ln>
                          <a:solidFill>
                            <a:prstClr val="black"/>
                          </a:solidFill>
                          <a:effectLst/>
                          <a:uLnTx/>
                          <a:uFillTx/>
                          <a:latin typeface="+mn-lt"/>
                          <a:ea typeface="+mn-ea"/>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smtClean="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smtClean="0">
                          <a:ln>
                            <a:noFill/>
                          </a:ln>
                          <a:solidFill>
                            <a:prstClr val="black"/>
                          </a:solidFill>
                          <a:effectLst/>
                          <a:uLnTx/>
                          <a:uFillTx/>
                          <a:latin typeface="+mn-lt"/>
                          <a:ea typeface="+mn-ea"/>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  </a:t>
                      </a:r>
                      <a:r>
                        <a:rPr lang="en-US" altLang="zh-TW" sz="1800" b="0" i="0" u="none" strike="noStrike" kern="1200" baseline="0" dirty="0" smtClean="0">
                          <a:solidFill>
                            <a:schemeClr val="dk1"/>
                          </a:solidFill>
                          <a:latin typeface="Book Antiqua" pitchFamily="18" charset="0"/>
                          <a:ea typeface="標楷體" pitchFamily="65" charset="-120"/>
                          <a:cs typeface="+mn-cs"/>
                        </a:rPr>
                        <a:t>B  </a:t>
                      </a:r>
                      <a:r>
                        <a:rPr lang="zh-TW" altLang="en-US" sz="1800" b="0" i="0" u="none" strike="noStrike" kern="1200" baseline="0" dirty="0" smtClean="0">
                          <a:solidFill>
                            <a:schemeClr val="dk1"/>
                          </a:solidFill>
                          <a:latin typeface="Book Antiqua" pitchFamily="18" charset="0"/>
                          <a:ea typeface="標楷體" pitchFamily="65" charset="-120"/>
                          <a:cs typeface="+mn-cs"/>
                        </a:rPr>
                        <a:t>、  </a:t>
                      </a:r>
                      <a:r>
                        <a:rPr lang="en-US" altLang="zh-TW" sz="1800" b="0" i="0" u="none" strike="noStrike" kern="1200" baseline="0" dirty="0" smtClean="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smtClean="0">
                          <a:solidFill>
                            <a:srgbClr val="FF0000"/>
                          </a:solidFill>
                          <a:latin typeface="Book Antiqua" pitchFamily="18" charset="0"/>
                          <a:ea typeface="標楷體" pitchFamily="65" charset="-120"/>
                          <a:cs typeface="+mn-cs"/>
                        </a:rPr>
                        <a:t>                                                           </a:t>
                      </a:r>
                      <a:r>
                        <a:rPr lang="en-US" altLang="zh-TW" sz="1800" b="0" i="0" u="none" strike="noStrike" kern="1200" baseline="0" dirty="0" smtClean="0">
                          <a:solidFill>
                            <a:srgbClr val="FF0000"/>
                          </a:solidFill>
                          <a:latin typeface="Book Antiqua" pitchFamily="18" charset="0"/>
                          <a:ea typeface="標楷體" pitchFamily="65" charset="-120"/>
                          <a:cs typeface="+mn-cs"/>
                        </a:rPr>
                        <a:t>6.4</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6</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5</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4</a:t>
                      </a:r>
                      <a:r>
                        <a:rPr lang="zh-TW" altLang="en-US" sz="1800" b="0" i="0" u="none" strike="noStrike" kern="1200" baseline="0" dirty="0" smtClean="0">
                          <a:solidFill>
                            <a:srgbClr val="FF0000"/>
                          </a:solidFill>
                          <a:latin typeface="Book Antiqua" pitchFamily="18" charset="0"/>
                          <a:ea typeface="標楷體" pitchFamily="65" charset="-120"/>
                          <a:cs typeface="+mn-cs"/>
                        </a:rPr>
                        <a:t>分 、</a:t>
                      </a:r>
                      <a:r>
                        <a:rPr lang="en-US" altLang="zh-TW" sz="1800" b="0" i="0" u="none" strike="noStrike" kern="1200" baseline="0" dirty="0" smtClean="0">
                          <a:solidFill>
                            <a:srgbClr val="FF0000"/>
                          </a:solidFill>
                          <a:latin typeface="Book Antiqua" pitchFamily="18" charset="0"/>
                          <a:ea typeface="標楷體" pitchFamily="65" charset="-120"/>
                          <a:cs typeface="+mn-cs"/>
                        </a:rPr>
                        <a:t>3</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2</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1</a:t>
                      </a:r>
                      <a:r>
                        <a:rPr lang="zh-TW" altLang="en-US" sz="1800" b="0" i="0" u="none" strike="noStrike" kern="1200" baseline="0" dirty="0" smtClean="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r h="484291">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寫作</a:t>
                      </a:r>
                      <a:r>
                        <a:rPr lang="zh-TW" altLang="en-US" sz="2100" b="1" i="0" u="none" strike="noStrike" kern="1200" baseline="0" dirty="0">
                          <a:solidFill>
                            <a:schemeClr val="dk1"/>
                          </a:solidFill>
                          <a:latin typeface="Book Antiqua" pitchFamily="18" charset="0"/>
                          <a:ea typeface="標楷體" pitchFamily="65" charset="-120"/>
                          <a:cs typeface="+mn-cs"/>
                        </a:rPr>
                        <a:t>測驗</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smtClean="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smtClean="0">
                          <a:solidFill>
                            <a:schemeClr val="dk1"/>
                          </a:solidFill>
                          <a:latin typeface="Book Antiqua" pitchFamily="18" charset="0"/>
                          <a:ea typeface="標楷體" pitchFamily="65" charset="-120"/>
                          <a:cs typeface="+mn-cs"/>
                        </a:rPr>
                        <a:t>6</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5</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4</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3</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2</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1</a:t>
                      </a:r>
                      <a:r>
                        <a:rPr lang="zh-TW" altLang="en-US" sz="1800" b="0" i="0" u="none" strike="noStrike" kern="1200" baseline="0" dirty="0" smtClean="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smtClean="0">
                          <a:solidFill>
                            <a:srgbClr val="FF0000"/>
                          </a:solidFill>
                          <a:latin typeface="Book Antiqua" pitchFamily="18" charset="0"/>
                          <a:ea typeface="標楷體" pitchFamily="65" charset="-120"/>
                          <a:cs typeface="+mn-cs"/>
                        </a:rPr>
                        <a:t>                                      </a:t>
                      </a:r>
                      <a:r>
                        <a:rPr lang="en-US" altLang="zh-TW" sz="1800" b="0" i="0" u="none" strike="noStrike" kern="1200" baseline="0" dirty="0" smtClean="0">
                          <a:solidFill>
                            <a:srgbClr val="FF0000"/>
                          </a:solidFill>
                          <a:latin typeface="Book Antiqua" pitchFamily="18" charset="0"/>
                          <a:ea typeface="標楷體" pitchFamily="65" charset="-120"/>
                          <a:cs typeface="+mn-cs"/>
                        </a:rPr>
                        <a:t>1</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0.8</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0.6</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0.4</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0.2</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0.1</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52746">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77009" y="1605973"/>
            <a:ext cx="11137900" cy="4778375"/>
          </a:xfrm>
        </p:spPr>
        <p:txBody>
          <a:bodyPr/>
          <a:lstStyle/>
          <a:p>
            <a:pPr>
              <a:lnSpc>
                <a:spcPct val="120000"/>
              </a:lnSpc>
              <a:buFont typeface="Wingdings" panose="05000000000000000000" pitchFamily="2" charset="2"/>
              <a:buChar char="l"/>
              <a:defRPr/>
            </a:pPr>
            <a:r>
              <a:rPr lang="zh-TW" altLang="en-US" sz="3400" b="1" dirty="0" smtClean="0">
                <a:solidFill>
                  <a:srgbClr val="0000FF"/>
                </a:solidFill>
                <a:latin typeface="標楷體" panose="03000509000000000000" pitchFamily="65" charset="-120"/>
                <a:ea typeface="標楷體" panose="03000509000000000000" pitchFamily="65" charset="-120"/>
              </a:rPr>
              <a:t> </a:t>
            </a:r>
            <a:r>
              <a:rPr lang="zh-TW" altLang="zh-TW" sz="3400" b="1" dirty="0" smtClean="0">
                <a:solidFill>
                  <a:srgbClr val="0000FF"/>
                </a:solidFill>
                <a:latin typeface="標楷體" panose="03000509000000000000" pitchFamily="65" charset="-120"/>
                <a:ea typeface="標楷體" panose="03000509000000000000" pitchFamily="65" charset="-120"/>
              </a:rPr>
              <a:t>免試</a:t>
            </a:r>
            <a:r>
              <a:rPr lang="zh-TW" altLang="zh-TW" sz="3400" b="1" dirty="0">
                <a:solidFill>
                  <a:srgbClr val="0000FF"/>
                </a:solidFill>
                <a:latin typeface="標楷體" panose="03000509000000000000" pitchFamily="65" charset="-120"/>
                <a:ea typeface="標楷體" panose="03000509000000000000" pitchFamily="65" charset="-120"/>
              </a:rPr>
              <a:t>生可依志向網路選填</a:t>
            </a:r>
            <a:r>
              <a:rPr lang="en-US" altLang="zh-TW" sz="3400" b="1" u="sng" dirty="0">
                <a:solidFill>
                  <a:srgbClr val="C00000"/>
                </a:solidFill>
                <a:latin typeface="Book Antiqua" panose="02040602050305030304" pitchFamily="18" charset="0"/>
                <a:ea typeface="標楷體" panose="03000509000000000000" pitchFamily="65" charset="-120"/>
              </a:rPr>
              <a:t>30</a:t>
            </a:r>
            <a:r>
              <a:rPr lang="zh-TW" altLang="zh-TW" sz="3400" b="1" u="sng" dirty="0" smtClean="0">
                <a:solidFill>
                  <a:srgbClr val="C00000"/>
                </a:solidFill>
                <a:latin typeface="Book Antiqua" panose="02040602050305030304" pitchFamily="18" charset="0"/>
                <a:ea typeface="標楷體" panose="03000509000000000000" pitchFamily="65" charset="-120"/>
              </a:rPr>
              <a:t>個</a:t>
            </a:r>
            <a:r>
              <a:rPr lang="zh-TW" altLang="zh-TW" sz="3400" b="1" u="sng" smtClean="0">
                <a:solidFill>
                  <a:srgbClr val="C00000"/>
                </a:solidFill>
                <a:latin typeface="標楷體" panose="03000509000000000000" pitchFamily="65" charset="-120"/>
                <a:ea typeface="標楷體" panose="03000509000000000000" pitchFamily="65" charset="-120"/>
              </a:rPr>
              <a:t>科（組）</a:t>
            </a:r>
            <a:r>
              <a:rPr lang="zh-TW" altLang="zh-TW" sz="3400" b="1" u="sng" dirty="0" smtClean="0">
                <a:solidFill>
                  <a:srgbClr val="C00000"/>
                </a:solidFill>
                <a:latin typeface="標楷體" panose="03000509000000000000" pitchFamily="65" charset="-120"/>
                <a:ea typeface="標楷體" panose="03000509000000000000" pitchFamily="65" charset="-120"/>
              </a:rPr>
              <a:t>志願</a:t>
            </a:r>
            <a:r>
              <a:rPr lang="zh-TW" altLang="en-US" sz="3400" b="1" dirty="0" smtClean="0">
                <a:solidFill>
                  <a:srgbClr val="0000FF"/>
                </a:solidFill>
                <a:latin typeface="標楷體" panose="03000509000000000000" pitchFamily="65" charset="-120"/>
                <a:ea typeface="標楷體" panose="03000509000000000000" pitchFamily="65" charset="-120"/>
              </a:rPr>
              <a:t>，</a:t>
            </a:r>
            <a:r>
              <a:rPr lang="en-US" altLang="zh-TW" sz="3400" b="1" dirty="0" smtClean="0">
                <a:solidFill>
                  <a:srgbClr val="0000FF"/>
                </a:solidFill>
                <a:latin typeface="標楷體" panose="03000509000000000000" pitchFamily="65" charset="-120"/>
                <a:ea typeface="標楷體" panose="03000509000000000000" pitchFamily="65" charset="-120"/>
              </a:rPr>
              <a:t/>
            </a:r>
            <a:br>
              <a:rPr lang="en-US" altLang="zh-TW" sz="3400" b="1" dirty="0" smtClean="0">
                <a:solidFill>
                  <a:srgbClr val="0000FF"/>
                </a:solidFill>
                <a:latin typeface="標楷體" panose="03000509000000000000" pitchFamily="65" charset="-120"/>
                <a:ea typeface="標楷體" panose="03000509000000000000" pitchFamily="65" charset="-120"/>
              </a:rPr>
            </a:br>
            <a:r>
              <a:rPr lang="zh-TW" altLang="en-US" sz="3400" b="1" dirty="0" smtClean="0">
                <a:solidFill>
                  <a:srgbClr val="0000FF"/>
                </a:solidFill>
                <a:latin typeface="標楷體" panose="03000509000000000000" pitchFamily="65" charset="-120"/>
                <a:ea typeface="標楷體" panose="03000509000000000000" pitchFamily="65" charset="-120"/>
              </a:rPr>
              <a:t>  </a:t>
            </a:r>
            <a:r>
              <a:rPr lang="zh-TW" altLang="en-US" sz="3400" b="1" dirty="0" smtClean="0">
                <a:solidFill>
                  <a:srgbClr val="0000FF"/>
                </a:solidFill>
                <a:latin typeface="Book Antiqua" panose="02040602050305030304" pitchFamily="18" charset="0"/>
                <a:ea typeface="標楷體" panose="03000509000000000000" pitchFamily="65" charset="-120"/>
              </a:rPr>
              <a:t>每</a:t>
            </a:r>
            <a:r>
              <a:rPr lang="en-US" altLang="zh-TW" sz="3400" b="1" dirty="0">
                <a:solidFill>
                  <a:srgbClr val="0000FF"/>
                </a:solidFill>
                <a:latin typeface="Book Antiqua" panose="02040602050305030304" pitchFamily="18" charset="0"/>
                <a:ea typeface="標楷體" panose="03000509000000000000" pitchFamily="65" charset="-120"/>
              </a:rPr>
              <a:t>5</a:t>
            </a:r>
            <a:r>
              <a:rPr lang="zh-TW" altLang="en-US" sz="3400" b="1" dirty="0">
                <a:solidFill>
                  <a:srgbClr val="0000FF"/>
                </a:solidFill>
                <a:latin typeface="Book Antiqua" panose="02040602050305030304" pitchFamily="18" charset="0"/>
                <a:ea typeface="標楷體" panose="03000509000000000000" pitchFamily="65" charset="-120"/>
              </a:rPr>
              <a:t>志願為一級別共</a:t>
            </a:r>
            <a:r>
              <a:rPr lang="en-US" altLang="zh-TW" sz="3400" b="1" dirty="0">
                <a:solidFill>
                  <a:srgbClr val="0000FF"/>
                </a:solidFill>
                <a:latin typeface="Book Antiqua" panose="02040602050305030304" pitchFamily="18" charset="0"/>
                <a:ea typeface="標楷體" panose="03000509000000000000" pitchFamily="65" charset="-120"/>
              </a:rPr>
              <a:t>6</a:t>
            </a:r>
            <a:r>
              <a:rPr lang="zh-TW" altLang="en-US" sz="3400" b="1" dirty="0">
                <a:solidFill>
                  <a:srgbClr val="0000FF"/>
                </a:solidFill>
                <a:latin typeface="Book Antiqua" panose="02040602050305030304" pitchFamily="18" charset="0"/>
                <a:ea typeface="標楷體" panose="03000509000000000000" pitchFamily="65" charset="-120"/>
              </a:rPr>
              <a:t>級別，</a:t>
            </a:r>
            <a:r>
              <a:rPr lang="zh-TW" altLang="en-US" sz="3400" b="1" dirty="0" smtClean="0">
                <a:solidFill>
                  <a:srgbClr val="0000FF"/>
                </a:solidFill>
                <a:latin typeface="Book Antiqua" panose="02040602050305030304" pitchFamily="18" charset="0"/>
                <a:ea typeface="標楷體" panose="03000509000000000000" pitchFamily="65" charset="-120"/>
              </a:rPr>
              <a:t>積分核分準則如下：</a:t>
            </a:r>
            <a:endParaRPr lang="en-US" altLang="zh-TW" sz="3400" b="1" dirty="0">
              <a:solidFill>
                <a:srgbClr val="0000FF"/>
              </a:solidFill>
              <a:latin typeface="Book Antiqua" panose="02040602050305030304" pitchFamily="18" charset="0"/>
              <a:ea typeface="標楷體" panose="03000509000000000000" pitchFamily="65" charset="-120"/>
            </a:endParaRPr>
          </a:p>
          <a:p>
            <a:pPr marL="0" indent="0">
              <a:buFont typeface="Wingdings 3" panose="05040102010807070707" pitchFamily="18" charset="2"/>
              <a:buNone/>
              <a:defRPr/>
            </a:pPr>
            <a:endParaRPr lang="en-US" altLang="zh-TW" dirty="0" smtClean="0"/>
          </a:p>
          <a:p>
            <a:pPr marL="0" indent="0">
              <a:buFont typeface="Wingdings 3" panose="05040102010807070707" pitchFamily="18" charset="2"/>
              <a:buNone/>
              <a:defRPr/>
            </a:pP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xmlns="" val="71390155"/>
              </p:ext>
            </p:extLst>
          </p:nvPr>
        </p:nvGraphicFramePr>
        <p:xfrm>
          <a:off x="1263255" y="3091918"/>
          <a:ext cx="10165407" cy="2490947"/>
        </p:xfrm>
        <a:graphic>
          <a:graphicData uri="http://schemas.openxmlformats.org/drawingml/2006/table">
            <a:tbl>
              <a:tblPr firstRow="1" bandRow="1">
                <a:tableStyleId>{5C22544A-7EE6-4342-B048-85BDC9FD1C3A}</a:tableStyleId>
              </a:tblPr>
              <a:tblGrid>
                <a:gridCol w="1452201">
                  <a:extLst>
                    <a:ext uri="{9D8B030D-6E8A-4147-A177-3AD203B41FA5}">
                      <a16:colId xmlns:a16="http://schemas.microsoft.com/office/drawing/2014/main" xmlns="" val="20000"/>
                    </a:ext>
                  </a:extLst>
                </a:gridCol>
                <a:gridCol w="1452201">
                  <a:extLst>
                    <a:ext uri="{9D8B030D-6E8A-4147-A177-3AD203B41FA5}">
                      <a16:colId xmlns:a16="http://schemas.microsoft.com/office/drawing/2014/main" xmlns="" val="20001"/>
                    </a:ext>
                  </a:extLst>
                </a:gridCol>
                <a:gridCol w="1452201">
                  <a:extLst>
                    <a:ext uri="{9D8B030D-6E8A-4147-A177-3AD203B41FA5}">
                      <a16:colId xmlns:a16="http://schemas.microsoft.com/office/drawing/2014/main" xmlns="" val="20002"/>
                    </a:ext>
                  </a:extLst>
                </a:gridCol>
                <a:gridCol w="1452201">
                  <a:extLst>
                    <a:ext uri="{9D8B030D-6E8A-4147-A177-3AD203B41FA5}">
                      <a16:colId xmlns:a16="http://schemas.microsoft.com/office/drawing/2014/main" xmlns="" val="20003"/>
                    </a:ext>
                  </a:extLst>
                </a:gridCol>
                <a:gridCol w="1452201">
                  <a:extLst>
                    <a:ext uri="{9D8B030D-6E8A-4147-A177-3AD203B41FA5}">
                      <a16:colId xmlns:a16="http://schemas.microsoft.com/office/drawing/2014/main" xmlns="" val="20004"/>
                    </a:ext>
                  </a:extLst>
                </a:gridCol>
                <a:gridCol w="1452201">
                  <a:extLst>
                    <a:ext uri="{9D8B030D-6E8A-4147-A177-3AD203B41FA5}">
                      <a16:colId xmlns:a16="http://schemas.microsoft.com/office/drawing/2014/main" xmlns="" val="20005"/>
                    </a:ext>
                  </a:extLst>
                </a:gridCol>
                <a:gridCol w="1452201">
                  <a:extLst>
                    <a:ext uri="{9D8B030D-6E8A-4147-A177-3AD203B41FA5}">
                      <a16:colId xmlns:a16="http://schemas.microsoft.com/office/drawing/2014/main" xmlns="" val="20006"/>
                    </a:ext>
                  </a:extLst>
                </a:gridCol>
              </a:tblGrid>
              <a:tr h="700243">
                <a:tc>
                  <a:txBody>
                    <a:bodyPr/>
                    <a:lstStyle/>
                    <a:p>
                      <a:pPr algn="ctr"/>
                      <a:r>
                        <a:rPr lang="zh-TW" altLang="en-US" sz="2600" b="1" dirty="0" smtClean="0">
                          <a:latin typeface="標楷體" panose="03000509000000000000" pitchFamily="65" charset="-120"/>
                          <a:ea typeface="標楷體" panose="03000509000000000000" pitchFamily="65" charset="-120"/>
                        </a:rPr>
                        <a:t>級 別</a:t>
                      </a:r>
                      <a:endParaRPr lang="zh-TW" altLang="en-US" sz="2600" b="1" dirty="0">
                        <a:latin typeface="標楷體" panose="03000509000000000000" pitchFamily="65" charset="-120"/>
                        <a:ea typeface="標楷體" panose="03000509000000000000" pitchFamily="65" charset="-120"/>
                      </a:endParaRPr>
                    </a:p>
                  </a:txBody>
                  <a:tcPr anchor="c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1</a:t>
                      </a:r>
                      <a:r>
                        <a:rPr lang="zh-TW" altLang="en-US" sz="2600" b="1" dirty="0" smtClean="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2</a:t>
                      </a:r>
                      <a:r>
                        <a:rPr lang="zh-TW" altLang="en-US" sz="2600" b="1" dirty="0" smtClean="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3</a:t>
                      </a:r>
                      <a:r>
                        <a:rPr lang="zh-TW" altLang="en-US" sz="2600" b="1" dirty="0" smtClean="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4</a:t>
                      </a:r>
                      <a:r>
                        <a:rPr lang="zh-TW" altLang="en-US" sz="2600" b="1" dirty="0" smtClean="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5</a:t>
                      </a:r>
                      <a:r>
                        <a:rPr lang="zh-TW" altLang="en-US" sz="2600" b="1" dirty="0" smtClean="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6</a:t>
                      </a:r>
                      <a:r>
                        <a:rPr lang="zh-TW" altLang="en-US" sz="2600" b="1" dirty="0" smtClean="0">
                          <a:latin typeface="標楷體" panose="03000509000000000000" pitchFamily="65" charset="-120"/>
                          <a:ea typeface="標楷體" panose="03000509000000000000" pitchFamily="65" charset="-120"/>
                        </a:rPr>
                        <a:t>級</a:t>
                      </a:r>
                      <a:endParaRPr lang="zh-TW" altLang="en-US" sz="2600" b="0" dirty="0">
                        <a:latin typeface="Book Antiqua" panose="02040602050305030304" pitchFamily="18" charset="0"/>
                        <a:ea typeface="標楷體" panose="03000509000000000000" pitchFamily="65" charset="-120"/>
                      </a:endParaRPr>
                    </a:p>
                  </a:txBody>
                  <a:tcPr anchor="ctr">
                    <a:solidFill>
                      <a:srgbClr val="0070C0"/>
                    </a:solidFill>
                  </a:tcPr>
                </a:tc>
                <a:extLst>
                  <a:ext uri="{0D108BD9-81ED-4DB2-BD59-A6C34878D82A}">
                    <a16:rowId xmlns:a16="http://schemas.microsoft.com/office/drawing/2014/main" xmlns="" val="10000"/>
                  </a:ext>
                </a:extLst>
              </a:tr>
              <a:tr h="89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smtClean="0">
                          <a:latin typeface="標楷體" panose="03000509000000000000" pitchFamily="65" charset="-120"/>
                          <a:ea typeface="標楷體" panose="03000509000000000000" pitchFamily="65" charset="-120"/>
                        </a:rPr>
                        <a:t>志願序</a:t>
                      </a:r>
                      <a:endParaRPr lang="zh-TW" altLang="en-US" sz="2600" b="1" dirty="0">
                        <a:latin typeface="標楷體" panose="03000509000000000000" pitchFamily="65" charset="-120"/>
                        <a:ea typeface="標楷體" panose="03000509000000000000" pitchFamily="65" charset="-120"/>
                      </a:endParaRP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1</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6</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10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11</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15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16</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20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21</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25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26</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30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extLst>
                  <a:ext uri="{0D108BD9-81ED-4DB2-BD59-A6C34878D82A}">
                    <a16:rowId xmlns:a16="http://schemas.microsoft.com/office/drawing/2014/main" xmlns="" val="10001"/>
                  </a:ext>
                </a:extLst>
              </a:tr>
              <a:tr h="895352">
                <a:tc>
                  <a:txBody>
                    <a:bodyPr/>
                    <a:lstStyle/>
                    <a:p>
                      <a:pPr marL="0" algn="ctr" defTabSz="914400" rtl="0" eaLnBrk="1" latinLnBrk="0" hangingPunct="1"/>
                      <a:r>
                        <a:rPr lang="zh-TW" altLang="en-US" sz="33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積 分</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solidFill>
                      <a:schemeClr val="accent2">
                        <a:lumMod val="60000"/>
                        <a:lumOff val="4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26</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25</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24</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23</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22</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21</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sp>
        <p:nvSpPr>
          <p:cNvPr id="9"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五專優先免試比序積分</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志願序</a:t>
            </a:r>
            <a:endParaRPr kumimoji="0" lang="zh-TW" altLang="en-US" sz="4000" dirty="0">
              <a:latin typeface="標楷體" panose="03000509000000000000" pitchFamily="65" charset="-120"/>
              <a:ea typeface="標楷體" panose="03000509000000000000" pitchFamily="65" charset="-120"/>
            </a:endParaRPr>
          </a:p>
        </p:txBody>
      </p:sp>
      <p:sp>
        <p:nvSpPr>
          <p:cNvPr id="195589"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0078AA-5A30-48F9-9276-F4B62BA11341}" type="slidenum">
              <a:rPr kumimoji="0" lang="zh-TW" altLang="en-US" smtClean="0">
                <a:solidFill>
                  <a:srgbClr val="FEFFFF"/>
                </a:solidFill>
                <a:latin typeface="Century Gothic" panose="020B0502020202020204" pitchFamily="34" charset="0"/>
              </a:rPr>
              <a:pPr/>
              <a:t>122</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74725" y="4768850"/>
            <a:ext cx="10547350" cy="1752600"/>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2" name="矩形 11"/>
          <p:cNvSpPr/>
          <p:nvPr/>
        </p:nvSpPr>
        <p:spPr>
          <a:xfrm>
            <a:off x="974725" y="1361785"/>
            <a:ext cx="10547350" cy="2855913"/>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96612" name="內容版面配置區 2"/>
          <p:cNvSpPr>
            <a:spLocks noGrp="1"/>
          </p:cNvSpPr>
          <p:nvPr>
            <p:ph idx="1"/>
          </p:nvPr>
        </p:nvSpPr>
        <p:spPr>
          <a:xfrm>
            <a:off x="1100931" y="1529275"/>
            <a:ext cx="10294938" cy="4662487"/>
          </a:xfrm>
        </p:spPr>
        <p:txBody>
          <a:bodyPr/>
          <a:lstStyle/>
          <a:p>
            <a:pPr marL="0" indent="0">
              <a:lnSpc>
                <a:spcPct val="110000"/>
              </a:lnSpc>
              <a:spcAft>
                <a:spcPts val="600"/>
              </a:spcAft>
              <a:buFont typeface="Wingdings 3" panose="05040102010807070707" pitchFamily="18" charset="2"/>
              <a:buNone/>
            </a:pPr>
            <a:r>
              <a:rPr lang="zh-TW" altLang="en-US" sz="2500" b="1" dirty="0" smtClean="0">
                <a:solidFill>
                  <a:srgbClr val="0000FF"/>
                </a:solidFill>
                <a:latin typeface="Book Antiqua" panose="02040602050305030304" pitchFamily="18" charset="0"/>
                <a:ea typeface="標楷體" panose="03000509000000000000" pitchFamily="65" charset="-120"/>
              </a:rPr>
              <a:t>多元學習表現（積分上限</a:t>
            </a:r>
            <a:r>
              <a:rPr lang="en-US" altLang="zh-TW" sz="2500" b="1" dirty="0" smtClean="0">
                <a:solidFill>
                  <a:srgbClr val="0000FF"/>
                </a:solidFill>
                <a:latin typeface="Book Antiqua" panose="02040602050305030304" pitchFamily="18" charset="0"/>
                <a:ea typeface="標楷體" panose="03000509000000000000" pitchFamily="65" charset="-120"/>
              </a:rPr>
              <a:t>15</a:t>
            </a:r>
            <a:r>
              <a:rPr lang="zh-TW" altLang="en-US" sz="2500" b="1" dirty="0" smtClean="0">
                <a:solidFill>
                  <a:srgbClr val="0000FF"/>
                </a:solidFill>
                <a:latin typeface="Book Antiqua" panose="02040602050305030304" pitchFamily="18" charset="0"/>
                <a:ea typeface="標楷體" panose="03000509000000000000" pitchFamily="65" charset="-120"/>
              </a:rPr>
              <a:t>分）</a:t>
            </a:r>
            <a:endParaRPr lang="en-US" altLang="zh-TW" sz="2500" b="1" dirty="0" smtClean="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smtClean="0">
                <a:solidFill>
                  <a:srgbClr val="0000FF"/>
                </a:solidFill>
                <a:latin typeface="Book Antiqua" panose="02040602050305030304" pitchFamily="18" charset="0"/>
                <a:ea typeface="標楷體" panose="03000509000000000000" pitchFamily="65" charset="-120"/>
              </a:rPr>
              <a:t>  競 賽</a:t>
            </a:r>
            <a:r>
              <a:rPr lang="zh-TW" altLang="en-US" sz="2000" b="1" dirty="0" smtClean="0">
                <a:solidFill>
                  <a:srgbClr val="7030A0"/>
                </a:solidFill>
                <a:latin typeface="Book Antiqua" panose="02040602050305030304" pitchFamily="18" charset="0"/>
                <a:ea typeface="標楷體" panose="03000509000000000000" pitchFamily="65" charset="-120"/>
              </a:rPr>
              <a:t>（積分上限</a:t>
            </a:r>
            <a:r>
              <a:rPr lang="en-US" altLang="zh-TW" sz="2000" b="1" dirty="0" smtClean="0">
                <a:solidFill>
                  <a:srgbClr val="7030A0"/>
                </a:solidFill>
                <a:latin typeface="Book Antiqua" panose="02040602050305030304" pitchFamily="18" charset="0"/>
                <a:ea typeface="標楷體" panose="03000509000000000000" pitchFamily="65" charset="-120"/>
              </a:rPr>
              <a:t>7</a:t>
            </a:r>
            <a:r>
              <a:rPr lang="zh-TW" altLang="en-US" sz="2000" b="1" dirty="0" smtClean="0">
                <a:solidFill>
                  <a:srgbClr val="7030A0"/>
                </a:solidFill>
                <a:latin typeface="Book Antiqua" panose="02040602050305030304" pitchFamily="18" charset="0"/>
                <a:ea typeface="標楷體" panose="03000509000000000000" pitchFamily="65" charset="-120"/>
              </a:rPr>
              <a:t>分）</a:t>
            </a:r>
          </a:p>
          <a:p>
            <a:pPr lvl="1">
              <a:lnSpc>
                <a:spcPct val="110000"/>
              </a:lnSpc>
              <a:spcAft>
                <a:spcPts val="600"/>
              </a:spcAft>
              <a:buFont typeface="Century Gothic" panose="020B0502020202020204" pitchFamily="34" charset="0"/>
              <a:buAutoNum type="arabicParenR"/>
            </a:pPr>
            <a:r>
              <a:rPr lang="zh-TW" altLang="en-US" sz="2000" dirty="0" smtClean="0">
                <a:solidFill>
                  <a:srgbClr val="000000"/>
                </a:solidFill>
                <a:latin typeface="Book Antiqua" panose="02040602050305030304" pitchFamily="18" charset="0"/>
                <a:ea typeface="標楷體" panose="03000509000000000000" pitchFamily="65" charset="-120"/>
              </a:rPr>
              <a:t>核分標準：招生簡章表列之「國際、全國、區域及縣市」競賽項目</a:t>
            </a:r>
            <a:endParaRPr lang="en-US" altLang="zh-TW" sz="2000" dirty="0" smtClean="0">
              <a:solidFill>
                <a:srgbClr val="0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smtClean="0">
                <a:solidFill>
                  <a:srgbClr val="C00000"/>
                </a:solidFill>
                <a:latin typeface="Book Antiqua" panose="02040602050305030304" pitchFamily="18" charset="0"/>
                <a:ea typeface="標楷體" panose="03000509000000000000" pitchFamily="65" charset="-120"/>
              </a:rPr>
              <a:t>    區域及縣（市）競賽以縣市政府主辦者為限，獲獎證明之落款人在縣市須為縣市</a:t>
            </a:r>
            <a:endParaRPr lang="en-US" altLang="zh-TW" sz="2000" dirty="0" smtClean="0">
              <a:solidFill>
                <a:srgbClr val="C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smtClean="0">
                <a:solidFill>
                  <a:srgbClr val="C00000"/>
                </a:solidFill>
                <a:latin typeface="Book Antiqua" panose="02040602050305030304" pitchFamily="18" charset="0"/>
                <a:ea typeface="標楷體" panose="03000509000000000000" pitchFamily="65" charset="-120"/>
              </a:rPr>
              <a:t>    長，在直轄市須為市長或其所屬一級機關首長。</a:t>
            </a:r>
            <a:endParaRPr lang="en-US" altLang="zh-TW" sz="2000" dirty="0" smtClean="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startAt="2"/>
            </a:pPr>
            <a:r>
              <a:rPr lang="zh-TW" altLang="en-US" sz="2000" dirty="0" smtClean="0">
                <a:solidFill>
                  <a:srgbClr val="000000"/>
                </a:solidFill>
                <a:latin typeface="Book Antiqua" panose="02040602050305030304" pitchFamily="18" charset="0"/>
                <a:ea typeface="標楷體" panose="03000509000000000000" pitchFamily="65" charset="-120"/>
              </a:rPr>
              <a:t>採計期間：</a:t>
            </a:r>
            <a:r>
              <a:rPr lang="zh-TW" altLang="en-US" sz="2000" dirty="0" smtClean="0">
                <a:latin typeface="Book Antiqua" panose="02040602050305030304" pitchFamily="18" charset="0"/>
                <a:ea typeface="標楷體" panose="03000509000000000000" pitchFamily="65" charset="-120"/>
              </a:rPr>
              <a:t>免試生</a:t>
            </a:r>
            <a:r>
              <a:rPr lang="zh-TW" altLang="en-US" sz="2000" b="1" u="sng" dirty="0" smtClean="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smtClean="0">
                <a:solidFill>
                  <a:srgbClr val="C00000"/>
                </a:solidFill>
                <a:latin typeface="Book Antiqua" panose="02040602050305030304" pitchFamily="18" charset="0"/>
                <a:ea typeface="標楷體" panose="03000509000000000000" pitchFamily="65" charset="-120"/>
              </a:rPr>
              <a:t>108</a:t>
            </a:r>
            <a:r>
              <a:rPr lang="zh-TW" altLang="en-US" sz="2000" b="1" u="sng" dirty="0" smtClean="0">
                <a:solidFill>
                  <a:srgbClr val="C00000"/>
                </a:solidFill>
                <a:latin typeface="Book Antiqua" panose="02040602050305030304" pitchFamily="18" charset="0"/>
                <a:ea typeface="標楷體" panose="03000509000000000000" pitchFamily="65" charset="-120"/>
              </a:rPr>
              <a:t>年</a:t>
            </a:r>
            <a:r>
              <a:rPr lang="en-US" altLang="zh-TW" sz="2000" b="1" u="sng" dirty="0" smtClean="0">
                <a:solidFill>
                  <a:srgbClr val="C00000"/>
                </a:solidFill>
                <a:latin typeface="Book Antiqua" panose="02040602050305030304" pitchFamily="18" charset="0"/>
                <a:ea typeface="標楷體" panose="03000509000000000000" pitchFamily="65" charset="-120"/>
              </a:rPr>
              <a:t>5</a:t>
            </a:r>
            <a:r>
              <a:rPr lang="zh-TW" altLang="en-US" sz="2000" b="1" u="sng" dirty="0" smtClean="0">
                <a:solidFill>
                  <a:srgbClr val="C00000"/>
                </a:solidFill>
                <a:latin typeface="Book Antiqua" panose="02040602050305030304" pitchFamily="18" charset="0"/>
                <a:ea typeface="標楷體" panose="03000509000000000000" pitchFamily="65" charset="-120"/>
              </a:rPr>
              <a:t>月</a:t>
            </a:r>
            <a:r>
              <a:rPr lang="en-US" altLang="zh-TW" sz="2000" b="1" u="sng" dirty="0" smtClean="0">
                <a:solidFill>
                  <a:srgbClr val="C00000"/>
                </a:solidFill>
                <a:latin typeface="Book Antiqua" panose="02040602050305030304" pitchFamily="18" charset="0"/>
                <a:ea typeface="標楷體" panose="03000509000000000000" pitchFamily="65" charset="-120"/>
              </a:rPr>
              <a:t>14</a:t>
            </a:r>
            <a:r>
              <a:rPr lang="zh-TW" altLang="en-US" sz="2000" b="1" u="sng" dirty="0" smtClean="0">
                <a:solidFill>
                  <a:srgbClr val="C00000"/>
                </a:solidFill>
                <a:latin typeface="Book Antiqua" panose="02040602050305030304" pitchFamily="18" charset="0"/>
                <a:ea typeface="標楷體" panose="03000509000000000000" pitchFamily="65" charset="-120"/>
              </a:rPr>
              <a:t>日（含）止</a:t>
            </a:r>
            <a:endParaRPr lang="en-US" altLang="zh-TW" sz="1800" b="1" dirty="0" smtClean="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smtClean="0">
                <a:solidFill>
                  <a:srgbClr val="0000FF"/>
                </a:solidFill>
                <a:latin typeface="Book Antiqua" panose="02040602050305030304" pitchFamily="18" charset="0"/>
                <a:ea typeface="標楷體" panose="03000509000000000000" pitchFamily="65" charset="-120"/>
              </a:rPr>
              <a:t>  服務學習</a:t>
            </a:r>
            <a:r>
              <a:rPr lang="zh-TW" altLang="en-US" sz="2000" b="1" dirty="0" smtClean="0">
                <a:solidFill>
                  <a:srgbClr val="7030A0"/>
                </a:solidFill>
                <a:latin typeface="Book Antiqua" panose="02040602050305030304" pitchFamily="18" charset="0"/>
                <a:ea typeface="標楷體" panose="03000509000000000000" pitchFamily="65" charset="-120"/>
              </a:rPr>
              <a:t>（積分上限</a:t>
            </a:r>
            <a:r>
              <a:rPr lang="en-US" altLang="zh-TW" sz="2000" b="1" dirty="0" smtClean="0">
                <a:solidFill>
                  <a:srgbClr val="7030A0"/>
                </a:solidFill>
                <a:latin typeface="Book Antiqua" panose="02040602050305030304" pitchFamily="18" charset="0"/>
                <a:ea typeface="標楷體" panose="03000509000000000000" pitchFamily="65" charset="-120"/>
              </a:rPr>
              <a:t>15</a:t>
            </a:r>
            <a:r>
              <a:rPr lang="zh-TW" altLang="en-US" sz="2000" b="1" dirty="0" smtClean="0">
                <a:solidFill>
                  <a:srgbClr val="7030A0"/>
                </a:solidFill>
                <a:latin typeface="Book Antiqua" panose="02040602050305030304" pitchFamily="18" charset="0"/>
                <a:ea typeface="標楷體" panose="03000509000000000000" pitchFamily="65" charset="-120"/>
              </a:rPr>
              <a:t>分）</a:t>
            </a:r>
            <a:endParaRPr lang="en-US" altLang="zh-TW" sz="2000" b="1" dirty="0" smtClean="0">
              <a:solidFill>
                <a:srgbClr val="7030A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smtClean="0">
                <a:solidFill>
                  <a:srgbClr val="000000"/>
                </a:solidFill>
                <a:latin typeface="Book Antiqua" panose="02040602050305030304" pitchFamily="18" charset="0"/>
                <a:ea typeface="標楷體" panose="03000509000000000000" pitchFamily="65" charset="-120"/>
              </a:rPr>
              <a:t>核分標準：</a:t>
            </a:r>
            <a:r>
              <a:rPr lang="zh-TW" altLang="en-US" sz="2000" b="1" u="sng" dirty="0" smtClean="0">
                <a:solidFill>
                  <a:srgbClr val="C00000"/>
                </a:solidFill>
                <a:latin typeface="Book Antiqua" panose="02040602050305030304" pitchFamily="18" charset="0"/>
                <a:ea typeface="標楷體" panose="03000509000000000000" pitchFamily="65" charset="-120"/>
              </a:rPr>
              <a:t>班級</a:t>
            </a:r>
            <a:r>
              <a:rPr lang="zh-TW" altLang="en-US" sz="2000" b="1" u="sng" dirty="0">
                <a:solidFill>
                  <a:srgbClr val="C00000"/>
                </a:solidFill>
                <a:latin typeface="Book Antiqua" panose="02040602050305030304" pitchFamily="18" charset="0"/>
                <a:ea typeface="標楷體" panose="03000509000000000000" pitchFamily="65" charset="-120"/>
              </a:rPr>
              <a:t>幹部、小老師或社團幹部任滿一</a:t>
            </a:r>
            <a:r>
              <a:rPr lang="zh-TW" altLang="en-US" sz="2000" b="1" u="sng" dirty="0" smtClean="0">
                <a:solidFill>
                  <a:srgbClr val="C00000"/>
                </a:solidFill>
                <a:latin typeface="Book Antiqua" panose="02040602050305030304" pitchFamily="18" charset="0"/>
                <a:ea typeface="標楷體" panose="03000509000000000000" pitchFamily="65" charset="-120"/>
              </a:rPr>
              <a:t>學期</a:t>
            </a:r>
            <a:r>
              <a:rPr lang="zh-TW" altLang="en-US" sz="2000" b="1" u="sng" dirty="0">
                <a:solidFill>
                  <a:srgbClr val="C00000"/>
                </a:solidFill>
                <a:latin typeface="Book Antiqua" panose="02040602050305030304" pitchFamily="18" charset="0"/>
                <a:ea typeface="標楷體" panose="03000509000000000000" pitchFamily="65" charset="-120"/>
              </a:rPr>
              <a:t>得</a:t>
            </a:r>
            <a:r>
              <a:rPr lang="en-US" altLang="zh-TW" sz="2000" b="1" u="sng" dirty="0" smtClean="0">
                <a:solidFill>
                  <a:srgbClr val="C00000"/>
                </a:solidFill>
                <a:latin typeface="Book Antiqua" panose="02040602050305030304" pitchFamily="18" charset="0"/>
                <a:ea typeface="標楷體" panose="03000509000000000000" pitchFamily="65" charset="-120"/>
              </a:rPr>
              <a:t>2</a:t>
            </a:r>
            <a:r>
              <a:rPr lang="zh-TW" altLang="en-US" sz="2000" b="1" u="sng" dirty="0" smtClean="0">
                <a:solidFill>
                  <a:srgbClr val="C00000"/>
                </a:solidFill>
                <a:latin typeface="Book Antiqua" panose="02040602050305030304" pitchFamily="18" charset="0"/>
                <a:ea typeface="標楷體" panose="03000509000000000000" pitchFamily="65" charset="-120"/>
              </a:rPr>
              <a:t>分；服務每滿</a:t>
            </a:r>
            <a:r>
              <a:rPr lang="en-US" altLang="zh-TW" sz="2000" b="1" u="sng" dirty="0" smtClean="0">
                <a:solidFill>
                  <a:srgbClr val="C00000"/>
                </a:solidFill>
                <a:latin typeface="Book Antiqua" panose="02040602050305030304" pitchFamily="18" charset="0"/>
                <a:ea typeface="標楷體" panose="03000509000000000000" pitchFamily="65" charset="-120"/>
              </a:rPr>
              <a:t>1</a:t>
            </a:r>
            <a:r>
              <a:rPr lang="zh-TW" altLang="en-US" sz="2000" b="1" u="sng" dirty="0" smtClean="0">
                <a:solidFill>
                  <a:srgbClr val="C00000"/>
                </a:solidFill>
                <a:latin typeface="Book Antiqua" panose="02040602050305030304" pitchFamily="18" charset="0"/>
                <a:ea typeface="標楷體" panose="03000509000000000000" pitchFamily="65" charset="-120"/>
              </a:rPr>
              <a:t>小時得</a:t>
            </a:r>
            <a:r>
              <a:rPr lang="en-US" altLang="zh-TW" sz="2000" b="1" u="sng" dirty="0" smtClean="0">
                <a:solidFill>
                  <a:srgbClr val="C00000"/>
                </a:solidFill>
                <a:latin typeface="Book Antiqua" panose="02040602050305030304" pitchFamily="18" charset="0"/>
                <a:ea typeface="標楷體" panose="03000509000000000000" pitchFamily="65" charset="-120"/>
              </a:rPr>
              <a:t>0.25</a:t>
            </a:r>
            <a:r>
              <a:rPr lang="zh-TW" altLang="en-US" sz="2000" b="1" u="sng" dirty="0" smtClean="0">
                <a:solidFill>
                  <a:srgbClr val="C00000"/>
                </a:solidFill>
                <a:latin typeface="Book Antiqua" panose="02040602050305030304" pitchFamily="18" charset="0"/>
                <a:ea typeface="標楷體" panose="03000509000000000000" pitchFamily="65" charset="-120"/>
              </a:rPr>
              <a:t>分</a:t>
            </a:r>
            <a:endParaRPr lang="en-US" altLang="zh-TW" sz="2000" b="1" u="sng" dirty="0" smtClean="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smtClean="0">
                <a:solidFill>
                  <a:srgbClr val="000000"/>
                </a:solidFill>
                <a:latin typeface="Book Antiqua" panose="02040602050305030304" pitchFamily="18" charset="0"/>
                <a:ea typeface="標楷體" panose="03000509000000000000" pitchFamily="65" charset="-120"/>
              </a:rPr>
              <a:t>採計期間：</a:t>
            </a:r>
            <a:r>
              <a:rPr lang="zh-TW" altLang="en-US" sz="2000" b="1" u="sng" dirty="0" smtClean="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smtClean="0">
                <a:solidFill>
                  <a:srgbClr val="C00000"/>
                </a:solidFill>
                <a:latin typeface="Book Antiqua" panose="02040602050305030304" pitchFamily="18" charset="0"/>
                <a:ea typeface="標楷體" panose="03000509000000000000" pitchFamily="65" charset="-120"/>
              </a:rPr>
              <a:t>108</a:t>
            </a:r>
            <a:r>
              <a:rPr lang="zh-TW" altLang="en-US" sz="2000" b="1" u="sng" dirty="0" smtClean="0">
                <a:solidFill>
                  <a:srgbClr val="C00000"/>
                </a:solidFill>
                <a:latin typeface="Book Antiqua" panose="02040602050305030304" pitchFamily="18" charset="0"/>
                <a:ea typeface="標楷體" panose="03000509000000000000" pitchFamily="65" charset="-120"/>
              </a:rPr>
              <a:t>年</a:t>
            </a:r>
            <a:r>
              <a:rPr lang="en-US" altLang="zh-TW" sz="2000" b="1" u="sng" dirty="0" smtClean="0">
                <a:solidFill>
                  <a:srgbClr val="C00000"/>
                </a:solidFill>
                <a:latin typeface="Book Antiqua" panose="02040602050305030304" pitchFamily="18" charset="0"/>
                <a:ea typeface="標楷體" panose="03000509000000000000" pitchFamily="65" charset="-120"/>
              </a:rPr>
              <a:t>5</a:t>
            </a:r>
            <a:r>
              <a:rPr lang="zh-TW" altLang="en-US" sz="2000" b="1" u="sng" dirty="0" smtClean="0">
                <a:solidFill>
                  <a:srgbClr val="C00000"/>
                </a:solidFill>
                <a:latin typeface="Book Antiqua" panose="02040602050305030304" pitchFamily="18" charset="0"/>
                <a:ea typeface="標楷體" panose="03000509000000000000" pitchFamily="65" charset="-120"/>
              </a:rPr>
              <a:t>月</a:t>
            </a:r>
            <a:r>
              <a:rPr lang="en-US" altLang="zh-TW" sz="2000" b="1" u="sng" dirty="0" smtClean="0">
                <a:solidFill>
                  <a:srgbClr val="C00000"/>
                </a:solidFill>
                <a:latin typeface="Book Antiqua" panose="02040602050305030304" pitchFamily="18" charset="0"/>
                <a:ea typeface="標楷體" panose="03000509000000000000" pitchFamily="65" charset="-120"/>
              </a:rPr>
              <a:t>14</a:t>
            </a:r>
            <a:r>
              <a:rPr lang="zh-TW" altLang="en-US" sz="2000" b="1" u="sng" dirty="0" smtClean="0">
                <a:solidFill>
                  <a:srgbClr val="C00000"/>
                </a:solidFill>
                <a:latin typeface="Book Antiqua" panose="02040602050305030304" pitchFamily="18" charset="0"/>
                <a:ea typeface="標楷體" panose="03000509000000000000" pitchFamily="65" charset="-120"/>
              </a:rPr>
              <a:t>日（含）止</a:t>
            </a:r>
            <a:endParaRPr lang="en-US" altLang="zh-TW" sz="1900" b="1" dirty="0" smtClean="0">
              <a:solidFill>
                <a:srgbClr val="7030A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endParaRPr lang="en-US" altLang="zh-TW" sz="1900" dirty="0" smtClean="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smtClean="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smtClean="0">
              <a:latin typeface="Book Antiqua" panose="02040602050305030304" pitchFamily="18" charset="0"/>
            </a:endParaRPr>
          </a:p>
          <a:p>
            <a:pPr marL="0" indent="0">
              <a:lnSpc>
                <a:spcPct val="80000"/>
              </a:lnSpc>
            </a:pPr>
            <a:endParaRPr lang="zh-TW" altLang="en-US" sz="1000" dirty="0" smtClean="0">
              <a:latin typeface="Book Antiqua" panose="02040602050305030304" pitchFamily="18" charset="0"/>
            </a:endParaRPr>
          </a:p>
        </p:txBody>
      </p:sp>
      <p:sp>
        <p:nvSpPr>
          <p:cNvPr id="8" name="標題 1"/>
          <p:cNvSpPr txBox="1">
            <a:spLocks/>
          </p:cNvSpPr>
          <p:nvPr/>
        </p:nvSpPr>
        <p:spPr bwMode="auto">
          <a:xfrm>
            <a:off x="1524793" y="496612"/>
            <a:ext cx="9997281"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五專優先免試比序積分</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多元學習表現</a:t>
            </a:r>
            <a:endParaRPr kumimoji="0" lang="zh-TW" altLang="en-US" sz="4000" dirty="0">
              <a:latin typeface="標楷體" panose="03000509000000000000" pitchFamily="65" charset="-120"/>
              <a:ea typeface="標楷體" panose="03000509000000000000" pitchFamily="65" charset="-120"/>
            </a:endParaRPr>
          </a:p>
        </p:txBody>
      </p:sp>
      <p:sp>
        <p:nvSpPr>
          <p:cNvPr id="19661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B3F969D-6A12-4549-A59D-1FA35E11CD9C}" type="slidenum">
              <a:rPr kumimoji="0" lang="zh-TW" altLang="en-US" smtClean="0">
                <a:solidFill>
                  <a:srgbClr val="FEFFFF"/>
                </a:solidFill>
                <a:latin typeface="Century Gothic" panose="020B0502020202020204" pitchFamily="34" charset="0"/>
              </a:rPr>
              <a:pPr/>
              <a:t>123</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1592262" y="447675"/>
            <a:ext cx="9695169"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五專優先免試比序積分</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多元學習表現</a:t>
            </a:r>
            <a:endParaRPr kumimoji="0" lang="zh-TW" altLang="en-US" sz="4000" dirty="0">
              <a:latin typeface="標楷體" panose="03000509000000000000" pitchFamily="65" charset="-120"/>
              <a:ea typeface="標楷體" panose="03000509000000000000" pitchFamily="65" charset="-120"/>
            </a:endParaRPr>
          </a:p>
        </p:txBody>
      </p:sp>
      <p:sp>
        <p:nvSpPr>
          <p:cNvPr id="19661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B3F969D-6A12-4549-A59D-1FA35E11CD9C}" type="slidenum">
              <a:rPr kumimoji="0" lang="zh-TW" altLang="en-US" smtClean="0">
                <a:solidFill>
                  <a:srgbClr val="FEFFFF"/>
                </a:solidFill>
                <a:latin typeface="Century Gothic" panose="020B0502020202020204" pitchFamily="34" charset="0"/>
              </a:rPr>
              <a:pPr/>
              <a:t>124</a:t>
            </a:fld>
            <a:endParaRPr kumimoji="0" lang="zh-TW" altLang="en-US" smtClean="0">
              <a:solidFill>
                <a:srgbClr val="FEFFFF"/>
              </a:solidFill>
              <a:latin typeface="Century Gothic" panose="020B0502020202020204" pitchFamily="34" charset="0"/>
            </a:endParaRPr>
          </a:p>
        </p:txBody>
      </p:sp>
      <p:sp>
        <p:nvSpPr>
          <p:cNvPr id="11" name="內容版面配置區 2"/>
          <p:cNvSpPr>
            <a:spLocks noGrp="1"/>
          </p:cNvSpPr>
          <p:nvPr>
            <p:ph idx="1"/>
          </p:nvPr>
        </p:nvSpPr>
        <p:spPr>
          <a:xfrm>
            <a:off x="1661715" y="1482284"/>
            <a:ext cx="9556262" cy="4757174"/>
          </a:xfrm>
        </p:spPr>
        <p:txBody>
          <a:bodyPr/>
          <a:lstStyle/>
          <a:p>
            <a:pPr>
              <a:buFontTx/>
              <a:buBlip>
                <a:blip r:embed="rId3"/>
              </a:buBlip>
            </a:pPr>
            <a:r>
              <a:rPr lang="zh-TW" altLang="en-US" sz="2800" b="1" dirty="0" smtClean="0">
                <a:solidFill>
                  <a:srgbClr val="FF0000"/>
                </a:solidFill>
                <a:latin typeface="標楷體" panose="03000509000000000000" pitchFamily="65" charset="-120"/>
                <a:ea typeface="標楷體" panose="03000509000000000000" pitchFamily="65" charset="-120"/>
              </a:rPr>
              <a:t>高中職免試</a:t>
            </a:r>
            <a:r>
              <a:rPr lang="zh-TW" altLang="zh-TW" sz="2800" dirty="0" smtClean="0">
                <a:solidFill>
                  <a:srgbClr val="000066"/>
                </a:solidFill>
                <a:latin typeface="標楷體" panose="03000509000000000000" pitchFamily="65" charset="-120"/>
                <a:ea typeface="標楷體" panose="03000509000000000000" pitchFamily="65" charset="-120"/>
              </a:rPr>
              <a:t>服務學習五</a:t>
            </a:r>
            <a:r>
              <a:rPr lang="zh-TW" altLang="zh-TW" sz="2800" dirty="0">
                <a:solidFill>
                  <a:srgbClr val="000066"/>
                </a:solidFill>
                <a:latin typeface="標楷體" panose="03000509000000000000" pitchFamily="65" charset="-120"/>
                <a:ea typeface="標楷體" panose="03000509000000000000" pitchFamily="65" charset="-120"/>
              </a:rPr>
              <a:t>學期</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七上到九上</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達到</a:t>
            </a:r>
            <a:r>
              <a:rPr lang="en-US" altLang="zh-TW" sz="2800" dirty="0">
                <a:solidFill>
                  <a:srgbClr val="FF0000"/>
                </a:solidFill>
                <a:latin typeface="標楷體" panose="03000509000000000000" pitchFamily="65" charset="-120"/>
                <a:ea typeface="標楷體" panose="03000509000000000000" pitchFamily="65" charset="-120"/>
              </a:rPr>
              <a:t>50</a:t>
            </a:r>
            <a:r>
              <a:rPr lang="zh-TW" altLang="zh-TW" sz="2800" dirty="0">
                <a:solidFill>
                  <a:srgbClr val="000066"/>
                </a:solidFill>
                <a:latin typeface="標楷體" panose="03000509000000000000" pitchFamily="65" charset="-120"/>
                <a:ea typeface="標楷體" panose="03000509000000000000" pitchFamily="65" charset="-120"/>
              </a:rPr>
              <a:t>小時以上即可拿到滿分</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每小時以</a:t>
            </a:r>
            <a:r>
              <a:rPr lang="en-US" altLang="zh-TW" sz="2800" dirty="0">
                <a:solidFill>
                  <a:srgbClr val="FF0000"/>
                </a:solidFill>
                <a:latin typeface="標楷體" panose="03000509000000000000" pitchFamily="65" charset="-120"/>
                <a:ea typeface="標楷體" panose="03000509000000000000" pitchFamily="65" charset="-120"/>
              </a:rPr>
              <a:t>0.3</a:t>
            </a:r>
            <a:r>
              <a:rPr lang="zh-TW" altLang="en-US" sz="2800" dirty="0">
                <a:solidFill>
                  <a:srgbClr val="FF0000"/>
                </a:solidFill>
                <a:latin typeface="標楷體" panose="03000509000000000000" pitchFamily="65" charset="-120"/>
                <a:ea typeface="標楷體" panose="03000509000000000000" pitchFamily="65" charset="-120"/>
              </a:rPr>
              <a:t>分</a:t>
            </a:r>
            <a:r>
              <a:rPr lang="zh-TW" altLang="en-US" sz="2800" dirty="0" smtClean="0">
                <a:solidFill>
                  <a:srgbClr val="FF0000"/>
                </a:solidFill>
                <a:latin typeface="標楷體" panose="03000509000000000000" pitchFamily="65" charset="-120"/>
                <a:ea typeface="標楷體" panose="03000509000000000000" pitchFamily="65" charset="-120"/>
              </a:rPr>
              <a:t>計，</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smtClean="0">
                <a:solidFill>
                  <a:srgbClr val="000066"/>
                </a:solidFill>
                <a:latin typeface="標楷體" panose="03000509000000000000" pitchFamily="65" charset="-120"/>
                <a:ea typeface="標楷體" panose="03000509000000000000" pitchFamily="65" charset="-120"/>
              </a:rPr>
              <a:t>108</a:t>
            </a:r>
            <a:r>
              <a:rPr lang="zh-TW" altLang="zh-TW" sz="2800" dirty="0" smtClean="0">
                <a:solidFill>
                  <a:srgbClr val="000066"/>
                </a:solidFill>
                <a:latin typeface="標楷體" panose="03000509000000000000" pitchFamily="65" charset="-120"/>
                <a:ea typeface="標楷體" panose="03000509000000000000" pitchFamily="65" charset="-120"/>
              </a:rPr>
              <a:t>年</a:t>
            </a:r>
            <a:r>
              <a:rPr lang="en-US" altLang="zh-TW" sz="2800" dirty="0" smtClean="0">
                <a:solidFill>
                  <a:srgbClr val="000066"/>
                </a:solidFill>
                <a:latin typeface="標楷體" panose="03000509000000000000" pitchFamily="65" charset="-120"/>
                <a:ea typeface="標楷體" panose="03000509000000000000" pitchFamily="65" charset="-120"/>
              </a:rPr>
              <a:t>2</a:t>
            </a:r>
            <a:r>
              <a:rPr lang="zh-TW" altLang="zh-TW" sz="2800" dirty="0" smtClean="0">
                <a:solidFill>
                  <a:srgbClr val="000066"/>
                </a:solidFill>
                <a:latin typeface="標楷體" panose="03000509000000000000" pitchFamily="65" charset="-120"/>
                <a:ea typeface="標楷體" panose="03000509000000000000" pitchFamily="65" charset="-120"/>
              </a:rPr>
              <a:t>月</a:t>
            </a:r>
            <a:r>
              <a:rPr lang="en-US" altLang="zh-TW" sz="2800" dirty="0" smtClean="0">
                <a:solidFill>
                  <a:srgbClr val="000066"/>
                </a:solidFill>
                <a:latin typeface="標楷體" panose="03000509000000000000" pitchFamily="65" charset="-120"/>
                <a:ea typeface="標楷體" panose="03000509000000000000" pitchFamily="65" charset="-120"/>
              </a:rPr>
              <a:t>10</a:t>
            </a:r>
            <a:r>
              <a:rPr lang="zh-TW" altLang="zh-TW" sz="2800" dirty="0" smtClean="0">
                <a:solidFill>
                  <a:srgbClr val="000066"/>
                </a:solidFill>
                <a:latin typeface="標楷體" panose="03000509000000000000" pitchFamily="65" charset="-120"/>
                <a:ea typeface="標楷體" panose="03000509000000000000" pitchFamily="65" charset="-120"/>
              </a:rPr>
              <a:t>日</a:t>
            </a:r>
            <a:r>
              <a:rPr lang="zh-TW" altLang="en-US" sz="2800" dirty="0" smtClean="0">
                <a:solidFill>
                  <a:srgbClr val="000066"/>
                </a:solidFill>
                <a:latin typeface="標楷體" panose="03000509000000000000" pitchFamily="65" charset="-120"/>
                <a:ea typeface="標楷體" panose="03000509000000000000" pitchFamily="65" charset="-120"/>
              </a:rPr>
              <a:t>止</a:t>
            </a:r>
            <a:r>
              <a:rPr lang="en-US" altLang="zh-TW" sz="2800" dirty="0" smtClean="0">
                <a:solidFill>
                  <a:srgbClr val="000066"/>
                </a:solidFill>
                <a:latin typeface="標楷體" panose="03000509000000000000" pitchFamily="65" charset="-120"/>
                <a:ea typeface="標楷體" panose="03000509000000000000" pitchFamily="65" charset="-120"/>
              </a:rPr>
              <a:t>)</a:t>
            </a:r>
            <a:r>
              <a:rPr lang="zh-TW" altLang="zh-TW" sz="2800" dirty="0" smtClean="0">
                <a:solidFill>
                  <a:srgbClr val="000066"/>
                </a:solidFill>
                <a:latin typeface="標楷體" panose="03000509000000000000" pitchFamily="65" charset="-120"/>
                <a:ea typeface="標楷體" panose="03000509000000000000" pitchFamily="65" charset="-120"/>
              </a:rPr>
              <a:t>。</a:t>
            </a:r>
            <a:endParaRPr lang="en-US" altLang="zh-TW" sz="2800" dirty="0" smtClean="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800" b="1" dirty="0" smtClean="0">
                <a:solidFill>
                  <a:srgbClr val="FF0000"/>
                </a:solidFill>
                <a:latin typeface="標楷體" panose="03000509000000000000" pitchFamily="65" charset="-120"/>
                <a:ea typeface="標楷體" panose="03000509000000000000" pitchFamily="65" charset="-120"/>
              </a:rPr>
              <a:t>五專免試</a:t>
            </a:r>
            <a:r>
              <a:rPr lang="zh-TW" altLang="en-US" sz="2800" dirty="0" smtClean="0">
                <a:solidFill>
                  <a:srgbClr val="000066"/>
                </a:solidFill>
                <a:latin typeface="標楷體" panose="03000509000000000000" pitchFamily="65" charset="-120"/>
                <a:ea typeface="標楷體" panose="03000509000000000000" pitchFamily="65" charset="-120"/>
              </a:rPr>
              <a:t>服務學習採</a:t>
            </a:r>
            <a:r>
              <a:rPr lang="zh-TW" altLang="en-US" sz="2800" dirty="0">
                <a:solidFill>
                  <a:srgbClr val="000066"/>
                </a:solidFill>
                <a:latin typeface="標楷體" panose="03000509000000000000" pitchFamily="65" charset="-120"/>
                <a:ea typeface="標楷體" panose="03000509000000000000" pitchFamily="65" charset="-120"/>
              </a:rPr>
              <a:t>計最高</a:t>
            </a:r>
            <a:r>
              <a:rPr lang="en-US" altLang="zh-TW" sz="2800" dirty="0">
                <a:solidFill>
                  <a:srgbClr val="FF0000"/>
                </a:solidFill>
                <a:latin typeface="標楷體" panose="03000509000000000000" pitchFamily="65" charset="-120"/>
                <a:ea typeface="標楷體" panose="03000509000000000000" pitchFamily="65" charset="-120"/>
              </a:rPr>
              <a:t>56</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五專滿</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分，幹部</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smtClean="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smtClean="0">
                <a:solidFill>
                  <a:srgbClr val="000066"/>
                </a:solidFill>
                <a:latin typeface="標楷體" panose="03000509000000000000" pitchFamily="65" charset="-120"/>
                <a:ea typeface="標楷體" panose="03000509000000000000" pitchFamily="65" charset="-120"/>
              </a:rPr>
              <a:t>108</a:t>
            </a:r>
            <a:r>
              <a:rPr lang="zh-TW" altLang="zh-TW" sz="2800" dirty="0" smtClean="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smtClean="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2800" b="1" dirty="0" smtClean="0">
                <a:solidFill>
                  <a:srgbClr val="FF0000"/>
                </a:solidFill>
                <a:latin typeface="標楷體" panose="03000509000000000000" pitchFamily="65" charset="-120"/>
                <a:ea typeface="標楷體" panose="03000509000000000000" pitchFamily="65" charset="-120"/>
              </a:rPr>
              <a:t>五專</a:t>
            </a:r>
            <a:r>
              <a:rPr lang="zh-TW" altLang="en-US" sz="2800" b="1" dirty="0">
                <a:solidFill>
                  <a:srgbClr val="FF0000"/>
                </a:solidFill>
                <a:latin typeface="標楷體" panose="03000509000000000000" pitchFamily="65" charset="-120"/>
                <a:ea typeface="標楷體" panose="03000509000000000000" pitchFamily="65" charset="-120"/>
              </a:rPr>
              <a:t>優先免試</a:t>
            </a:r>
            <a:r>
              <a:rPr lang="zh-TW" altLang="en-US" sz="2800" dirty="0">
                <a:solidFill>
                  <a:srgbClr val="000066"/>
                </a:solidFill>
                <a:latin typeface="標楷體" panose="03000509000000000000" pitchFamily="65" charset="-120"/>
                <a:ea typeface="標楷體" panose="03000509000000000000" pitchFamily="65" charset="-120"/>
              </a:rPr>
              <a:t>採計最高</a:t>
            </a:r>
            <a:r>
              <a:rPr lang="en-US" altLang="zh-TW" sz="2800" dirty="0">
                <a:solidFill>
                  <a:srgbClr val="FF0000"/>
                </a:solidFill>
                <a:latin typeface="標楷體" panose="03000509000000000000" pitchFamily="65" charset="-120"/>
                <a:ea typeface="標楷體" panose="03000509000000000000" pitchFamily="65" charset="-120"/>
              </a:rPr>
              <a:t>60</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 (</a:t>
            </a:r>
            <a:r>
              <a:rPr lang="zh-TW" altLang="en-US" sz="2800" dirty="0">
                <a:solidFill>
                  <a:srgbClr val="000066"/>
                </a:solidFill>
                <a:latin typeface="標楷體" panose="03000509000000000000" pitchFamily="65" charset="-120"/>
                <a:ea typeface="標楷體" panose="03000509000000000000" pitchFamily="65" charset="-120"/>
              </a:rPr>
              <a:t>五專優先免試滿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0.25</a:t>
            </a:r>
            <a:r>
              <a:rPr lang="zh-TW" altLang="en-US" sz="2800" dirty="0">
                <a:solidFill>
                  <a:srgbClr val="000066"/>
                </a:solidFill>
                <a:latin typeface="標楷體" panose="03000509000000000000" pitchFamily="65" charset="-120"/>
                <a:ea typeface="標楷體" panose="03000509000000000000" pitchFamily="65" charset="-120"/>
              </a:rPr>
              <a:t>分，最高採計</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分，競賽最高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分，班級幹部、小老師、社團幹部每滿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smtClean="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smtClean="0">
                <a:solidFill>
                  <a:srgbClr val="000066"/>
                </a:solidFill>
                <a:latin typeface="標楷體" panose="03000509000000000000" pitchFamily="65" charset="-120"/>
                <a:ea typeface="標楷體" panose="03000509000000000000" pitchFamily="65" charset="-120"/>
              </a:rPr>
              <a:t>108</a:t>
            </a:r>
            <a:r>
              <a:rPr lang="zh-TW" altLang="zh-TW" sz="2800" dirty="0" smtClean="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smtClean="0">
                <a:solidFill>
                  <a:srgbClr val="000066"/>
                </a:solidFill>
                <a:latin typeface="標楷體" panose="03000509000000000000" pitchFamily="65" charset="-120"/>
                <a:ea typeface="標楷體" panose="03000509000000000000" pitchFamily="65" charset="-120"/>
              </a:rPr>
              <a:t>止</a:t>
            </a:r>
            <a:endParaRPr lang="en-US" altLang="zh-TW" sz="2800" dirty="0">
              <a:solidFill>
                <a:srgbClr val="000066"/>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364660440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內容版面配置區 2"/>
          <p:cNvSpPr>
            <a:spLocks noGrp="1"/>
          </p:cNvSpPr>
          <p:nvPr>
            <p:ph idx="1"/>
          </p:nvPr>
        </p:nvSpPr>
        <p:spPr>
          <a:xfrm>
            <a:off x="1023769" y="1571609"/>
            <a:ext cx="10910888" cy="1347787"/>
          </a:xfrm>
        </p:spPr>
        <p:txBody>
          <a:bodyPr/>
          <a:lstStyle/>
          <a:p>
            <a:pPr>
              <a:buFont typeface="Wingdings" panose="05000000000000000000" pitchFamily="2" charset="2"/>
              <a:buChar char="u"/>
            </a:pPr>
            <a:r>
              <a:rPr lang="zh-TW" altLang="en-US" sz="3000" dirty="0" smtClean="0">
                <a:latin typeface="標楷體" panose="03000509000000000000" pitchFamily="65" charset="-120"/>
                <a:ea typeface="標楷體" panose="03000509000000000000" pitchFamily="65" charset="-120"/>
              </a:rPr>
              <a:t>積分上限為</a:t>
            </a:r>
            <a:r>
              <a:rPr lang="en-US" altLang="zh-TW" sz="3000" dirty="0" smtClean="0">
                <a:latin typeface="Book Antiqua" panose="02040602050305030304" pitchFamily="18" charset="0"/>
                <a:ea typeface="標楷體" panose="03000509000000000000" pitchFamily="65" charset="-120"/>
              </a:rPr>
              <a:t>3</a:t>
            </a:r>
            <a:r>
              <a:rPr lang="zh-TW" altLang="en-US" sz="3000" dirty="0" smtClean="0">
                <a:latin typeface="標楷體" panose="03000509000000000000" pitchFamily="65" charset="-120"/>
                <a:ea typeface="標楷體" panose="03000509000000000000" pitchFamily="65" charset="-120"/>
              </a:rPr>
              <a:t>分，採計</a:t>
            </a:r>
            <a:r>
              <a:rPr lang="zh-TW" altLang="en-US" sz="3000" b="1" dirty="0" smtClean="0">
                <a:solidFill>
                  <a:srgbClr val="FF0000"/>
                </a:solidFill>
                <a:latin typeface="標楷體" panose="03000509000000000000" pitchFamily="65" charset="-120"/>
                <a:ea typeface="標楷體" panose="03000509000000000000" pitchFamily="65" charset="-120"/>
              </a:rPr>
              <a:t>「技藝教育」課程</a:t>
            </a:r>
            <a:r>
              <a:rPr lang="zh-TW" altLang="en-US" sz="3000" dirty="0" smtClean="0">
                <a:latin typeface="標楷體" panose="03000509000000000000" pitchFamily="65" charset="-120"/>
                <a:ea typeface="標楷體" panose="03000509000000000000" pitchFamily="65" charset="-120"/>
              </a:rPr>
              <a:t>平均成績。</a:t>
            </a:r>
            <a:endParaRPr lang="en-US" altLang="zh-TW" sz="30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3000" dirty="0" smtClean="0">
                <a:latin typeface="標楷體" panose="03000509000000000000" pitchFamily="65" charset="-120"/>
                <a:ea typeface="標楷體" panose="03000509000000000000" pitchFamily="65" charset="-120"/>
              </a:rPr>
              <a:t>單修一學期者以一學期成績計算，不須平均計算分數。</a:t>
            </a:r>
          </a:p>
        </p:txBody>
      </p:sp>
      <p:graphicFrame>
        <p:nvGraphicFramePr>
          <p:cNvPr id="6" name="表格 5"/>
          <p:cNvGraphicFramePr>
            <a:graphicFrameLocks noGrp="1"/>
          </p:cNvGraphicFramePr>
          <p:nvPr>
            <p:extLst>
              <p:ext uri="{D42A27DB-BD31-4B8C-83A1-F6EECF244321}">
                <p14:modId xmlns:p14="http://schemas.microsoft.com/office/powerpoint/2010/main" xmlns="" val="1098713445"/>
              </p:ext>
            </p:extLst>
          </p:nvPr>
        </p:nvGraphicFramePr>
        <p:xfrm>
          <a:off x="1592263" y="2844623"/>
          <a:ext cx="9151620" cy="1962626"/>
        </p:xfrm>
        <a:graphic>
          <a:graphicData uri="http://schemas.openxmlformats.org/drawingml/2006/table">
            <a:tbl>
              <a:tblPr firstRow="1" bandRow="1">
                <a:tableStyleId>{5C22544A-7EE6-4342-B048-85BDC9FD1C3A}</a:tableStyleId>
              </a:tblPr>
              <a:tblGrid>
                <a:gridCol w="1830324">
                  <a:extLst>
                    <a:ext uri="{9D8B030D-6E8A-4147-A177-3AD203B41FA5}">
                      <a16:colId xmlns:a16="http://schemas.microsoft.com/office/drawing/2014/main" xmlns="" val="20000"/>
                    </a:ext>
                  </a:extLst>
                </a:gridCol>
                <a:gridCol w="1830324">
                  <a:extLst>
                    <a:ext uri="{9D8B030D-6E8A-4147-A177-3AD203B41FA5}">
                      <a16:colId xmlns:a16="http://schemas.microsoft.com/office/drawing/2014/main" xmlns="" val="20001"/>
                    </a:ext>
                  </a:extLst>
                </a:gridCol>
                <a:gridCol w="1830324">
                  <a:extLst>
                    <a:ext uri="{9D8B030D-6E8A-4147-A177-3AD203B41FA5}">
                      <a16:colId xmlns:a16="http://schemas.microsoft.com/office/drawing/2014/main" xmlns="" val="20002"/>
                    </a:ext>
                  </a:extLst>
                </a:gridCol>
                <a:gridCol w="1830324">
                  <a:extLst>
                    <a:ext uri="{9D8B030D-6E8A-4147-A177-3AD203B41FA5}">
                      <a16:colId xmlns:a16="http://schemas.microsoft.com/office/drawing/2014/main" xmlns="" val="20003"/>
                    </a:ext>
                  </a:extLst>
                </a:gridCol>
                <a:gridCol w="1830324">
                  <a:extLst>
                    <a:ext uri="{9D8B030D-6E8A-4147-A177-3AD203B41FA5}">
                      <a16:colId xmlns:a16="http://schemas.microsoft.com/office/drawing/2014/main" xmlns="" val="20004"/>
                    </a:ext>
                  </a:extLst>
                </a:gridCol>
              </a:tblGrid>
              <a:tr h="981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smtClean="0">
                          <a:solidFill>
                            <a:schemeClr val="tx1"/>
                          </a:solidFill>
                          <a:latin typeface="標楷體" panose="03000509000000000000" pitchFamily="65" charset="-120"/>
                          <a:ea typeface="標楷體" panose="03000509000000000000" pitchFamily="65" charset="-120"/>
                        </a:rPr>
                        <a:t>平均成績</a:t>
                      </a:r>
                      <a:endParaRPr lang="zh-TW" altLang="en-US" sz="2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dirty="0" smtClean="0">
                          <a:solidFill>
                            <a:schemeClr val="dk1"/>
                          </a:solidFill>
                          <a:latin typeface="Book Antiqua" panose="02040602050305030304" pitchFamily="18" charset="0"/>
                          <a:ea typeface="標楷體" panose="03000509000000000000" pitchFamily="65" charset="-120"/>
                        </a:rPr>
                        <a:t>100~90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smtClean="0">
                          <a:solidFill>
                            <a:schemeClr val="dk1"/>
                          </a:solidFill>
                          <a:latin typeface="Book Antiqua" pitchFamily="18" charset="0"/>
                          <a:ea typeface="標楷體" pitchFamily="65" charset="-120"/>
                          <a:cs typeface="+mn-cs"/>
                        </a:rPr>
                        <a:t>89</a:t>
                      </a:r>
                      <a:r>
                        <a:rPr lang="en-US" altLang="zh-TW" sz="2800" b="1" kern="1200" baseline="30000" dirty="0" smtClean="0">
                          <a:solidFill>
                            <a:schemeClr val="dk1"/>
                          </a:solidFill>
                          <a:effectLst/>
                          <a:latin typeface="Book Antiqua" panose="02040602050305030304" pitchFamily="18" charset="0"/>
                          <a:ea typeface="+mn-ea"/>
                          <a:cs typeface="+mn-cs"/>
                        </a:rPr>
                        <a:t>+</a:t>
                      </a:r>
                      <a:r>
                        <a:rPr lang="en-US" altLang="zh-TW" sz="3200" b="0" dirty="0" smtClean="0">
                          <a:solidFill>
                            <a:schemeClr val="dk1"/>
                          </a:solidFill>
                          <a:latin typeface="Book Antiqua" panose="02040602050305030304" pitchFamily="18" charset="0"/>
                          <a:ea typeface="標楷體" panose="03000509000000000000" pitchFamily="65" charset="-120"/>
                        </a:rPr>
                        <a:t>~80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smtClean="0">
                          <a:solidFill>
                            <a:schemeClr val="dk1"/>
                          </a:solidFill>
                          <a:effectLst/>
                          <a:latin typeface="Book Antiqua" panose="02040602050305030304" pitchFamily="18" charset="0"/>
                          <a:ea typeface="標楷體" pitchFamily="65" charset="-120"/>
                          <a:cs typeface="+mn-cs"/>
                        </a:rPr>
                        <a:t>79</a:t>
                      </a:r>
                      <a:r>
                        <a:rPr lang="en-US" altLang="zh-TW" sz="2800" b="1" kern="1200" baseline="30000" dirty="0" smtClean="0">
                          <a:solidFill>
                            <a:schemeClr val="dk1"/>
                          </a:solidFill>
                          <a:effectLst/>
                          <a:latin typeface="Book Antiqua" panose="02040602050305030304" pitchFamily="18" charset="0"/>
                          <a:ea typeface="+mn-ea"/>
                          <a:cs typeface="+mn-cs"/>
                        </a:rPr>
                        <a:t>+</a:t>
                      </a:r>
                      <a:r>
                        <a:rPr lang="zh-TW" altLang="en-US" sz="3200" b="0" dirty="0" smtClean="0">
                          <a:solidFill>
                            <a:schemeClr val="dk1"/>
                          </a:solidFill>
                          <a:latin typeface="Book Antiqua" panose="02040602050305030304" pitchFamily="18" charset="0"/>
                          <a:ea typeface="標楷體" panose="03000509000000000000" pitchFamily="65" charset="-120"/>
                        </a:rPr>
                        <a:t>～</a:t>
                      </a:r>
                      <a:r>
                        <a:rPr lang="en-US" altLang="zh-TW" sz="3200" b="0" dirty="0" smtClean="0">
                          <a:solidFill>
                            <a:schemeClr val="dk1"/>
                          </a:solidFill>
                          <a:latin typeface="Book Antiqua" panose="02040602050305030304" pitchFamily="18" charset="0"/>
                          <a:ea typeface="標楷體" panose="03000509000000000000" pitchFamily="65" charset="-120"/>
                        </a:rPr>
                        <a:t>70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smtClean="0">
                          <a:solidFill>
                            <a:schemeClr val="dk1"/>
                          </a:solidFill>
                          <a:effectLst/>
                          <a:latin typeface="Book Antiqua" panose="02040602050305030304" pitchFamily="18" charset="0"/>
                          <a:ea typeface="標楷體" pitchFamily="65" charset="-120"/>
                          <a:cs typeface="+mn-cs"/>
                        </a:rPr>
                        <a:t>69</a:t>
                      </a:r>
                      <a:r>
                        <a:rPr lang="en-US" altLang="zh-TW" sz="2800" b="1" kern="1200" baseline="30000" dirty="0" smtClean="0">
                          <a:solidFill>
                            <a:schemeClr val="dk1"/>
                          </a:solidFill>
                          <a:effectLst/>
                          <a:latin typeface="Book Antiqua" panose="02040602050305030304" pitchFamily="18" charset="0"/>
                          <a:ea typeface="+mn-ea"/>
                          <a:cs typeface="+mn-cs"/>
                        </a:rPr>
                        <a:t>+</a:t>
                      </a:r>
                      <a:r>
                        <a:rPr lang="zh-TW" altLang="en-US" sz="3200" b="0" dirty="0" smtClean="0">
                          <a:solidFill>
                            <a:schemeClr val="dk1"/>
                          </a:solidFill>
                          <a:latin typeface="Book Antiqua" panose="02040602050305030304" pitchFamily="18" charset="0"/>
                          <a:ea typeface="標楷體" panose="03000509000000000000" pitchFamily="65" charset="-120"/>
                        </a:rPr>
                        <a:t>～</a:t>
                      </a:r>
                      <a:r>
                        <a:rPr lang="en-US" altLang="zh-TW" sz="3200" b="0" dirty="0" smtClean="0">
                          <a:solidFill>
                            <a:schemeClr val="dk1"/>
                          </a:solidFill>
                          <a:latin typeface="Book Antiqua" panose="02040602050305030304" pitchFamily="18" charset="0"/>
                          <a:ea typeface="標楷體" panose="03000509000000000000" pitchFamily="65" charset="-120"/>
                        </a:rPr>
                        <a:t>60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0000"/>
                  </a:ext>
                </a:extLst>
              </a:tr>
              <a:tr h="981313">
                <a:tc>
                  <a:txBody>
                    <a:bodyPr/>
                    <a:lstStyle/>
                    <a:p>
                      <a:pPr algn="ctr"/>
                      <a:r>
                        <a:rPr lang="zh-TW" altLang="en-US" sz="33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3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3</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2.5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1.0</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bl>
          </a:graphicData>
        </a:graphic>
      </p:graphicFrame>
      <p:sp>
        <p:nvSpPr>
          <p:cNvPr id="198660" name="文字方塊 1"/>
          <p:cNvSpPr txBox="1">
            <a:spLocks noChangeArrowheads="1"/>
          </p:cNvSpPr>
          <p:nvPr/>
        </p:nvSpPr>
        <p:spPr bwMode="auto">
          <a:xfrm>
            <a:off x="1592263" y="4973639"/>
            <a:ext cx="8758238"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31825" indent="-631825">
              <a:tabLst>
                <a:tab pos="631825"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631825"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631825"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631825"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631825"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9pPr>
          </a:lstStyle>
          <a:p>
            <a:r>
              <a:rPr lang="zh-TW" altLang="en-US" sz="2200" b="1" dirty="0">
                <a:solidFill>
                  <a:srgbClr val="000000"/>
                </a:solidFill>
                <a:latin typeface="Book Antiqua" panose="02040602050305030304" pitchFamily="18" charset="0"/>
                <a:ea typeface="標楷體" panose="03000509000000000000" pitchFamily="65" charset="-120"/>
              </a:rPr>
              <a:t>註：</a:t>
            </a:r>
            <a:r>
              <a:rPr lang="en-US" altLang="zh-TW" sz="2200" b="1" dirty="0">
                <a:solidFill>
                  <a:srgbClr val="000000"/>
                </a:solidFill>
                <a:latin typeface="Book Antiqua" panose="02040602050305030304" pitchFamily="18" charset="0"/>
                <a:ea typeface="標楷體" panose="03000509000000000000" pitchFamily="65" charset="-120"/>
              </a:rPr>
              <a:t>	89</a:t>
            </a:r>
            <a:r>
              <a:rPr lang="en-US" altLang="zh-TW" sz="2200" b="1" baseline="30000" dirty="0">
                <a:solidFill>
                  <a:srgbClr val="000000"/>
                </a:solidFill>
                <a:latin typeface="Book Antiqua" panose="02040602050305030304" pitchFamily="18" charset="0"/>
              </a:rPr>
              <a:t>+</a:t>
            </a:r>
            <a:r>
              <a:rPr lang="en-US" altLang="zh-TW" sz="2200" b="1" dirty="0">
                <a:solidFill>
                  <a:srgbClr val="000000"/>
                </a:solidFill>
                <a:latin typeface="Book Antiqua" panose="02040602050305030304" pitchFamily="18" charset="0"/>
                <a:ea typeface="標楷體" panose="03000509000000000000" pitchFamily="65" charset="-120"/>
              </a:rPr>
              <a:t>~80</a:t>
            </a:r>
            <a:r>
              <a:rPr lang="zh-TW" altLang="en-US" sz="2200" b="1" dirty="0">
                <a:solidFill>
                  <a:srgbClr val="000000"/>
                </a:solidFill>
                <a:latin typeface="Book Antiqua" panose="02040602050305030304" pitchFamily="18" charset="0"/>
                <a:ea typeface="標楷體" panose="03000509000000000000" pitchFamily="65" charset="-120"/>
              </a:rPr>
              <a:t>係指</a:t>
            </a:r>
            <a:r>
              <a:rPr lang="en-US" altLang="zh-TW" sz="2200" b="1" dirty="0">
                <a:solidFill>
                  <a:srgbClr val="000000"/>
                </a:solidFill>
                <a:latin typeface="Book Antiqua" panose="02040602050305030304" pitchFamily="18" charset="0"/>
                <a:ea typeface="標楷體" panose="03000509000000000000" pitchFamily="65" charset="-120"/>
              </a:rPr>
              <a:t>80</a:t>
            </a:r>
            <a:r>
              <a:rPr lang="zh-TW" altLang="en-US" sz="2200" b="1" dirty="0">
                <a:solidFill>
                  <a:srgbClr val="000000"/>
                </a:solidFill>
                <a:latin typeface="Book Antiqua" panose="02040602050305030304" pitchFamily="18" charset="0"/>
                <a:ea typeface="標楷體" panose="03000509000000000000" pitchFamily="65" charset="-120"/>
              </a:rPr>
              <a:t>分以上未滿</a:t>
            </a:r>
            <a:r>
              <a:rPr lang="en-US" altLang="zh-TW" sz="2200" b="1" dirty="0">
                <a:solidFill>
                  <a:srgbClr val="000000"/>
                </a:solidFill>
                <a:latin typeface="Book Antiqua" panose="02040602050305030304" pitchFamily="18" charset="0"/>
                <a:ea typeface="標楷體" panose="03000509000000000000" pitchFamily="65" charset="-120"/>
              </a:rPr>
              <a:t>90</a:t>
            </a:r>
            <a:r>
              <a:rPr lang="zh-TW" altLang="en-US" sz="2200" b="1" dirty="0">
                <a:solidFill>
                  <a:srgbClr val="000000"/>
                </a:solidFill>
                <a:latin typeface="Book Antiqua" panose="02040602050305030304" pitchFamily="18" charset="0"/>
                <a:ea typeface="標楷體" panose="03000509000000000000" pitchFamily="65" charset="-120"/>
              </a:rPr>
              <a:t>分，</a:t>
            </a:r>
            <a:r>
              <a:rPr lang="en-US" altLang="zh-TW" sz="2200" b="1" dirty="0">
                <a:solidFill>
                  <a:srgbClr val="000000"/>
                </a:solidFill>
                <a:latin typeface="Book Antiqua" panose="02040602050305030304" pitchFamily="18" charset="0"/>
                <a:ea typeface="標楷體" panose="03000509000000000000" pitchFamily="65" charset="-120"/>
              </a:rPr>
              <a:t> 79</a:t>
            </a:r>
            <a:r>
              <a:rPr lang="en-US" altLang="zh-TW" sz="2200" b="1" baseline="30000" dirty="0">
                <a:solidFill>
                  <a:srgbClr val="000000"/>
                </a:solidFill>
                <a:latin typeface="Book Antiqua" panose="02040602050305030304" pitchFamily="18" charset="0"/>
              </a:rPr>
              <a:t>+</a:t>
            </a:r>
            <a:r>
              <a:rPr lang="en-US" altLang="zh-TW" sz="2200" b="1" dirty="0">
                <a:solidFill>
                  <a:srgbClr val="000000"/>
                </a:solidFill>
                <a:latin typeface="Book Antiqua" panose="02040602050305030304" pitchFamily="18" charset="0"/>
                <a:ea typeface="標楷體" panose="03000509000000000000" pitchFamily="65" charset="-120"/>
              </a:rPr>
              <a:t>~70</a:t>
            </a:r>
            <a:r>
              <a:rPr lang="zh-TW" altLang="en-US" sz="2200" b="1" dirty="0">
                <a:solidFill>
                  <a:srgbClr val="000000"/>
                </a:solidFill>
                <a:latin typeface="Book Antiqua" panose="02040602050305030304" pitchFamily="18" charset="0"/>
                <a:ea typeface="標楷體" panose="03000509000000000000" pitchFamily="65" charset="-120"/>
              </a:rPr>
              <a:t>係指</a:t>
            </a:r>
            <a:r>
              <a:rPr lang="en-US" altLang="zh-TW" sz="2200" b="1" dirty="0">
                <a:solidFill>
                  <a:srgbClr val="000000"/>
                </a:solidFill>
                <a:latin typeface="Book Antiqua" panose="02040602050305030304" pitchFamily="18" charset="0"/>
                <a:ea typeface="標楷體" panose="03000509000000000000" pitchFamily="65" charset="-120"/>
              </a:rPr>
              <a:t>70</a:t>
            </a:r>
            <a:r>
              <a:rPr lang="zh-TW" altLang="en-US" sz="2200" b="1" dirty="0">
                <a:solidFill>
                  <a:srgbClr val="000000"/>
                </a:solidFill>
                <a:latin typeface="Book Antiqua" panose="02040602050305030304" pitchFamily="18" charset="0"/>
                <a:ea typeface="標楷體" panose="03000509000000000000" pitchFamily="65" charset="-120"/>
              </a:rPr>
              <a:t>分以上未滿</a:t>
            </a:r>
            <a:r>
              <a:rPr lang="en-US" altLang="zh-TW" sz="2200" b="1" dirty="0">
                <a:solidFill>
                  <a:srgbClr val="000000"/>
                </a:solidFill>
                <a:latin typeface="Book Antiqua" panose="02040602050305030304" pitchFamily="18" charset="0"/>
                <a:ea typeface="標楷體" panose="03000509000000000000" pitchFamily="65" charset="-120"/>
              </a:rPr>
              <a:t>80</a:t>
            </a:r>
            <a:r>
              <a:rPr lang="zh-TW" altLang="en-US" sz="2200" b="1" dirty="0">
                <a:solidFill>
                  <a:srgbClr val="000000"/>
                </a:solidFill>
                <a:latin typeface="Book Antiqua" panose="02040602050305030304" pitchFamily="18" charset="0"/>
                <a:ea typeface="標楷體" panose="03000509000000000000" pitchFamily="65" charset="-120"/>
              </a:rPr>
              <a:t>分，</a:t>
            </a:r>
            <a:r>
              <a:rPr lang="en-US" altLang="zh-TW" sz="2200" b="1" dirty="0">
                <a:solidFill>
                  <a:srgbClr val="000000"/>
                </a:solidFill>
                <a:latin typeface="Book Antiqua" panose="02040602050305030304" pitchFamily="18" charset="0"/>
                <a:ea typeface="標楷體" panose="03000509000000000000" pitchFamily="65" charset="-120"/>
              </a:rPr>
              <a:t> 69</a:t>
            </a:r>
            <a:r>
              <a:rPr lang="en-US" altLang="zh-TW" sz="2200" b="1" baseline="30000" dirty="0">
                <a:solidFill>
                  <a:srgbClr val="000000"/>
                </a:solidFill>
                <a:latin typeface="Book Antiqua" panose="02040602050305030304" pitchFamily="18" charset="0"/>
              </a:rPr>
              <a:t>+</a:t>
            </a:r>
            <a:r>
              <a:rPr lang="en-US" altLang="zh-TW" sz="2200" b="1" dirty="0">
                <a:solidFill>
                  <a:srgbClr val="000000"/>
                </a:solidFill>
                <a:latin typeface="Book Antiqua" panose="02040602050305030304" pitchFamily="18" charset="0"/>
                <a:ea typeface="標楷體" panose="03000509000000000000" pitchFamily="65" charset="-120"/>
              </a:rPr>
              <a:t>~60</a:t>
            </a:r>
            <a:r>
              <a:rPr lang="zh-TW" altLang="en-US" sz="2200" b="1" dirty="0">
                <a:solidFill>
                  <a:srgbClr val="000000"/>
                </a:solidFill>
                <a:latin typeface="Book Antiqua" panose="02040602050305030304" pitchFamily="18" charset="0"/>
                <a:ea typeface="標楷體" panose="03000509000000000000" pitchFamily="65" charset="-120"/>
              </a:rPr>
              <a:t>係指</a:t>
            </a:r>
            <a:r>
              <a:rPr lang="en-US" altLang="zh-TW" sz="2200" b="1" dirty="0">
                <a:solidFill>
                  <a:srgbClr val="000000"/>
                </a:solidFill>
                <a:latin typeface="Book Antiqua" panose="02040602050305030304" pitchFamily="18" charset="0"/>
                <a:ea typeface="標楷體" panose="03000509000000000000" pitchFamily="65" charset="-120"/>
              </a:rPr>
              <a:t>60</a:t>
            </a:r>
            <a:r>
              <a:rPr lang="zh-TW" altLang="en-US" sz="2200" b="1" dirty="0">
                <a:solidFill>
                  <a:srgbClr val="000000"/>
                </a:solidFill>
                <a:latin typeface="Book Antiqua" panose="02040602050305030304" pitchFamily="18" charset="0"/>
                <a:ea typeface="標楷體" panose="03000509000000000000" pitchFamily="65" charset="-120"/>
              </a:rPr>
              <a:t>分以上未滿</a:t>
            </a:r>
            <a:r>
              <a:rPr lang="en-US" altLang="zh-TW" sz="2200" b="1" dirty="0">
                <a:solidFill>
                  <a:srgbClr val="000000"/>
                </a:solidFill>
                <a:latin typeface="Book Antiqua" panose="02040602050305030304" pitchFamily="18" charset="0"/>
                <a:ea typeface="標楷體" panose="03000509000000000000" pitchFamily="65" charset="-120"/>
              </a:rPr>
              <a:t>70</a:t>
            </a:r>
            <a:r>
              <a:rPr lang="zh-TW" altLang="en-US" sz="2200" b="1" dirty="0">
                <a:solidFill>
                  <a:srgbClr val="000000"/>
                </a:solidFill>
                <a:latin typeface="Book Antiqua" panose="02040602050305030304" pitchFamily="18" charset="0"/>
                <a:ea typeface="標楷體" panose="03000509000000000000" pitchFamily="65" charset="-120"/>
              </a:rPr>
              <a:t>分。</a:t>
            </a:r>
            <a:endParaRPr lang="zh-TW" altLang="en-US" sz="2200" b="1" dirty="0"/>
          </a:p>
        </p:txBody>
      </p:sp>
      <p:sp>
        <p:nvSpPr>
          <p:cNvPr id="10" name="標題 1"/>
          <p:cNvSpPr txBox="1">
            <a:spLocks/>
          </p:cNvSpPr>
          <p:nvPr/>
        </p:nvSpPr>
        <p:spPr bwMode="auto">
          <a:xfrm>
            <a:off x="1592263" y="615950"/>
            <a:ext cx="9101137"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五專優先免試比序積分</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技藝優良</a:t>
            </a:r>
            <a:endParaRPr kumimoji="0" lang="zh-TW" altLang="en-US" sz="4000" dirty="0">
              <a:latin typeface="標楷體" panose="03000509000000000000" pitchFamily="65" charset="-120"/>
              <a:ea typeface="標楷體" panose="03000509000000000000" pitchFamily="65" charset="-120"/>
            </a:endParaRPr>
          </a:p>
        </p:txBody>
      </p:sp>
      <p:sp>
        <p:nvSpPr>
          <p:cNvPr id="198662"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AE81A8-BF73-4848-8800-B9CCE99F26C6}" type="slidenum">
              <a:rPr kumimoji="0" lang="zh-TW" altLang="en-US" smtClean="0">
                <a:solidFill>
                  <a:srgbClr val="FEFFFF"/>
                </a:solidFill>
                <a:latin typeface="Century Gothic" panose="020B0502020202020204" pitchFamily="34" charset="0"/>
              </a:rPr>
              <a:pPr/>
              <a:t>125</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419225" y="27035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中低收入戶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p>
        </p:txBody>
      </p:sp>
      <p:sp>
        <p:nvSpPr>
          <p:cNvPr id="11" name="矩形 10"/>
          <p:cNvSpPr/>
          <p:nvPr/>
        </p:nvSpPr>
        <p:spPr>
          <a:xfrm>
            <a:off x="1419225" y="14208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3</a:t>
            </a:r>
            <a:r>
              <a:rPr lang="zh-TW" altLang="en-US" sz="2400" b="1" dirty="0">
                <a:solidFill>
                  <a:srgbClr val="7030A0"/>
                </a:solidFill>
                <a:latin typeface="Book Antiqua" pitchFamily="18" charset="0"/>
                <a:ea typeface="標楷體" pitchFamily="65" charset="-120"/>
              </a:rPr>
              <a:t>分）</a:t>
            </a:r>
            <a:endParaRPr lang="en-US" altLang="zh-TW" sz="1400" b="1" dirty="0">
              <a:solidFill>
                <a:srgbClr val="0033CC"/>
              </a:solidFill>
              <a:latin typeface="Book Antiqua" pitchFamily="18" charset="0"/>
              <a:ea typeface="標楷體" pitchFamily="65" charset="-120"/>
            </a:endParaRPr>
          </a:p>
        </p:txBody>
      </p:sp>
      <p:sp>
        <p:nvSpPr>
          <p:cNvPr id="12" name="矩形 11"/>
          <p:cNvSpPr/>
          <p:nvPr/>
        </p:nvSpPr>
        <p:spPr>
          <a:xfrm>
            <a:off x="1419225" y="3963988"/>
            <a:ext cx="1728788" cy="10795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失業戶子女</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endParaRPr lang="zh-TW" altLang="en-US" sz="1100" b="1" dirty="0">
              <a:solidFill>
                <a:srgbClr val="0033CC"/>
              </a:solidFill>
              <a:latin typeface="Book Antiqua" pitchFamily="18" charset="0"/>
              <a:ea typeface="標楷體" pitchFamily="65" charset="-120"/>
            </a:endParaRPr>
          </a:p>
        </p:txBody>
      </p:sp>
      <p:sp>
        <p:nvSpPr>
          <p:cNvPr id="199685" name="矩形 13"/>
          <p:cNvSpPr>
            <a:spLocks noChangeArrowheads="1"/>
          </p:cNvSpPr>
          <p:nvPr/>
        </p:nvSpPr>
        <p:spPr bwMode="auto">
          <a:xfrm>
            <a:off x="3329132" y="1352847"/>
            <a:ext cx="8278813"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dirty="0">
                <a:latin typeface="標楷體" panose="03000509000000000000" pitchFamily="65" charset="-120"/>
                <a:ea typeface="標楷體" panose="03000509000000000000" pitchFamily="65" charset="-120"/>
              </a:rPr>
              <a:t>凡屬縣市政府所界定之</a:t>
            </a:r>
            <a:r>
              <a:rPr lang="zh-TW" altLang="en-US" sz="2400" b="1" u="sng" dirty="0">
                <a:latin typeface="標楷體" panose="03000509000000000000" pitchFamily="65" charset="-120"/>
                <a:ea typeface="標楷體" panose="03000509000000000000" pitchFamily="65" charset="-120"/>
              </a:rPr>
              <a:t>低收入戶</a:t>
            </a:r>
            <a:r>
              <a:rPr lang="zh-TW" altLang="en-US" sz="2400" b="1" dirty="0">
                <a:latin typeface="標楷體" panose="03000509000000000000" pitchFamily="65" charset="-120"/>
                <a:ea typeface="標楷體" panose="03000509000000000000" pitchFamily="65" charset="-120"/>
              </a:rPr>
              <a:t>及</a:t>
            </a:r>
            <a:r>
              <a:rPr lang="zh-TW" altLang="en-US" sz="2400" b="1" u="sng" dirty="0">
                <a:latin typeface="標楷體" panose="03000509000000000000" pitchFamily="65" charset="-120"/>
                <a:ea typeface="標楷體" panose="03000509000000000000" pitchFamily="65" charset="-120"/>
              </a:rPr>
              <a:t>中低收入戶</a:t>
            </a:r>
            <a:r>
              <a:rPr lang="zh-TW" altLang="en-US" sz="2400" b="1" dirty="0">
                <a:latin typeface="標楷體" panose="03000509000000000000" pitchFamily="65" charset="-120"/>
                <a:ea typeface="標楷體" panose="03000509000000000000" pitchFamily="65" charset="-120"/>
              </a:rPr>
              <a:t>者報名時繳交由</a:t>
            </a:r>
            <a:r>
              <a:rPr lang="zh-TW" altLang="en-US" sz="2400" b="1" dirty="0">
                <a:solidFill>
                  <a:srgbClr val="0000FF"/>
                </a:solidFill>
                <a:latin typeface="標楷體" panose="03000509000000000000" pitchFamily="65" charset="-120"/>
                <a:ea typeface="標楷體" panose="03000509000000000000" pitchFamily="65" charset="-120"/>
              </a:rPr>
              <a:t>縣市政府</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包含鄉、鎮、市、區公所</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開具之</a:t>
            </a:r>
            <a:r>
              <a:rPr lang="zh-TW" altLang="en-US" sz="2400" b="1" dirty="0">
                <a:solidFill>
                  <a:srgbClr val="FF0000"/>
                </a:solidFill>
                <a:latin typeface="標楷體" panose="03000509000000000000" pitchFamily="65" charset="-120"/>
                <a:ea typeface="標楷體" panose="03000509000000000000" pitchFamily="65" charset="-120"/>
              </a:rPr>
              <a:t>低收入戶或中低收入戶證明文件影印本</a:t>
            </a:r>
            <a:r>
              <a:rPr lang="zh-TW" altLang="en-US" sz="2400" b="1" dirty="0">
                <a:latin typeface="標楷體" panose="03000509000000000000" pitchFamily="65" charset="-120"/>
                <a:ea typeface="標楷體" panose="03000509000000000000" pitchFamily="65" charset="-120"/>
              </a:rPr>
              <a:t>（報名期間內有效之證明文件，</a:t>
            </a:r>
            <a:r>
              <a:rPr lang="zh-TW" altLang="en-US" sz="2400" b="1" u="sng" dirty="0">
                <a:latin typeface="標楷體" panose="03000509000000000000" pitchFamily="65" charset="-120"/>
                <a:ea typeface="標楷體" panose="03000509000000000000" pitchFamily="65" charset="-120"/>
              </a:rPr>
              <a:t>非</a:t>
            </a:r>
            <a:r>
              <a:rPr lang="zh-TW" altLang="en-US" sz="2400" b="1" dirty="0">
                <a:latin typeface="標楷體" panose="03000509000000000000" pitchFamily="65" charset="-120"/>
                <a:ea typeface="標楷體" panose="03000509000000000000" pitchFamily="65" charset="-120"/>
              </a:rPr>
              <a:t>清寒證明）及</a:t>
            </a:r>
            <a:r>
              <a:rPr lang="zh-TW" altLang="en-US" sz="2400" b="1" dirty="0">
                <a:solidFill>
                  <a:srgbClr val="FF0000"/>
                </a:solidFill>
                <a:latin typeface="標楷體" panose="03000509000000000000" pitchFamily="65" charset="-120"/>
                <a:ea typeface="標楷體" panose="03000509000000000000" pitchFamily="65" charset="-120"/>
              </a:rPr>
              <a:t>戶口名簿影印本。</a:t>
            </a:r>
            <a:endParaRPr lang="zh-TW" altLang="en-US" sz="2400" dirty="0">
              <a:solidFill>
                <a:srgbClr val="FF0000"/>
              </a:solidFill>
              <a:latin typeface="標楷體" panose="03000509000000000000" pitchFamily="65" charset="-120"/>
              <a:ea typeface="標楷體" panose="03000509000000000000" pitchFamily="65" charset="-120"/>
            </a:endParaRPr>
          </a:p>
        </p:txBody>
      </p:sp>
      <p:sp>
        <p:nvSpPr>
          <p:cNvPr id="199686" name="矩形 14"/>
          <p:cNvSpPr>
            <a:spLocks noChangeArrowheads="1"/>
          </p:cNvSpPr>
          <p:nvPr/>
        </p:nvSpPr>
        <p:spPr bwMode="auto">
          <a:xfrm>
            <a:off x="3329133" y="3634937"/>
            <a:ext cx="8278813"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dirty="0">
                <a:latin typeface="標楷體" panose="03000509000000000000" pitchFamily="65" charset="-120"/>
                <a:ea typeface="標楷體" panose="03000509000000000000" pitchFamily="65" charset="-120"/>
              </a:rPr>
              <a:t>直系血親尊親屬支領失業給付之子女，須檢附</a:t>
            </a:r>
            <a:r>
              <a:rPr lang="zh-TW" altLang="en-US" sz="2400" b="1" dirty="0">
                <a:solidFill>
                  <a:srgbClr val="FF0000"/>
                </a:solidFill>
                <a:latin typeface="標楷體" panose="03000509000000000000" pitchFamily="65" charset="-120"/>
                <a:ea typeface="標楷體" panose="03000509000000000000" pitchFamily="65" charset="-120"/>
              </a:rPr>
              <a:t>公立就業服務機構核發</a:t>
            </a:r>
            <a:r>
              <a:rPr lang="zh-TW" altLang="en-US" sz="2400" b="1" dirty="0">
                <a:latin typeface="標楷體" panose="03000509000000000000" pitchFamily="65" charset="-120"/>
                <a:ea typeface="標楷體" panose="03000509000000000000" pitchFamily="65" charset="-120"/>
              </a:rPr>
              <a:t>之</a:t>
            </a:r>
            <a:r>
              <a:rPr lang="zh-TW" altLang="en-US" sz="2400" b="1" dirty="0">
                <a:solidFill>
                  <a:srgbClr val="0033CC"/>
                </a:solidFill>
                <a:latin typeface="標楷體" panose="03000509000000000000" pitchFamily="65" charset="-120"/>
                <a:ea typeface="標楷體" panose="03000509000000000000" pitchFamily="65" charset="-120"/>
              </a:rPr>
              <a:t>「</a:t>
            </a:r>
            <a:r>
              <a:rPr lang="zh-TW" altLang="en-US" sz="2400" b="1" u="sng" dirty="0">
                <a:solidFill>
                  <a:srgbClr val="0033CC"/>
                </a:solidFill>
                <a:latin typeface="標楷體" panose="03000509000000000000" pitchFamily="65" charset="-120"/>
                <a:ea typeface="標楷體" panose="03000509000000000000" pitchFamily="65" charset="-120"/>
              </a:rPr>
              <a:t>就業保險失業</a:t>
            </a:r>
            <a:r>
              <a:rPr lang="en-US" altLang="zh-TW" sz="2400" b="1" u="sng" dirty="0">
                <a:solidFill>
                  <a:srgbClr val="0033CC"/>
                </a:solidFill>
                <a:latin typeface="標楷體" panose="03000509000000000000" pitchFamily="65" charset="-120"/>
                <a:ea typeface="標楷體" panose="03000509000000000000" pitchFamily="65" charset="-120"/>
              </a:rPr>
              <a:t>(</a:t>
            </a:r>
            <a:r>
              <a:rPr lang="zh-TW" altLang="en-US" sz="2400" b="1" u="sng" dirty="0">
                <a:solidFill>
                  <a:srgbClr val="0033CC"/>
                </a:solidFill>
                <a:latin typeface="標楷體" panose="03000509000000000000" pitchFamily="65" charset="-120"/>
                <a:ea typeface="標楷體" panose="03000509000000000000" pitchFamily="65" charset="-120"/>
              </a:rPr>
              <a:t>再</a:t>
            </a:r>
            <a:r>
              <a:rPr lang="en-US" altLang="zh-TW" sz="2400" b="1" u="sng" dirty="0">
                <a:solidFill>
                  <a:srgbClr val="0033CC"/>
                </a:solidFill>
                <a:latin typeface="標楷體" panose="03000509000000000000" pitchFamily="65" charset="-120"/>
                <a:ea typeface="標楷體" panose="03000509000000000000" pitchFamily="65" charset="-120"/>
              </a:rPr>
              <a:t>)</a:t>
            </a:r>
            <a:r>
              <a:rPr lang="zh-TW" altLang="en-US" sz="2400" b="1" u="sng" dirty="0">
                <a:solidFill>
                  <a:srgbClr val="0033CC"/>
                </a:solidFill>
                <a:latin typeface="標楷體" panose="03000509000000000000" pitchFamily="65" charset="-120"/>
                <a:ea typeface="標楷體" panose="03000509000000000000" pitchFamily="65" charset="-120"/>
              </a:rPr>
              <a:t>認定、失業給付申請書暨給付收據」</a:t>
            </a:r>
            <a:r>
              <a:rPr lang="zh-TW" altLang="en-US" sz="2400" b="1" dirty="0">
                <a:latin typeface="標楷體" panose="03000509000000000000" pitchFamily="65" charset="-120"/>
                <a:ea typeface="標楷體" panose="03000509000000000000" pitchFamily="65" charset="-120"/>
              </a:rPr>
              <a:t>或</a:t>
            </a:r>
            <a:r>
              <a:rPr lang="zh-TW" altLang="en-US" sz="2400" b="1" dirty="0">
                <a:solidFill>
                  <a:srgbClr val="0033CC"/>
                </a:solidFill>
                <a:latin typeface="標楷體" panose="03000509000000000000" pitchFamily="65" charset="-120"/>
                <a:ea typeface="標楷體" panose="03000509000000000000" pitchFamily="65" charset="-120"/>
              </a:rPr>
              <a:t>「</a:t>
            </a:r>
            <a:r>
              <a:rPr lang="zh-TW" altLang="en-US" sz="2400" b="1" u="sng" dirty="0">
                <a:solidFill>
                  <a:srgbClr val="0033CC"/>
                </a:solidFill>
                <a:latin typeface="標楷體" panose="03000509000000000000" pitchFamily="65" charset="-120"/>
                <a:ea typeface="標楷體" panose="03000509000000000000" pitchFamily="65" charset="-120"/>
              </a:rPr>
              <a:t>認定收執聯」</a:t>
            </a:r>
            <a:r>
              <a:rPr lang="zh-TW" altLang="en-US" sz="2400" b="1" dirty="0">
                <a:solidFill>
                  <a:srgbClr val="0033CC"/>
                </a:solidFill>
                <a:latin typeface="標楷體" panose="03000509000000000000" pitchFamily="65" charset="-120"/>
                <a:ea typeface="標楷體" panose="03000509000000000000" pitchFamily="65" charset="-120"/>
              </a:rPr>
              <a:t>，</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文件有效日期須於簡章報名期間）</a:t>
            </a:r>
            <a:r>
              <a:rPr lang="zh-TW" altLang="en-US" sz="2400" b="1" dirty="0">
                <a:latin typeface="標楷體" panose="03000509000000000000" pitchFamily="65" charset="-120"/>
                <a:ea typeface="標楷體" panose="03000509000000000000" pitchFamily="65" charset="-120"/>
              </a:rPr>
              <a:t>及</a:t>
            </a:r>
            <a:r>
              <a:rPr lang="zh-TW" altLang="en-US" sz="2400" b="1" dirty="0">
                <a:solidFill>
                  <a:srgbClr val="FF0000"/>
                </a:solidFill>
                <a:latin typeface="標楷體" panose="03000509000000000000" pitchFamily="65" charset="-120"/>
                <a:ea typeface="標楷體" panose="03000509000000000000" pitchFamily="65" charset="-120"/>
              </a:rPr>
              <a:t>戶口名簿影印本。</a:t>
            </a:r>
          </a:p>
        </p:txBody>
      </p:sp>
      <p:sp>
        <p:nvSpPr>
          <p:cNvPr id="16" name="矩形 15"/>
          <p:cNvSpPr/>
          <p:nvPr/>
        </p:nvSpPr>
        <p:spPr>
          <a:xfrm>
            <a:off x="666750" y="1420813"/>
            <a:ext cx="723900" cy="48783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bg1"/>
                </a:solidFill>
                <a:latin typeface="Book Antiqua" pitchFamily="18" charset="0"/>
                <a:ea typeface="標楷體" pitchFamily="65" charset="-120"/>
              </a:rPr>
              <a:t>符合其一身分者得</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rPr>
              <a:t>3</a:t>
            </a:r>
          </a:p>
          <a:p>
            <a:pPr algn="ctr">
              <a:defRPr/>
            </a:pPr>
            <a:r>
              <a:rPr lang="zh-TW" altLang="en-US" sz="2400" b="1" dirty="0">
                <a:solidFill>
                  <a:schemeClr val="bg1"/>
                </a:solidFill>
                <a:latin typeface="Book Antiqua" panose="02040602050305030304" pitchFamily="18" charset="0"/>
                <a:ea typeface="標楷體" pitchFamily="65" charset="-120"/>
                <a:cs typeface="Times New Roman" panose="02020603050405020304" pitchFamily="18" charset="0"/>
              </a:rPr>
              <a:t>分</a:t>
            </a:r>
            <a:endPar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endParaRPr>
          </a:p>
          <a:p>
            <a:pPr algn="ctr">
              <a:defRPr/>
            </a:pPr>
            <a:r>
              <a:rPr lang="zh-TW" altLang="en-US" sz="2400" b="1" dirty="0">
                <a:solidFill>
                  <a:schemeClr val="bg1"/>
                </a:solidFill>
                <a:latin typeface="Book Antiqua" pitchFamily="18" charset="0"/>
                <a:ea typeface="標楷體" pitchFamily="65" charset="-120"/>
              </a:rPr>
              <a:t>或</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itchFamily="18" charset="0"/>
                <a:ea typeface="標楷體" pitchFamily="65" charset="-120"/>
              </a:rPr>
              <a:t>1.5</a:t>
            </a:r>
          </a:p>
          <a:p>
            <a:pPr algn="ctr">
              <a:defRPr/>
            </a:pPr>
            <a:r>
              <a:rPr lang="zh-TW" altLang="en-US" sz="2400" b="1" dirty="0">
                <a:solidFill>
                  <a:schemeClr val="bg1"/>
                </a:solidFill>
                <a:latin typeface="Book Antiqua" pitchFamily="18" charset="0"/>
                <a:ea typeface="標楷體" pitchFamily="65" charset="-120"/>
              </a:rPr>
              <a:t>分</a:t>
            </a:r>
            <a:endParaRPr lang="en-US" altLang="zh-TW" sz="2400" b="1" dirty="0">
              <a:solidFill>
                <a:schemeClr val="bg1"/>
              </a:solidFill>
              <a:latin typeface="Book Antiqua" pitchFamily="18" charset="0"/>
              <a:ea typeface="標楷體" pitchFamily="65" charset="-120"/>
            </a:endParaRPr>
          </a:p>
        </p:txBody>
      </p:sp>
      <p:sp>
        <p:nvSpPr>
          <p:cNvPr id="13" name="矩形 12"/>
          <p:cNvSpPr/>
          <p:nvPr/>
        </p:nvSpPr>
        <p:spPr>
          <a:xfrm>
            <a:off x="1419225" y="5213350"/>
            <a:ext cx="1728788" cy="10795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7030A0"/>
                </a:solidFill>
                <a:latin typeface="Book Antiqua" pitchFamily="18" charset="0"/>
                <a:ea typeface="標楷體" pitchFamily="65" charset="-120"/>
              </a:rPr>
              <a:t>特殊境遇</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家庭子女</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a:t>
            </a:r>
            <a:r>
              <a:rPr lang="en-US" altLang="zh-TW" sz="2000" b="1" dirty="0">
                <a:solidFill>
                  <a:srgbClr val="7030A0"/>
                </a:solidFill>
                <a:latin typeface="Book Antiqua" pitchFamily="18" charset="0"/>
                <a:ea typeface="標楷體" pitchFamily="65" charset="-120"/>
              </a:rPr>
              <a:t>1.5</a:t>
            </a:r>
            <a:r>
              <a:rPr lang="zh-TW" altLang="en-US" sz="2000" b="1" dirty="0">
                <a:solidFill>
                  <a:srgbClr val="7030A0"/>
                </a:solidFill>
                <a:latin typeface="Book Antiqua" pitchFamily="18" charset="0"/>
                <a:ea typeface="標楷體" pitchFamily="65" charset="-120"/>
              </a:rPr>
              <a:t>分）</a:t>
            </a:r>
            <a:endParaRPr lang="zh-TW" altLang="en-US" sz="1050" b="1" dirty="0">
              <a:solidFill>
                <a:srgbClr val="0033CC"/>
              </a:solidFill>
              <a:latin typeface="Book Antiqua" pitchFamily="18" charset="0"/>
              <a:ea typeface="標楷體" pitchFamily="65" charset="-120"/>
            </a:endParaRPr>
          </a:p>
        </p:txBody>
      </p:sp>
      <p:sp>
        <p:nvSpPr>
          <p:cNvPr id="17" name="標題 1"/>
          <p:cNvSpPr txBox="1">
            <a:spLocks/>
          </p:cNvSpPr>
          <p:nvPr/>
        </p:nvSpPr>
        <p:spPr bwMode="auto">
          <a:xfrm>
            <a:off x="1419225" y="473075"/>
            <a:ext cx="8008937"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3600" dirty="0" smtClean="0">
                <a:latin typeface="標楷體" panose="03000509000000000000" pitchFamily="65" charset="-120"/>
                <a:ea typeface="標楷體" panose="03000509000000000000" pitchFamily="65" charset="-120"/>
              </a:rPr>
              <a:t>(</a:t>
            </a:r>
            <a:r>
              <a:rPr kumimoji="0" lang="zh-TW" altLang="en-US" sz="3600" dirty="0">
                <a:latin typeface="標楷體" panose="03000509000000000000" pitchFamily="65" charset="-120"/>
                <a:ea typeface="標楷體" panose="03000509000000000000" pitchFamily="65" charset="-120"/>
              </a:rPr>
              <a:t>三</a:t>
            </a:r>
            <a:r>
              <a:rPr kumimoji="0" lang="en-US" altLang="zh-TW" sz="3600" dirty="0" smtClean="0">
                <a:latin typeface="標楷體" panose="03000509000000000000" pitchFamily="65" charset="-120"/>
                <a:ea typeface="標楷體" panose="03000509000000000000" pitchFamily="65" charset="-120"/>
              </a:rPr>
              <a:t>)</a:t>
            </a:r>
            <a:r>
              <a:rPr kumimoji="0" lang="zh-TW" altLang="en-US" sz="3600" dirty="0" smtClean="0">
                <a:latin typeface="標楷體" panose="03000509000000000000" pitchFamily="65" charset="-120"/>
                <a:ea typeface="標楷體" panose="03000509000000000000" pitchFamily="65" charset="-120"/>
              </a:rPr>
              <a:t>五專優先免試比序積分</a:t>
            </a:r>
            <a:r>
              <a:rPr kumimoji="0" lang="en-US" altLang="zh-TW" sz="3600" dirty="0" smtClean="0">
                <a:latin typeface="標楷體" panose="03000509000000000000" pitchFamily="65" charset="-120"/>
                <a:ea typeface="標楷體" panose="03000509000000000000" pitchFamily="65" charset="-120"/>
              </a:rPr>
              <a:t>-</a:t>
            </a:r>
            <a:r>
              <a:rPr kumimoji="0" lang="zh-TW" altLang="en-US" sz="3600" dirty="0" smtClean="0">
                <a:latin typeface="標楷體" panose="03000509000000000000" pitchFamily="65" charset="-120"/>
                <a:ea typeface="標楷體" panose="03000509000000000000" pitchFamily="65" charset="-120"/>
              </a:rPr>
              <a:t>弱勢身分</a:t>
            </a:r>
            <a:endParaRPr kumimoji="0" lang="zh-TW" altLang="en-US" sz="3600" dirty="0">
              <a:latin typeface="標楷體" panose="03000509000000000000" pitchFamily="65" charset="-120"/>
              <a:ea typeface="標楷體" panose="03000509000000000000" pitchFamily="65" charset="-120"/>
            </a:endParaRPr>
          </a:p>
        </p:txBody>
      </p:sp>
      <p:sp>
        <p:nvSpPr>
          <p:cNvPr id="199691"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CECD3D3-2950-4BCE-AE2E-2EBC4E7CF19B}" type="slidenum">
              <a:rPr kumimoji="0" lang="zh-TW" altLang="en-US" smtClean="0">
                <a:solidFill>
                  <a:srgbClr val="FEFFFF"/>
                </a:solidFill>
                <a:latin typeface="Century Gothic" panose="020B0502020202020204" pitchFamily="34" charset="0"/>
              </a:rPr>
              <a:pPr/>
              <a:t>126</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標題 2"/>
          <p:cNvSpPr txBox="1">
            <a:spLocks/>
          </p:cNvSpPr>
          <p:nvPr/>
        </p:nvSpPr>
        <p:spPr>
          <a:xfrm>
            <a:off x="0" y="5816600"/>
            <a:ext cx="12192000" cy="495300"/>
          </a:xfrm>
          <a:prstGeom prst="rect">
            <a:avLst/>
          </a:prstGeom>
          <a:solidFill>
            <a:schemeClr val="accent4">
              <a:lumMod val="20000"/>
              <a:lumOff val="80000"/>
            </a:schemeClr>
          </a:solidFill>
        </p:spPr>
        <p:txBody>
          <a:bodyPr>
            <a:normAutofit/>
          </a:bodyPr>
          <a:lstStyle/>
          <a:p>
            <a:pPr marL="228600" indent="-228600" eaLnBrk="1" fontAlgn="auto" hangingPunct="1">
              <a:lnSpc>
                <a:spcPct val="90000"/>
              </a:lnSpc>
              <a:spcBef>
                <a:spcPts val="1000"/>
              </a:spcBef>
              <a:spcAft>
                <a:spcPts val="0"/>
              </a:spcAft>
              <a:defRPr/>
            </a:pPr>
            <a:endParaRPr kumimoji="0" lang="en-US" altLang="zh-TW" sz="2800" dirty="0">
              <a:latin typeface="微軟正黑體" pitchFamily="34" charset="-120"/>
            </a:endParaRPr>
          </a:p>
        </p:txBody>
      </p:sp>
      <p:sp>
        <p:nvSpPr>
          <p:cNvPr id="3" name="內容版面配置區 2"/>
          <p:cNvSpPr>
            <a:spLocks noGrp="1"/>
          </p:cNvSpPr>
          <p:nvPr>
            <p:ph idx="1"/>
          </p:nvPr>
        </p:nvSpPr>
        <p:spPr>
          <a:xfrm>
            <a:off x="838200" y="1524794"/>
            <a:ext cx="10515600" cy="4351337"/>
          </a:xfrm>
        </p:spPr>
        <p:txBody>
          <a:bodyPr/>
          <a:lstStyle/>
          <a:p>
            <a:pPr>
              <a:spcBef>
                <a:spcPts val="600"/>
              </a:spcBef>
              <a:spcAft>
                <a:spcPts val="300"/>
              </a:spcAft>
              <a:buFont typeface="Wingdings" panose="05000000000000000000" pitchFamily="2" charset="2"/>
              <a:buChar char="l"/>
              <a:defRPr/>
            </a:pPr>
            <a:r>
              <a:rPr lang="zh-TW" altLang="en-US" sz="4000" b="1" dirty="0" smtClean="0">
                <a:solidFill>
                  <a:srgbClr val="FF0000"/>
                </a:solidFill>
                <a:latin typeface="Book Antiqua" panose="02040602050305030304" pitchFamily="18" charset="0"/>
                <a:ea typeface="標楷體" panose="03000509000000000000" pitchFamily="65" charset="-120"/>
              </a:rPr>
              <a:t> </a:t>
            </a:r>
            <a:r>
              <a:rPr lang="zh-TW" altLang="zh-TW" sz="4000" b="1" dirty="0" smtClean="0">
                <a:solidFill>
                  <a:srgbClr val="FF0000"/>
                </a:solidFill>
                <a:latin typeface="Book Antiqua" panose="02040602050305030304" pitchFamily="18" charset="0"/>
                <a:ea typeface="標楷體" panose="03000509000000000000" pitchFamily="65" charset="-120"/>
              </a:rPr>
              <a:t>均衡</a:t>
            </a:r>
            <a:r>
              <a:rPr lang="zh-TW" altLang="zh-TW" sz="4000" b="1" dirty="0">
                <a:solidFill>
                  <a:srgbClr val="FF0000"/>
                </a:solidFill>
                <a:latin typeface="Book Antiqua" panose="02040602050305030304" pitchFamily="18" charset="0"/>
                <a:ea typeface="標楷體" panose="03000509000000000000" pitchFamily="65" charset="-120"/>
              </a:rPr>
              <a:t>學習</a:t>
            </a:r>
            <a:r>
              <a:rPr lang="zh-TW" altLang="en-US" sz="4000" b="1" dirty="0">
                <a:solidFill>
                  <a:srgbClr val="FF0000"/>
                </a:solidFill>
                <a:latin typeface="Book Antiqua" panose="02040602050305030304" pitchFamily="18" charset="0"/>
                <a:ea typeface="標楷體" panose="03000509000000000000" pitchFamily="65" charset="-120"/>
              </a:rPr>
              <a:t>（</a:t>
            </a:r>
            <a:r>
              <a:rPr lang="zh-TW" altLang="en-US" sz="4000" b="1" dirty="0" smtClean="0">
                <a:solidFill>
                  <a:srgbClr val="FF0000"/>
                </a:solidFill>
                <a:latin typeface="Book Antiqua" panose="02040602050305030304" pitchFamily="18" charset="0"/>
                <a:ea typeface="標楷體" panose="03000509000000000000" pitchFamily="65" charset="-120"/>
              </a:rPr>
              <a:t>上限</a:t>
            </a:r>
            <a:r>
              <a:rPr lang="en-US" altLang="zh-TW" sz="4000" b="1" dirty="0" smtClean="0">
                <a:solidFill>
                  <a:srgbClr val="FF0000"/>
                </a:solidFill>
                <a:latin typeface="Book Antiqua" panose="02040602050305030304" pitchFamily="18" charset="0"/>
                <a:ea typeface="標楷體" panose="03000509000000000000" pitchFamily="65" charset="-120"/>
              </a:rPr>
              <a:t>21</a:t>
            </a:r>
            <a:r>
              <a:rPr lang="zh-TW" altLang="en-US" sz="4000" b="1" dirty="0" smtClean="0">
                <a:solidFill>
                  <a:srgbClr val="FF0000"/>
                </a:solidFill>
                <a:latin typeface="Book Antiqua" panose="02040602050305030304" pitchFamily="18" charset="0"/>
                <a:ea typeface="標楷體" panose="03000509000000000000" pitchFamily="65" charset="-120"/>
              </a:rPr>
              <a:t>分</a:t>
            </a:r>
            <a:r>
              <a:rPr lang="zh-TW" altLang="en-US" sz="4000" b="1" dirty="0">
                <a:solidFill>
                  <a:srgbClr val="FF0000"/>
                </a:solidFill>
                <a:latin typeface="Book Antiqua" panose="02040602050305030304" pitchFamily="18" charset="0"/>
                <a:ea typeface="標楷體" panose="03000509000000000000" pitchFamily="65" charset="-120"/>
              </a:rPr>
              <a:t>）</a:t>
            </a:r>
            <a:endParaRPr lang="en-US" altLang="zh-TW" sz="4000" b="1"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smtClean="0">
                <a:latin typeface="Book Antiqua" panose="02040602050305030304" pitchFamily="18" charset="0"/>
                <a:ea typeface="標楷體" panose="03000509000000000000" pitchFamily="65" charset="-120"/>
              </a:rPr>
              <a:t>核分標準：</a:t>
            </a:r>
            <a:r>
              <a:rPr lang="zh-TW" altLang="zh-TW" sz="3200" dirty="0" smtClean="0">
                <a:latin typeface="Book Antiqua" panose="02040602050305030304" pitchFamily="18" charset="0"/>
                <a:ea typeface="標楷體" panose="03000509000000000000" pitchFamily="65" charset="-120"/>
              </a:rPr>
              <a:t>採計</a:t>
            </a:r>
            <a:r>
              <a:rPr lang="zh-TW" altLang="zh-TW" sz="3200" b="1" u="sng" dirty="0" smtClean="0">
                <a:solidFill>
                  <a:srgbClr val="0000FF"/>
                </a:solidFill>
                <a:latin typeface="Book Antiqua" panose="02040602050305030304" pitchFamily="18" charset="0"/>
                <a:ea typeface="標楷體" panose="03000509000000000000" pitchFamily="65" charset="-120"/>
              </a:rPr>
              <a:t>健康與體育</a:t>
            </a:r>
            <a:r>
              <a:rPr lang="zh-TW" altLang="en-US" sz="3200" b="1" dirty="0" smtClean="0">
                <a:solidFill>
                  <a:srgbClr val="0000FF"/>
                </a:solidFill>
                <a:latin typeface="Book Antiqua" panose="02040602050305030304" pitchFamily="18" charset="0"/>
                <a:ea typeface="標楷體" panose="03000509000000000000" pitchFamily="65" charset="-120"/>
              </a:rPr>
              <a:t>、</a:t>
            </a:r>
            <a:r>
              <a:rPr lang="zh-TW" altLang="zh-TW" sz="3200" b="1" u="sng" dirty="0" smtClean="0">
                <a:solidFill>
                  <a:srgbClr val="0000FF"/>
                </a:solidFill>
                <a:latin typeface="Book Antiqua" panose="02040602050305030304" pitchFamily="18" charset="0"/>
                <a:ea typeface="標楷體" panose="03000509000000000000" pitchFamily="65" charset="-120"/>
              </a:rPr>
              <a:t>藝術與人文</a:t>
            </a:r>
            <a:r>
              <a:rPr lang="zh-TW" altLang="en-US" sz="3200" b="1" dirty="0" smtClean="0">
                <a:solidFill>
                  <a:srgbClr val="0000FF"/>
                </a:solidFill>
                <a:latin typeface="Book Antiqua" panose="02040602050305030304" pitchFamily="18" charset="0"/>
                <a:ea typeface="標楷體" panose="03000509000000000000" pitchFamily="65" charset="-120"/>
              </a:rPr>
              <a:t>、</a:t>
            </a:r>
            <a:r>
              <a:rPr lang="zh-TW" altLang="zh-TW" sz="3200" b="1" u="sng" dirty="0" smtClean="0">
                <a:solidFill>
                  <a:srgbClr val="0000FF"/>
                </a:solidFill>
                <a:latin typeface="Book Antiqua" panose="02040602050305030304" pitchFamily="18" charset="0"/>
                <a:ea typeface="標楷體" panose="03000509000000000000" pitchFamily="65" charset="-120"/>
              </a:rPr>
              <a:t>綜合活動</a:t>
            </a:r>
            <a:r>
              <a:rPr lang="en-US" altLang="zh-TW" sz="3200" b="1" dirty="0" smtClean="0">
                <a:solidFill>
                  <a:srgbClr val="0000FF"/>
                </a:solidFill>
                <a:latin typeface="Book Antiqua" panose="02040602050305030304" pitchFamily="18" charset="0"/>
                <a:ea typeface="標楷體" panose="03000509000000000000" pitchFamily="65" charset="-120"/>
              </a:rPr>
              <a:t/>
            </a:r>
            <a:br>
              <a:rPr lang="en-US" altLang="zh-TW" sz="3200" b="1" dirty="0" smtClean="0">
                <a:solidFill>
                  <a:srgbClr val="0000FF"/>
                </a:solidFill>
                <a:latin typeface="Book Antiqua" panose="02040602050305030304" pitchFamily="18" charset="0"/>
                <a:ea typeface="標楷體" panose="03000509000000000000" pitchFamily="65" charset="-120"/>
              </a:rPr>
            </a:br>
            <a:r>
              <a:rPr lang="zh-TW" altLang="zh-TW" sz="3200" dirty="0" smtClean="0">
                <a:solidFill>
                  <a:srgbClr val="FF0000"/>
                </a:solidFill>
                <a:latin typeface="Book Antiqua" panose="02040602050305030304" pitchFamily="18" charset="0"/>
                <a:ea typeface="標楷體" panose="03000509000000000000" pitchFamily="65" charset="-120"/>
              </a:rPr>
              <a:t>三大學習領域</a:t>
            </a:r>
            <a:r>
              <a:rPr lang="zh-TW" altLang="en-US" sz="3200" dirty="0">
                <a:solidFill>
                  <a:srgbClr val="FF0000"/>
                </a:solidFill>
                <a:latin typeface="Book Antiqua" panose="02040602050305030304" pitchFamily="18" charset="0"/>
                <a:ea typeface="標楷體" panose="03000509000000000000" pitchFamily="65" charset="-120"/>
              </a:rPr>
              <a:t>五學期平均</a:t>
            </a:r>
            <a:r>
              <a:rPr lang="zh-TW" altLang="en-US" sz="3200" dirty="0" smtClean="0">
                <a:solidFill>
                  <a:srgbClr val="FF0000"/>
                </a:solidFill>
                <a:latin typeface="Book Antiqua" panose="02040602050305030304" pitchFamily="18" charset="0"/>
                <a:ea typeface="標楷體" panose="03000509000000000000" pitchFamily="65" charset="-120"/>
              </a:rPr>
              <a:t>成績，每領域及格者得</a:t>
            </a:r>
            <a:r>
              <a:rPr lang="en-US" altLang="zh-TW" sz="3200" b="1" dirty="0" smtClean="0">
                <a:solidFill>
                  <a:srgbClr val="FF0000"/>
                </a:solidFill>
                <a:latin typeface="Book Antiqua" panose="02040602050305030304" pitchFamily="18" charset="0"/>
                <a:ea typeface="標楷體" panose="03000509000000000000" pitchFamily="65" charset="-120"/>
              </a:rPr>
              <a:t>7</a:t>
            </a:r>
            <a:r>
              <a:rPr lang="zh-TW" altLang="en-US" sz="3200" b="1" dirty="0" smtClean="0">
                <a:solidFill>
                  <a:srgbClr val="FF0000"/>
                </a:solidFill>
                <a:latin typeface="Book Antiqua" panose="02040602050305030304" pitchFamily="18" charset="0"/>
                <a:ea typeface="標楷體" panose="03000509000000000000" pitchFamily="65" charset="-120"/>
              </a:rPr>
              <a:t>分</a:t>
            </a:r>
            <a:r>
              <a:rPr lang="zh-TW" altLang="en-US" sz="3200" dirty="0" smtClean="0">
                <a:solidFill>
                  <a:srgbClr val="FF0000"/>
                </a:solidFill>
                <a:latin typeface="Book Antiqua" panose="02040602050305030304" pitchFamily="18" charset="0"/>
                <a:ea typeface="標楷體" panose="03000509000000000000" pitchFamily="65" charset="-120"/>
              </a:rPr>
              <a:t>。</a:t>
            </a:r>
            <a:endParaRPr lang="en-US" altLang="zh-TW" sz="3200" dirty="0" smtClean="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smtClean="0">
                <a:latin typeface="Book Antiqua" panose="02040602050305030304" pitchFamily="18" charset="0"/>
                <a:ea typeface="標楷體" panose="03000509000000000000" pitchFamily="65" charset="-120"/>
              </a:rPr>
              <a:t>採計期間</a:t>
            </a:r>
            <a:r>
              <a:rPr lang="zh-TW" altLang="en-US" sz="3200" dirty="0">
                <a:latin typeface="Book Antiqua" panose="02040602050305030304" pitchFamily="18" charset="0"/>
                <a:ea typeface="標楷體" panose="03000509000000000000" pitchFamily="65" charset="-120"/>
              </a:rPr>
              <a:t>：</a:t>
            </a:r>
            <a:r>
              <a:rPr lang="zh-TW" altLang="zh-TW" sz="3200" b="1" u="sng" dirty="0" smtClean="0">
                <a:solidFill>
                  <a:srgbClr val="0000FF"/>
                </a:solidFill>
                <a:latin typeface="Book Antiqua" panose="02040602050305030304" pitchFamily="18" charset="0"/>
                <a:ea typeface="標楷體" panose="03000509000000000000" pitchFamily="65" charset="-120"/>
              </a:rPr>
              <a:t>七</a:t>
            </a:r>
            <a:r>
              <a:rPr lang="zh-TW" altLang="zh-TW" sz="3200" b="1" u="sng" dirty="0">
                <a:solidFill>
                  <a:srgbClr val="0000FF"/>
                </a:solidFill>
                <a:latin typeface="Book Antiqua" panose="02040602050305030304" pitchFamily="18" charset="0"/>
                <a:ea typeface="標楷體" panose="03000509000000000000" pitchFamily="65" charset="-120"/>
              </a:rPr>
              <a:t>年級上、下學期、八年級上、下學期</a:t>
            </a:r>
            <a:r>
              <a:rPr lang="zh-TW" altLang="zh-TW" sz="3200" b="1" u="sng" dirty="0" smtClean="0">
                <a:solidFill>
                  <a:srgbClr val="0000FF"/>
                </a:solidFill>
                <a:latin typeface="Book Antiqua" panose="02040602050305030304" pitchFamily="18" charset="0"/>
                <a:ea typeface="標楷體" panose="03000509000000000000" pitchFamily="65" charset="-120"/>
              </a:rPr>
              <a:t>及</a:t>
            </a:r>
            <a:r>
              <a:rPr lang="en-US" altLang="zh-TW" sz="3200" b="1" u="sng" dirty="0" smtClean="0">
                <a:solidFill>
                  <a:srgbClr val="0000FF"/>
                </a:solidFill>
                <a:latin typeface="Book Antiqua" panose="02040602050305030304" pitchFamily="18" charset="0"/>
                <a:ea typeface="標楷體" panose="03000509000000000000" pitchFamily="65" charset="-120"/>
              </a:rPr>
              <a:t/>
            </a:r>
            <a:br>
              <a:rPr lang="en-US" altLang="zh-TW" sz="3200" b="1" u="sng" dirty="0" smtClean="0">
                <a:solidFill>
                  <a:srgbClr val="0000FF"/>
                </a:solidFill>
                <a:latin typeface="Book Antiqua" panose="02040602050305030304" pitchFamily="18" charset="0"/>
                <a:ea typeface="標楷體" panose="03000509000000000000" pitchFamily="65" charset="-120"/>
              </a:rPr>
            </a:br>
            <a:r>
              <a:rPr lang="zh-TW" altLang="zh-TW" sz="3200" b="1" u="sng" dirty="0" smtClean="0">
                <a:solidFill>
                  <a:srgbClr val="0000FF"/>
                </a:solidFill>
                <a:latin typeface="Book Antiqua" panose="02040602050305030304" pitchFamily="18" charset="0"/>
                <a:ea typeface="標楷體" panose="03000509000000000000" pitchFamily="65" charset="-120"/>
              </a:rPr>
              <a:t>九</a:t>
            </a:r>
            <a:r>
              <a:rPr lang="zh-TW" altLang="zh-TW" sz="3200" b="1" u="sng" dirty="0">
                <a:solidFill>
                  <a:srgbClr val="0000FF"/>
                </a:solidFill>
                <a:latin typeface="Book Antiqua" panose="02040602050305030304" pitchFamily="18" charset="0"/>
                <a:ea typeface="標楷體" panose="03000509000000000000" pitchFamily="65" charset="-120"/>
              </a:rPr>
              <a:t>年級上學期</a:t>
            </a:r>
            <a:r>
              <a:rPr lang="zh-TW" altLang="zh-TW" sz="3200" dirty="0" smtClean="0">
                <a:latin typeface="Book Antiqua" panose="02040602050305030304" pitchFamily="18" charset="0"/>
                <a:ea typeface="標楷體" panose="03000509000000000000" pitchFamily="65" charset="-120"/>
              </a:rPr>
              <a:t>等</a:t>
            </a:r>
            <a:r>
              <a:rPr lang="en-US" altLang="zh-TW" sz="3200" dirty="0" smtClean="0">
                <a:latin typeface="Book Antiqua" panose="02040602050305030304" pitchFamily="18" charset="0"/>
                <a:ea typeface="標楷體" panose="03000509000000000000" pitchFamily="65" charset="-120"/>
              </a:rPr>
              <a:t>5</a:t>
            </a:r>
            <a:r>
              <a:rPr lang="zh-TW" altLang="zh-TW" sz="3200" dirty="0" smtClean="0">
                <a:latin typeface="Book Antiqua" panose="02040602050305030304" pitchFamily="18" charset="0"/>
                <a:ea typeface="標楷體" panose="03000509000000000000" pitchFamily="65" charset="-120"/>
              </a:rPr>
              <a:t>學期</a:t>
            </a:r>
            <a:r>
              <a:rPr lang="zh-TW" altLang="zh-TW" sz="3200" dirty="0">
                <a:latin typeface="Book Antiqua" panose="02040602050305030304" pitchFamily="18" charset="0"/>
                <a:ea typeface="標楷體" panose="03000509000000000000" pitchFamily="65" charset="-120"/>
              </a:rPr>
              <a:t>成績</a:t>
            </a:r>
            <a:r>
              <a:rPr lang="zh-TW" altLang="en-US" sz="3200" dirty="0" smtClean="0">
                <a:latin typeface="Book Antiqua" panose="02040602050305030304" pitchFamily="18" charset="0"/>
                <a:ea typeface="標楷體" panose="03000509000000000000" pitchFamily="65" charset="-120"/>
              </a:rPr>
              <a:t>。</a:t>
            </a:r>
            <a:endParaRPr lang="en-US" altLang="zh-TW" sz="3200" dirty="0" smtClean="0">
              <a:latin typeface="Book Antiqua" panose="02040602050305030304" pitchFamily="18" charset="0"/>
              <a:ea typeface="標楷體" panose="03000509000000000000" pitchFamily="65" charset="-120"/>
            </a:endParaRPr>
          </a:p>
        </p:txBody>
      </p:sp>
      <p:sp>
        <p:nvSpPr>
          <p:cNvPr id="8" name="標題 1"/>
          <p:cNvSpPr txBox="1">
            <a:spLocks/>
          </p:cNvSpPr>
          <p:nvPr/>
        </p:nvSpPr>
        <p:spPr bwMode="auto">
          <a:xfrm>
            <a:off x="1592263" y="413544"/>
            <a:ext cx="9447212"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五專優先免試比序積分</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均衡學習</a:t>
            </a:r>
            <a:endParaRPr kumimoji="0" lang="zh-TW" altLang="en-US" sz="4000" dirty="0">
              <a:latin typeface="標楷體" panose="03000509000000000000" pitchFamily="65" charset="-120"/>
              <a:ea typeface="標楷體" panose="03000509000000000000" pitchFamily="65" charset="-120"/>
            </a:endParaRPr>
          </a:p>
        </p:txBody>
      </p:sp>
      <p:sp>
        <p:nvSpPr>
          <p:cNvPr id="200709"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5DFB14F-0F45-45E0-904E-086EDE5CF788}" type="slidenum">
              <a:rPr kumimoji="0" lang="zh-TW" altLang="en-US" smtClean="0">
                <a:solidFill>
                  <a:srgbClr val="FEFFFF"/>
                </a:solidFill>
                <a:latin typeface="Century Gothic" panose="020B0502020202020204" pitchFamily="34" charset="0"/>
              </a:rPr>
              <a:pPr/>
              <a:t>127</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a:spLocks noGrp="1"/>
          </p:cNvSpPr>
          <p:nvPr>
            <p:ph idx="1"/>
          </p:nvPr>
        </p:nvSpPr>
        <p:spPr>
          <a:xfrm>
            <a:off x="679450" y="1219200"/>
            <a:ext cx="10896600" cy="4708525"/>
          </a:xfrm>
        </p:spPr>
        <p:txBody>
          <a:bodyPr>
            <a:noAutofit/>
          </a:bodyPr>
          <a:lstStyle/>
          <a:p>
            <a:pPr>
              <a:spcBef>
                <a:spcPts val="600"/>
              </a:spcBef>
              <a:spcAft>
                <a:spcPts val="300"/>
              </a:spcAft>
              <a:buFont typeface="Wingdings" panose="05000000000000000000" pitchFamily="2" charset="2"/>
              <a:buChar char="l"/>
              <a:defRPr/>
            </a:pPr>
            <a:r>
              <a:rPr lang="zh-TW" altLang="en-US" sz="4000" b="1" dirty="0" smtClean="0">
                <a:solidFill>
                  <a:srgbClr val="0000FF"/>
                </a:solidFill>
                <a:latin typeface="Book Antiqua" panose="02040602050305030304" pitchFamily="18" charset="0"/>
                <a:ea typeface="標楷體" panose="03000509000000000000" pitchFamily="65" charset="-120"/>
              </a:rPr>
              <a:t> </a:t>
            </a:r>
            <a:r>
              <a:rPr lang="zh-TW" altLang="zh-TW" sz="4000" b="1" dirty="0" smtClean="0">
                <a:solidFill>
                  <a:srgbClr val="0000FF"/>
                </a:solidFill>
                <a:latin typeface="Book Antiqua" panose="02040602050305030304" pitchFamily="18" charset="0"/>
                <a:ea typeface="標楷體" panose="03000509000000000000" pitchFamily="65" charset="-120"/>
              </a:rPr>
              <a:t>國中教育會考</a:t>
            </a:r>
            <a:r>
              <a:rPr lang="zh-TW" altLang="en-US" sz="4000" b="1" dirty="0" smtClean="0">
                <a:solidFill>
                  <a:srgbClr val="0000FF"/>
                </a:solidFill>
                <a:latin typeface="Book Antiqua" panose="02040602050305030304" pitchFamily="18" charset="0"/>
                <a:ea typeface="標楷體" panose="03000509000000000000" pitchFamily="65" charset="-120"/>
              </a:rPr>
              <a:t>（上限</a:t>
            </a:r>
            <a:r>
              <a:rPr lang="en-US" altLang="zh-TW" sz="4000" b="1" dirty="0" smtClean="0">
                <a:solidFill>
                  <a:srgbClr val="0000FF"/>
                </a:solidFill>
                <a:latin typeface="Book Antiqua" panose="02040602050305030304" pitchFamily="18" charset="0"/>
                <a:ea typeface="標楷體" panose="03000509000000000000" pitchFamily="65" charset="-120"/>
              </a:rPr>
              <a:t>32</a:t>
            </a:r>
            <a:r>
              <a:rPr lang="zh-TW" altLang="en-US" sz="4000" b="1" dirty="0" smtClean="0">
                <a:solidFill>
                  <a:srgbClr val="0000FF"/>
                </a:solidFill>
                <a:latin typeface="Book Antiqua" panose="02040602050305030304" pitchFamily="18" charset="0"/>
                <a:ea typeface="標楷體" panose="03000509000000000000" pitchFamily="65" charset="-120"/>
              </a:rPr>
              <a:t>分）</a:t>
            </a:r>
          </a:p>
          <a:p>
            <a:pPr marL="0">
              <a:spcBef>
                <a:spcPts val="0"/>
              </a:spcBef>
              <a:spcAft>
                <a:spcPts val="600"/>
              </a:spcAft>
              <a:buFont typeface="Wingdings" panose="05000000000000000000" pitchFamily="2" charset="2"/>
              <a:buChar char="Ø"/>
              <a:defRPr/>
            </a:pPr>
            <a:r>
              <a:rPr lang="zh-TW" altLang="en-US" sz="2400" b="1" dirty="0" smtClean="0">
                <a:solidFill>
                  <a:srgbClr val="002060"/>
                </a:solidFill>
                <a:latin typeface="Book Antiqua" panose="02040602050305030304" pitchFamily="18" charset="0"/>
                <a:ea typeface="標楷體" panose="03000509000000000000" pitchFamily="65" charset="-120"/>
              </a:rPr>
              <a:t>分項目為</a:t>
            </a:r>
            <a:r>
              <a:rPr lang="zh-TW" altLang="zh-TW" sz="2400" b="1" dirty="0" smtClean="0">
                <a:solidFill>
                  <a:srgbClr val="FF0000"/>
                </a:solidFill>
                <a:latin typeface="Book Antiqua" panose="02040602050305030304" pitchFamily="18" charset="0"/>
                <a:ea typeface="標楷體" panose="03000509000000000000" pitchFamily="65" charset="-120"/>
              </a:rPr>
              <a:t>「國文」、「數學</a:t>
            </a:r>
            <a:r>
              <a:rPr lang="zh-TW" altLang="zh-TW" sz="2400" b="1" dirty="0">
                <a:solidFill>
                  <a:srgbClr val="FF0000"/>
                </a:solidFill>
                <a:latin typeface="Book Antiqua" panose="02040602050305030304" pitchFamily="18" charset="0"/>
                <a:ea typeface="標楷體" panose="03000509000000000000" pitchFamily="65" charset="-120"/>
              </a:rPr>
              <a:t>」 、 </a:t>
            </a:r>
            <a:r>
              <a:rPr lang="zh-TW" altLang="zh-TW" sz="2400" b="1" dirty="0" smtClean="0">
                <a:solidFill>
                  <a:srgbClr val="FF0000"/>
                </a:solidFill>
                <a:latin typeface="Book Antiqua" panose="02040602050305030304" pitchFamily="18" charset="0"/>
                <a:ea typeface="標楷體" panose="03000509000000000000" pitchFamily="65" charset="-120"/>
              </a:rPr>
              <a:t>「</a:t>
            </a:r>
            <a:r>
              <a:rPr lang="zh-TW" altLang="zh-TW" sz="2400" b="1" dirty="0">
                <a:solidFill>
                  <a:srgbClr val="FF0000"/>
                </a:solidFill>
                <a:latin typeface="Book Antiqua" panose="02040602050305030304" pitchFamily="18" charset="0"/>
                <a:ea typeface="標楷體" panose="03000509000000000000" pitchFamily="65" charset="-120"/>
              </a:rPr>
              <a:t>英語」 、</a:t>
            </a:r>
            <a:r>
              <a:rPr lang="zh-TW" altLang="zh-TW" sz="2400" b="1" dirty="0" smtClean="0">
                <a:solidFill>
                  <a:srgbClr val="FF0000"/>
                </a:solidFill>
                <a:latin typeface="Book Antiqua" panose="02040602050305030304" pitchFamily="18" charset="0"/>
                <a:ea typeface="標楷體" panose="03000509000000000000" pitchFamily="65" charset="-120"/>
              </a:rPr>
              <a:t>「自然」及「社會</a:t>
            </a:r>
            <a:r>
              <a:rPr lang="zh-TW" altLang="zh-TW" sz="2400" b="1" dirty="0" smtClean="0">
                <a:solidFill>
                  <a:srgbClr val="FF0000"/>
                </a:solidFill>
                <a:latin typeface="Book Antiqua" panose="02040602050305030304" pitchFamily="18" charset="0"/>
              </a:rPr>
              <a:t>」</a:t>
            </a:r>
            <a:endParaRPr lang="en-US" altLang="zh-TW" sz="2400" dirty="0">
              <a:solidFill>
                <a:srgbClr val="002060"/>
              </a:solidFill>
              <a:latin typeface="Book Antiqua" panose="02040602050305030304" pitchFamily="18" charset="0"/>
            </a:endParaRPr>
          </a:p>
          <a:p>
            <a:pPr marL="0">
              <a:spcBef>
                <a:spcPts val="0"/>
              </a:spcBef>
              <a:spcAft>
                <a:spcPts val="600"/>
              </a:spcAft>
              <a:buFont typeface="Wingdings" panose="05000000000000000000" pitchFamily="2" charset="2"/>
              <a:buChar char="Ø"/>
              <a:defRPr/>
            </a:pPr>
            <a:r>
              <a:rPr lang="zh-TW" altLang="en-US" sz="2400" b="1" dirty="0" smtClean="0">
                <a:solidFill>
                  <a:srgbClr val="002060"/>
                </a:solidFill>
                <a:latin typeface="Book Antiqua" panose="02040602050305030304" pitchFamily="18" charset="0"/>
                <a:ea typeface="標楷體" panose="03000509000000000000" pitchFamily="65" charset="-120"/>
              </a:rPr>
              <a:t> </a:t>
            </a:r>
            <a:r>
              <a:rPr lang="zh-TW" altLang="zh-TW" sz="2400" b="1" dirty="0" smtClean="0">
                <a:solidFill>
                  <a:srgbClr val="002060"/>
                </a:solidFill>
                <a:latin typeface="Book Antiqua" panose="02040602050305030304" pitchFamily="18" charset="0"/>
                <a:ea typeface="標楷體" panose="03000509000000000000" pitchFamily="65" charset="-120"/>
              </a:rPr>
              <a:t>國中教育會考成績採計以</a:t>
            </a:r>
            <a:r>
              <a:rPr lang="en-US" altLang="zh-TW" sz="2400" b="1" u="sng" dirty="0" smtClean="0">
                <a:solidFill>
                  <a:srgbClr val="C00000"/>
                </a:solidFill>
                <a:latin typeface="Book Antiqua" panose="02040602050305030304" pitchFamily="18" charset="0"/>
                <a:ea typeface="標楷體" panose="03000509000000000000" pitchFamily="65" charset="-120"/>
              </a:rPr>
              <a:t>108</a:t>
            </a:r>
            <a:r>
              <a:rPr lang="zh-TW" altLang="zh-TW" sz="2400" b="1" u="sng" dirty="0" smtClean="0">
                <a:solidFill>
                  <a:srgbClr val="C00000"/>
                </a:solidFill>
                <a:latin typeface="Book Antiqua" panose="02040602050305030304" pitchFamily="18" charset="0"/>
                <a:ea typeface="標楷體" panose="03000509000000000000" pitchFamily="65" charset="-120"/>
              </a:rPr>
              <a:t>年度</a:t>
            </a:r>
            <a:r>
              <a:rPr lang="zh-TW" altLang="zh-TW" sz="2400" b="1" dirty="0" smtClean="0">
                <a:solidFill>
                  <a:srgbClr val="002060"/>
                </a:solidFill>
                <a:latin typeface="Book Antiqua" panose="02040602050305030304" pitchFamily="18" charset="0"/>
                <a:ea typeface="標楷體" panose="03000509000000000000" pitchFamily="65" charset="-120"/>
              </a:rPr>
              <a:t>取得之成績為準。</a:t>
            </a:r>
            <a:endParaRPr lang="zh-TW" altLang="en-US" sz="2400" b="1" dirty="0">
              <a:solidFill>
                <a:srgbClr val="002060"/>
              </a:solidFill>
              <a:latin typeface="Book Antiqua" panose="02040602050305030304" pitchFamily="18" charset="0"/>
              <a:ea typeface="標楷體" panose="03000509000000000000"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xmlns="" val="2279773375"/>
              </p:ext>
            </p:extLst>
          </p:nvPr>
        </p:nvGraphicFramePr>
        <p:xfrm>
          <a:off x="902690" y="2794138"/>
          <a:ext cx="10428053" cy="2479123"/>
        </p:xfrm>
        <a:graphic>
          <a:graphicData uri="http://schemas.openxmlformats.org/drawingml/2006/table">
            <a:tbl>
              <a:tblPr firstRow="1" bandRow="1">
                <a:tableStyleId>{5C22544A-7EE6-4342-B048-85BDC9FD1C3A}</a:tableStyleId>
              </a:tblPr>
              <a:tblGrid>
                <a:gridCol w="1317903">
                  <a:extLst>
                    <a:ext uri="{9D8B030D-6E8A-4147-A177-3AD203B41FA5}">
                      <a16:colId xmlns:a16="http://schemas.microsoft.com/office/drawing/2014/main" xmlns="" val="20000"/>
                    </a:ext>
                  </a:extLst>
                </a:gridCol>
                <a:gridCol w="1301450">
                  <a:extLst>
                    <a:ext uri="{9D8B030D-6E8A-4147-A177-3AD203B41FA5}">
                      <a16:colId xmlns:a16="http://schemas.microsoft.com/office/drawing/2014/main" xmlns="" val="20001"/>
                    </a:ext>
                  </a:extLst>
                </a:gridCol>
                <a:gridCol w="1301450">
                  <a:extLst>
                    <a:ext uri="{9D8B030D-6E8A-4147-A177-3AD203B41FA5}">
                      <a16:colId xmlns:a16="http://schemas.microsoft.com/office/drawing/2014/main" xmlns="" val="20002"/>
                    </a:ext>
                  </a:extLst>
                </a:gridCol>
                <a:gridCol w="1301450">
                  <a:extLst>
                    <a:ext uri="{9D8B030D-6E8A-4147-A177-3AD203B41FA5}">
                      <a16:colId xmlns:a16="http://schemas.microsoft.com/office/drawing/2014/main" xmlns="" val="20003"/>
                    </a:ext>
                  </a:extLst>
                </a:gridCol>
                <a:gridCol w="1301450">
                  <a:extLst>
                    <a:ext uri="{9D8B030D-6E8A-4147-A177-3AD203B41FA5}">
                      <a16:colId xmlns:a16="http://schemas.microsoft.com/office/drawing/2014/main" xmlns="" val="20004"/>
                    </a:ext>
                  </a:extLst>
                </a:gridCol>
                <a:gridCol w="1301450">
                  <a:extLst>
                    <a:ext uri="{9D8B030D-6E8A-4147-A177-3AD203B41FA5}">
                      <a16:colId xmlns:a16="http://schemas.microsoft.com/office/drawing/2014/main" xmlns="" val="20005"/>
                    </a:ext>
                  </a:extLst>
                </a:gridCol>
                <a:gridCol w="1301450">
                  <a:extLst>
                    <a:ext uri="{9D8B030D-6E8A-4147-A177-3AD203B41FA5}">
                      <a16:colId xmlns:a16="http://schemas.microsoft.com/office/drawing/2014/main" xmlns="" val="20006"/>
                    </a:ext>
                  </a:extLst>
                </a:gridCol>
                <a:gridCol w="1301450">
                  <a:extLst>
                    <a:ext uri="{9D8B030D-6E8A-4147-A177-3AD203B41FA5}">
                      <a16:colId xmlns:a16="http://schemas.microsoft.com/office/drawing/2014/main" xmlns="" val="20007"/>
                    </a:ext>
                  </a:extLst>
                </a:gridCol>
              </a:tblGrid>
              <a:tr h="7941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smtClean="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會考</a:t>
                      </a:r>
                      <a:endParaRPr lang="en-US" altLang="zh-TW" sz="3300" b="1" dirty="0" smtClean="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smtClean="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成績</a:t>
                      </a:r>
                      <a:endPar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dirty="0" smtClean="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rPr>
                        <a:t>精  熟</a:t>
                      </a:r>
                      <a:endParaRPr lang="zh-TW" altLang="en-US" sz="30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kern="1200" dirty="0" smtClean="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基   礎</a:t>
                      </a:r>
                      <a:endParaRPr lang="zh-TW" altLang="en-US" sz="30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kern="1200" dirty="0" smtClean="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待加強</a:t>
                      </a:r>
                      <a:endParaRPr lang="zh-TW" altLang="en-US" sz="26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0"/>
                  </a:ext>
                </a:extLst>
              </a:tr>
              <a:tr h="67102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smtClean="0">
                          <a:solidFill>
                            <a:srgbClr val="0000FF"/>
                          </a:solidFill>
                          <a:latin typeface="Book Antiqua" pitchFamily="18" charset="0"/>
                          <a:ea typeface="標楷體" pitchFamily="65" charset="-120"/>
                          <a:cs typeface="+mn-cs"/>
                        </a:rPr>
                        <a:t>A</a:t>
                      </a:r>
                      <a:r>
                        <a:rPr lang="en-US" altLang="zh-TW" sz="3000" b="1" kern="1200" baseline="30000" dirty="0" smtClean="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smtClean="0">
                          <a:solidFill>
                            <a:srgbClr val="0000FF"/>
                          </a:solidFill>
                          <a:latin typeface="Book Antiqua" pitchFamily="18" charset="0"/>
                          <a:ea typeface="標楷體" pitchFamily="65" charset="-120"/>
                          <a:cs typeface="+mn-cs"/>
                        </a:rPr>
                        <a:t>A</a:t>
                      </a:r>
                      <a:r>
                        <a:rPr lang="en-US" altLang="zh-TW" sz="3000" b="1" kern="1200" baseline="30000" dirty="0" smtClean="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dirty="0" smtClean="0">
                          <a:solidFill>
                            <a:srgbClr val="0000FF"/>
                          </a:solidFill>
                          <a:latin typeface="Book Antiqua" panose="02040602050305030304" pitchFamily="18" charset="0"/>
                          <a:ea typeface="標楷體" panose="03000509000000000000" pitchFamily="65" charset="-120"/>
                        </a:rPr>
                        <a:t>A</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smtClean="0">
                          <a:solidFill>
                            <a:srgbClr val="0000FF"/>
                          </a:solidFill>
                          <a:effectLst/>
                          <a:latin typeface="Book Antiqua" pitchFamily="18" charset="0"/>
                          <a:ea typeface="標楷體" pitchFamily="65" charset="-120"/>
                          <a:cs typeface="+mn-cs"/>
                        </a:rPr>
                        <a:t>B</a:t>
                      </a:r>
                      <a:r>
                        <a:rPr lang="en-US" altLang="zh-TW" sz="3000" b="1" kern="1200" baseline="30000" dirty="0" smtClean="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smtClean="0">
                          <a:solidFill>
                            <a:srgbClr val="0000FF"/>
                          </a:solidFill>
                          <a:effectLst/>
                          <a:latin typeface="Book Antiqua" pitchFamily="18" charset="0"/>
                          <a:ea typeface="標楷體" pitchFamily="65" charset="-120"/>
                          <a:cs typeface="+mn-cs"/>
                        </a:rPr>
                        <a:t>B</a:t>
                      </a:r>
                      <a:r>
                        <a:rPr lang="en-US" altLang="zh-TW" sz="3000" b="1" kern="1200" baseline="30000" dirty="0" smtClean="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smtClean="0">
                          <a:solidFill>
                            <a:srgbClr val="0000FF"/>
                          </a:solidFill>
                          <a:latin typeface="Book Antiqua" panose="02040602050305030304" pitchFamily="18" charset="0"/>
                          <a:ea typeface="標楷體" panose="03000509000000000000" pitchFamily="65" charset="-120"/>
                          <a:cs typeface="+mn-cs"/>
                        </a:rPr>
                        <a:t>B</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smtClean="0">
                          <a:solidFill>
                            <a:srgbClr val="0000FF"/>
                          </a:solidFill>
                          <a:latin typeface="Book Antiqua" panose="02040602050305030304" pitchFamily="18" charset="0"/>
                          <a:ea typeface="標楷體" panose="03000509000000000000" pitchFamily="65" charset="-120"/>
                          <a:cs typeface="+mn-cs"/>
                        </a:rPr>
                        <a:t>C</a:t>
                      </a:r>
                      <a:endParaRPr lang="zh-TW" altLang="en-US" sz="30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13996">
                <a:tc>
                  <a:txBody>
                    <a:bodyPr/>
                    <a:lstStyle/>
                    <a:p>
                      <a:pPr algn="ctr"/>
                      <a:r>
                        <a:rPr lang="zh-TW" altLang="en-US" sz="3300" b="1" dirty="0" smtClean="0">
                          <a:solidFill>
                            <a:srgbClr val="FF0000"/>
                          </a:solidFill>
                          <a:effectLst>
                            <a:glow rad="127000">
                              <a:schemeClr val="bg1">
                                <a:alpha val="90000"/>
                              </a:schemeClr>
                            </a:glow>
                          </a:effectLst>
                          <a:latin typeface="標楷體" panose="03000509000000000000" pitchFamily="65" charset="-120"/>
                          <a:ea typeface="標楷體" panose="03000509000000000000" pitchFamily="65" charset="-120"/>
                        </a:rPr>
                        <a:t>核分</a:t>
                      </a:r>
                      <a:endParaRPr lang="zh-TW" altLang="en-US" sz="3300" b="1" dirty="0">
                        <a:solidFill>
                          <a:srgbClr val="FF0000"/>
                        </a:solidFill>
                        <a:effectLst>
                          <a:glow rad="127000">
                            <a:schemeClr val="bg1">
                              <a:alpha val="90000"/>
                            </a:schemeClr>
                          </a:glow>
                        </a:effectLst>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6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5</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3</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1</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sp>
        <p:nvSpPr>
          <p:cNvPr id="8" name="標題 1"/>
          <p:cNvSpPr txBox="1">
            <a:spLocks/>
          </p:cNvSpPr>
          <p:nvPr/>
        </p:nvSpPr>
        <p:spPr bwMode="auto">
          <a:xfrm>
            <a:off x="1617663" y="318881"/>
            <a:ext cx="9700380"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五專優先免試比序積分</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國中教育會考</a:t>
            </a:r>
            <a:endParaRPr kumimoji="0" lang="zh-TW" altLang="en-US" sz="4000" dirty="0">
              <a:latin typeface="標楷體" panose="03000509000000000000" pitchFamily="65" charset="-120"/>
              <a:ea typeface="標楷體" panose="03000509000000000000" pitchFamily="65" charset="-120"/>
            </a:endParaRPr>
          </a:p>
        </p:txBody>
      </p:sp>
      <p:sp>
        <p:nvSpPr>
          <p:cNvPr id="3" name="矩形 2"/>
          <p:cNvSpPr/>
          <p:nvPr/>
        </p:nvSpPr>
        <p:spPr>
          <a:xfrm>
            <a:off x="903288" y="5340350"/>
            <a:ext cx="11107737" cy="1354138"/>
          </a:xfrm>
          <a:prstGeom prst="rect">
            <a:avLst/>
          </a:prstGeom>
        </p:spPr>
        <p:txBody>
          <a:bodyPr>
            <a:spAutoFit/>
          </a:bodyPr>
          <a:lstStyle/>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護理科及國立招生學校之</a:t>
            </a:r>
            <a:r>
              <a:rPr lang="zh-TW" altLang="en-US" sz="2400" b="1">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各</a:t>
            </a:r>
            <a:r>
              <a:rPr lang="zh-TW" altLang="en-US" sz="2400" b="1"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科組</a:t>
            </a:r>
            <a:r>
              <a:rPr lang="zh-TW" altLang="en-US" sz="2400" smtClean="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總積分計算項目</a:t>
            </a:r>
            <a:r>
              <a:rPr lang="zh-TW" altLang="en-US" sz="2400" u="sng" dirty="0">
                <a:solidFill>
                  <a:srgbClr val="C00000"/>
                </a:solidFill>
                <a:latin typeface="標楷體" panose="03000509000000000000" pitchFamily="65" charset="-120"/>
                <a:ea typeface="標楷體" panose="03000509000000000000" pitchFamily="65" charset="-120"/>
              </a:rPr>
              <a:t>須採計國中教育會考成績</a:t>
            </a:r>
            <a:r>
              <a:rPr lang="zh-TW" altLang="en-US" sz="2400" dirty="0">
                <a:solidFill>
                  <a:srgbClr val="C00000"/>
                </a:solidFill>
                <a:latin typeface="標楷體" panose="03000509000000000000" pitchFamily="65" charset="-120"/>
                <a:ea typeface="標楷體" panose="03000509000000000000" pitchFamily="65" charset="-120"/>
              </a:rPr>
              <a:t>。</a:t>
            </a:r>
            <a:endParaRPr lang="en-US" altLang="zh-TW" sz="2400" dirty="0">
              <a:solidFill>
                <a:srgbClr val="C00000"/>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Wingdings" panose="05000000000000000000" pitchFamily="2" charset="2"/>
              <a:buChar char="u"/>
              <a:defRPr/>
            </a:pP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非</a:t>
            </a: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a:t>
            </a:r>
            <a:r>
              <a:rPr lang="zh-TW" altLang="en-US" sz="2400" dirty="0">
                <a:latin typeface="標楷體" panose="03000509000000000000" pitchFamily="65" charset="-120"/>
                <a:ea typeface="標楷體" panose="03000509000000000000" pitchFamily="65" charset="-120"/>
              </a:rPr>
              <a:t>之</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私立招生學校</a:t>
            </a:r>
            <a:r>
              <a:rPr lang="zh-TW" altLang="en-US" sz="2400" b="1">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各</a:t>
            </a:r>
            <a:r>
              <a:rPr lang="zh-TW" altLang="en-US" sz="2400" b="1"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科組</a:t>
            </a:r>
            <a:r>
              <a:rPr lang="zh-TW" altLang="en-US" sz="2400" smtClean="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總積分計算項目由各校</a:t>
            </a:r>
            <a:r>
              <a:rPr lang="zh-TW" altLang="en-US" sz="2400" u="sng" dirty="0">
                <a:solidFill>
                  <a:srgbClr val="C00000"/>
                </a:solidFill>
                <a:latin typeface="標楷體" panose="03000509000000000000" pitchFamily="65" charset="-120"/>
                <a:ea typeface="標楷體" panose="03000509000000000000" pitchFamily="65" charset="-120"/>
              </a:rPr>
              <a:t>自行決定是否採計國中教育會考成績</a:t>
            </a:r>
            <a:r>
              <a:rPr lang="zh-TW" altLang="en-US" sz="2400" dirty="0">
                <a:solidFill>
                  <a:srgbClr val="C00000"/>
                </a:solidFill>
                <a:latin typeface="標楷體" panose="03000509000000000000" pitchFamily="65" charset="-120"/>
                <a:ea typeface="標楷體" panose="03000509000000000000" pitchFamily="65" charset="-120"/>
              </a:rPr>
              <a:t>。</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20173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1FC5C21-2D04-402F-92A6-53718BC1BD23}" type="slidenum">
              <a:rPr kumimoji="0" lang="zh-TW" altLang="en-US" smtClean="0">
                <a:solidFill>
                  <a:srgbClr val="FEFFFF"/>
                </a:solidFill>
                <a:latin typeface="Century Gothic" panose="020B0502020202020204" pitchFamily="34" charset="0"/>
              </a:rPr>
              <a:pPr/>
              <a:t>128</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p:cNvSpPr>
            <a:spLocks noGrp="1"/>
          </p:cNvSpPr>
          <p:nvPr>
            <p:ph idx="1"/>
          </p:nvPr>
        </p:nvSpPr>
        <p:spPr>
          <a:xfrm>
            <a:off x="763588" y="2035175"/>
            <a:ext cx="10515600" cy="960438"/>
          </a:xfrm>
        </p:spPr>
        <p:txBody>
          <a:bodyPr>
            <a:noAutofit/>
          </a:bodyPr>
          <a:lstStyle/>
          <a:p>
            <a:pPr>
              <a:buFont typeface="Wingdings" panose="05000000000000000000" pitchFamily="2" charset="2"/>
              <a:buChar char="l"/>
              <a:defRPr/>
            </a:pPr>
            <a:r>
              <a:rPr lang="zh-TW" altLang="en-US" sz="3600" b="1" dirty="0" smtClean="0">
                <a:solidFill>
                  <a:srgbClr val="0000FF"/>
                </a:solidFill>
                <a:latin typeface="標楷體" panose="03000509000000000000" pitchFamily="65" charset="-120"/>
                <a:ea typeface="標楷體" panose="03000509000000000000" pitchFamily="65" charset="-120"/>
              </a:rPr>
              <a:t>寫作測驗（上限</a:t>
            </a:r>
            <a:r>
              <a:rPr lang="en-US" altLang="zh-TW" sz="3600" b="1" dirty="0" smtClean="0">
                <a:solidFill>
                  <a:srgbClr val="0000FF"/>
                </a:solidFill>
                <a:latin typeface="Book Antiqua" panose="02040602050305030304" pitchFamily="18" charset="0"/>
                <a:ea typeface="標楷體" panose="03000509000000000000" pitchFamily="65" charset="-120"/>
              </a:rPr>
              <a:t>1</a:t>
            </a:r>
            <a:r>
              <a:rPr lang="zh-TW" altLang="en-US" sz="3600" b="1" dirty="0" smtClean="0">
                <a:solidFill>
                  <a:srgbClr val="0000FF"/>
                </a:solidFill>
                <a:latin typeface="標楷體" panose="03000509000000000000" pitchFamily="65" charset="-120"/>
                <a:ea typeface="標楷體" panose="03000509000000000000" pitchFamily="65" charset="-120"/>
              </a:rPr>
              <a:t>分</a:t>
            </a:r>
            <a:r>
              <a:rPr lang="zh-TW" altLang="en-US" sz="3600" b="1" dirty="0">
                <a:solidFill>
                  <a:srgbClr val="0000FF"/>
                </a:solidFill>
                <a:latin typeface="標楷體" panose="03000509000000000000" pitchFamily="65" charset="-120"/>
                <a:ea typeface="標楷體" panose="03000509000000000000" pitchFamily="65" charset="-120"/>
              </a:rPr>
              <a:t>）</a:t>
            </a:r>
          </a:p>
          <a:p>
            <a:pPr marL="0" indent="0">
              <a:buFont typeface="Wingdings 3" panose="05040102010807070707" pitchFamily="18" charset="2"/>
              <a:buNone/>
              <a:defRPr/>
            </a:pPr>
            <a:endParaRPr lang="zh-TW" altLang="en-US" sz="2400" dirty="0">
              <a:solidFill>
                <a:srgbClr val="C00000"/>
              </a:solidFill>
              <a:latin typeface="微軟正黑體" panose="020B0604030504040204" pitchFamily="34" charset="-120"/>
            </a:endParaRPr>
          </a:p>
        </p:txBody>
      </p:sp>
      <p:graphicFrame>
        <p:nvGraphicFramePr>
          <p:cNvPr id="8" name="表格 7"/>
          <p:cNvGraphicFramePr>
            <a:graphicFrameLocks noGrp="1"/>
          </p:cNvGraphicFramePr>
          <p:nvPr/>
        </p:nvGraphicFramePr>
        <p:xfrm>
          <a:off x="744591" y="2789007"/>
          <a:ext cx="10590485" cy="2026558"/>
        </p:xfrm>
        <a:graphic>
          <a:graphicData uri="http://schemas.openxmlformats.org/drawingml/2006/table">
            <a:tbl>
              <a:tblPr firstRow="1" bandRow="1">
                <a:tableStyleId>{5C22544A-7EE6-4342-B048-85BDC9FD1C3A}</a:tableStyleId>
              </a:tblPr>
              <a:tblGrid>
                <a:gridCol w="1956143">
                  <a:extLst>
                    <a:ext uri="{9D8B030D-6E8A-4147-A177-3AD203B41FA5}">
                      <a16:colId xmlns:a16="http://schemas.microsoft.com/office/drawing/2014/main" xmlns="" val="20000"/>
                    </a:ext>
                  </a:extLst>
                </a:gridCol>
                <a:gridCol w="1439057">
                  <a:extLst>
                    <a:ext uri="{9D8B030D-6E8A-4147-A177-3AD203B41FA5}">
                      <a16:colId xmlns:a16="http://schemas.microsoft.com/office/drawing/2014/main" xmlns="" val="20001"/>
                    </a:ext>
                  </a:extLst>
                </a:gridCol>
                <a:gridCol w="1439057">
                  <a:extLst>
                    <a:ext uri="{9D8B030D-6E8A-4147-A177-3AD203B41FA5}">
                      <a16:colId xmlns:a16="http://schemas.microsoft.com/office/drawing/2014/main" xmlns="" val="20002"/>
                    </a:ext>
                  </a:extLst>
                </a:gridCol>
                <a:gridCol w="1439057">
                  <a:extLst>
                    <a:ext uri="{9D8B030D-6E8A-4147-A177-3AD203B41FA5}">
                      <a16:colId xmlns:a16="http://schemas.microsoft.com/office/drawing/2014/main" xmlns="" val="20003"/>
                    </a:ext>
                  </a:extLst>
                </a:gridCol>
                <a:gridCol w="1439057">
                  <a:extLst>
                    <a:ext uri="{9D8B030D-6E8A-4147-A177-3AD203B41FA5}">
                      <a16:colId xmlns:a16="http://schemas.microsoft.com/office/drawing/2014/main" xmlns="" val="20004"/>
                    </a:ext>
                  </a:extLst>
                </a:gridCol>
                <a:gridCol w="1439057">
                  <a:extLst>
                    <a:ext uri="{9D8B030D-6E8A-4147-A177-3AD203B41FA5}">
                      <a16:colId xmlns:a16="http://schemas.microsoft.com/office/drawing/2014/main" xmlns="" val="20005"/>
                    </a:ext>
                  </a:extLst>
                </a:gridCol>
                <a:gridCol w="1439057">
                  <a:extLst>
                    <a:ext uri="{9D8B030D-6E8A-4147-A177-3AD203B41FA5}">
                      <a16:colId xmlns:a16="http://schemas.microsoft.com/office/drawing/2014/main" xmlns="" val="20006"/>
                    </a:ext>
                  </a:extLst>
                </a:gridCol>
              </a:tblGrid>
              <a:tr h="1013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smtClean="0">
                          <a:solidFill>
                            <a:srgbClr val="0000FF"/>
                          </a:solidFill>
                          <a:latin typeface="標楷體" panose="03000509000000000000" pitchFamily="65" charset="-120"/>
                          <a:ea typeface="標楷體" panose="03000509000000000000" pitchFamily="65" charset="-120"/>
                        </a:rPr>
                        <a:t>寫作成績</a:t>
                      </a:r>
                      <a:endParaRPr lang="zh-TW" altLang="en-US" sz="3300" b="1" dirty="0">
                        <a:solidFill>
                          <a:srgbClr val="0000FF"/>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dirty="0" smtClean="0">
                          <a:solidFill>
                            <a:srgbClr val="0000FF"/>
                          </a:solidFill>
                          <a:latin typeface="Book Antiqua" panose="02040602050305030304" pitchFamily="18" charset="0"/>
                          <a:ea typeface="標楷體" panose="03000509000000000000" pitchFamily="65" charset="-120"/>
                        </a:rPr>
                        <a:t>6</a:t>
                      </a:r>
                      <a:r>
                        <a:rPr lang="zh-TW" altLang="en-US" sz="3300" dirty="0" smtClean="0">
                          <a:solidFill>
                            <a:srgbClr val="0000FF"/>
                          </a:solidFill>
                          <a:latin typeface="Book Antiqua" panose="02040602050305030304" pitchFamily="18" charset="0"/>
                          <a:ea typeface="標楷體" panose="03000509000000000000" pitchFamily="65" charset="-120"/>
                        </a:rPr>
                        <a:t>級分</a:t>
                      </a:r>
                      <a:endParaRPr lang="zh-TW" altLang="en-US" sz="3300"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smtClean="0">
                          <a:solidFill>
                            <a:srgbClr val="0000FF"/>
                          </a:solidFill>
                          <a:latin typeface="Book Antiqua" panose="02040602050305030304" pitchFamily="18" charset="0"/>
                          <a:ea typeface="標楷體" panose="03000509000000000000" pitchFamily="65" charset="-120"/>
                          <a:cs typeface="+mn-cs"/>
                        </a:rPr>
                        <a:t>5</a:t>
                      </a:r>
                      <a:r>
                        <a:rPr lang="zh-TW" altLang="en-US" sz="3300" b="1" kern="1200" dirty="0" smtClean="0">
                          <a:solidFill>
                            <a:srgbClr val="0000FF"/>
                          </a:solidFill>
                          <a:latin typeface="Book Antiqua" panose="02040602050305030304" pitchFamily="18" charset="0"/>
                          <a:ea typeface="標楷體" panose="03000509000000000000" pitchFamily="65" charset="-120"/>
                          <a:cs typeface="+mn-cs"/>
                        </a:rPr>
                        <a:t>級分</a:t>
                      </a:r>
                      <a:endParaRPr lang="zh-TW" altLang="en-US" sz="33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smtClean="0">
                          <a:solidFill>
                            <a:srgbClr val="0000FF"/>
                          </a:solidFill>
                          <a:latin typeface="Book Antiqua" panose="02040602050305030304" pitchFamily="18" charset="0"/>
                          <a:ea typeface="標楷體" panose="03000509000000000000" pitchFamily="65" charset="-120"/>
                          <a:cs typeface="+mn-cs"/>
                        </a:rPr>
                        <a:t>4</a:t>
                      </a:r>
                      <a:r>
                        <a:rPr lang="zh-TW" altLang="en-US" sz="3300" b="1" kern="1200" dirty="0" smtClean="0">
                          <a:solidFill>
                            <a:srgbClr val="0000FF"/>
                          </a:solidFill>
                          <a:latin typeface="Book Antiqua" panose="02040602050305030304" pitchFamily="18" charset="0"/>
                          <a:ea typeface="標楷體" panose="03000509000000000000" pitchFamily="65" charset="-120"/>
                          <a:cs typeface="+mn-cs"/>
                        </a:rPr>
                        <a:t>級分</a:t>
                      </a:r>
                      <a:endParaRPr lang="zh-TW" altLang="en-US" sz="33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smtClean="0">
                          <a:solidFill>
                            <a:srgbClr val="0000FF"/>
                          </a:solidFill>
                          <a:latin typeface="Book Antiqua" panose="02040602050305030304" pitchFamily="18" charset="0"/>
                          <a:ea typeface="標楷體" panose="03000509000000000000" pitchFamily="65" charset="-120"/>
                          <a:cs typeface="+mn-cs"/>
                        </a:rPr>
                        <a:t>3</a:t>
                      </a:r>
                      <a:r>
                        <a:rPr lang="zh-TW" altLang="en-US" sz="3300" b="1" kern="1200" dirty="0" smtClean="0">
                          <a:solidFill>
                            <a:srgbClr val="0000FF"/>
                          </a:solidFill>
                          <a:latin typeface="Book Antiqua" panose="02040602050305030304" pitchFamily="18" charset="0"/>
                          <a:ea typeface="標楷體" panose="03000509000000000000" pitchFamily="65" charset="-120"/>
                          <a:cs typeface="+mn-cs"/>
                        </a:rPr>
                        <a:t>級分</a:t>
                      </a:r>
                      <a:endParaRPr lang="zh-TW" altLang="en-US" sz="33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smtClean="0">
                          <a:solidFill>
                            <a:srgbClr val="0000FF"/>
                          </a:solidFill>
                          <a:latin typeface="Book Antiqua" panose="02040602050305030304" pitchFamily="18" charset="0"/>
                          <a:ea typeface="標楷體" panose="03000509000000000000" pitchFamily="65" charset="-120"/>
                          <a:cs typeface="+mn-cs"/>
                        </a:rPr>
                        <a:t>2</a:t>
                      </a:r>
                      <a:r>
                        <a:rPr lang="zh-TW" altLang="en-US" sz="3300" b="1" kern="1200" dirty="0" smtClean="0">
                          <a:solidFill>
                            <a:srgbClr val="0000FF"/>
                          </a:solidFill>
                          <a:latin typeface="Book Antiqua" panose="02040602050305030304" pitchFamily="18" charset="0"/>
                          <a:ea typeface="標楷體" panose="03000509000000000000" pitchFamily="65" charset="-120"/>
                          <a:cs typeface="+mn-cs"/>
                        </a:rPr>
                        <a:t>級分</a:t>
                      </a:r>
                      <a:endParaRPr lang="zh-TW" altLang="en-US" sz="33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smtClean="0">
                          <a:solidFill>
                            <a:srgbClr val="0000FF"/>
                          </a:solidFill>
                          <a:latin typeface="Book Antiqua" panose="02040602050305030304" pitchFamily="18" charset="0"/>
                          <a:ea typeface="標楷體" panose="03000509000000000000" pitchFamily="65" charset="-120"/>
                          <a:cs typeface="+mn-cs"/>
                        </a:rPr>
                        <a:t>1</a:t>
                      </a:r>
                      <a:r>
                        <a:rPr lang="zh-TW" altLang="en-US" sz="3300" b="1" kern="1200" dirty="0" smtClean="0">
                          <a:solidFill>
                            <a:srgbClr val="0000FF"/>
                          </a:solidFill>
                          <a:latin typeface="Book Antiqua" panose="02040602050305030304" pitchFamily="18" charset="0"/>
                          <a:ea typeface="標楷體" panose="03000509000000000000" pitchFamily="65" charset="-120"/>
                          <a:cs typeface="+mn-cs"/>
                        </a:rPr>
                        <a:t>級分</a:t>
                      </a:r>
                      <a:endParaRPr lang="zh-TW" altLang="en-US" sz="33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0"/>
                  </a:ext>
                </a:extLst>
              </a:tr>
              <a:tr h="1013279">
                <a:tc>
                  <a:txBody>
                    <a:bodyPr/>
                    <a:lstStyle/>
                    <a:p>
                      <a:pPr marL="0" algn="ctr" defTabSz="914400" rtl="0" eaLnBrk="1" latinLnBrk="0" hangingPunct="1"/>
                      <a:r>
                        <a:rPr lang="zh-TW" altLang="en-US" sz="36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US" altLang="zh-TW" sz="36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0.8</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0.6</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0.4</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0.2</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bl>
          </a:graphicData>
        </a:graphic>
      </p:graphicFrame>
      <p:sp>
        <p:nvSpPr>
          <p:cNvPr id="9" name="標題 1"/>
          <p:cNvSpPr txBox="1">
            <a:spLocks/>
          </p:cNvSpPr>
          <p:nvPr/>
        </p:nvSpPr>
        <p:spPr bwMode="auto">
          <a:xfrm>
            <a:off x="1592263" y="537484"/>
            <a:ext cx="9686925"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五專優先免試比序積分</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會考寫作測驗</a:t>
            </a:r>
            <a:endParaRPr kumimoji="0" lang="zh-TW" altLang="en-US" sz="4000" dirty="0">
              <a:latin typeface="標楷體" panose="03000509000000000000" pitchFamily="65" charset="-120"/>
              <a:ea typeface="標楷體" panose="03000509000000000000" pitchFamily="65" charset="-120"/>
            </a:endParaRPr>
          </a:p>
        </p:txBody>
      </p:sp>
      <p:sp>
        <p:nvSpPr>
          <p:cNvPr id="202757"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952C8CB-7163-4EF5-BEB6-D44AC1D66457}" type="slidenum">
              <a:rPr kumimoji="0" lang="zh-TW" altLang="en-US" smtClean="0">
                <a:solidFill>
                  <a:srgbClr val="FEFFFF"/>
                </a:solidFill>
                <a:latin typeface="Century Gothic" panose="020B0502020202020204" pitchFamily="34" charset="0"/>
              </a:rPr>
              <a:pPr/>
              <a:t>129</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2125664" y="512080"/>
            <a:ext cx="8911687" cy="640445"/>
          </a:xfrm>
        </p:spPr>
        <p:txBody>
          <a:bodyPr/>
          <a:lstStyle/>
          <a:p>
            <a:pPr eaLnBrk="1" hangingPunct="1"/>
            <a:r>
              <a:rPr lang="zh-TW" altLang="en-US" b="1" dirty="0" smtClean="0">
                <a:latin typeface="標楷體" panose="03000509000000000000" pitchFamily="65" charset="-120"/>
                <a:ea typeface="標楷體" panose="03000509000000000000" pitchFamily="65" charset="-120"/>
              </a:rPr>
              <a:t>為什麼要考國中教育會考</a:t>
            </a:r>
          </a:p>
        </p:txBody>
      </p:sp>
      <p:sp>
        <p:nvSpPr>
          <p:cNvPr id="6147" name="內容版面配置區 2"/>
          <p:cNvSpPr>
            <a:spLocks noGrp="1"/>
          </p:cNvSpPr>
          <p:nvPr>
            <p:ph idx="1"/>
          </p:nvPr>
        </p:nvSpPr>
        <p:spPr>
          <a:xfrm>
            <a:off x="2125664" y="1600201"/>
            <a:ext cx="8074025" cy="4195763"/>
          </a:xfrm>
        </p:spPr>
        <p:txBody>
          <a:bodyPr/>
          <a:lstStyle/>
          <a:p>
            <a:pPr eaLnBrk="1" hangingPunct="1"/>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學生：</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了解</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自己的學力水準</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，並為下一學習階段作準備。</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國中：</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參酌教育會考評量結果，</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了解學生學力水準，</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提供升學選擇之建議，輔導學生適性入學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2800" b="1"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高中職</a:t>
            </a:r>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及五專：</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了解學生學力水準，作為</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新生學習輔導</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考依據。</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zh-TW"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教育主管機關</a:t>
            </a:r>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追蹤及瞭解歷年國中畢業生學力狀況，</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進行適當地補強</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確保學生學力品質</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48"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fld id="{A10E4906-070F-4835-B89A-26A9CBDDB81A}" type="slidenum">
              <a:rPr kumimoji="0" lang="zh-TW" altLang="en-US">
                <a:solidFill>
                  <a:srgbClr val="FEFFFF"/>
                </a:solidFill>
                <a:latin typeface="Century Gothic" panose="020B0502020202020204" pitchFamily="34" charset="0"/>
                <a:ea typeface="微軟正黑體" panose="020B0604030504040204" pitchFamily="34" charset="-120"/>
              </a:rPr>
              <a:pPr>
                <a:defRPr/>
              </a:pPr>
              <a:t>13</a:t>
            </a:fld>
            <a:endParaRPr kumimoji="0" lang="zh-TW" altLang="en-US" dirty="0">
              <a:solidFill>
                <a:srgbClr val="FEFFFF"/>
              </a:solidFill>
              <a:latin typeface="Century Gothic" panose="020B0502020202020204" pitchFamily="34" charset="0"/>
              <a:ea typeface="微軟正黑體" panose="020B0604030504040204" pitchFamily="34" charset="-120"/>
            </a:endParaRPr>
          </a:p>
        </p:txBody>
      </p:sp>
    </p:spTree>
    <p:extLst>
      <p:ext uri="{BB962C8B-B14F-4D97-AF65-F5344CB8AC3E}">
        <p14:creationId xmlns:p14="http://schemas.microsoft.com/office/powerpoint/2010/main" xmlns="" val="4250185210"/>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標題 1"/>
          <p:cNvSpPr txBox="1">
            <a:spLocks/>
          </p:cNvSpPr>
          <p:nvPr/>
        </p:nvSpPr>
        <p:spPr bwMode="auto">
          <a:xfrm>
            <a:off x="653030" y="247806"/>
            <a:ext cx="10632581"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五專優先免試積分</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超額同分比序項目順序</a:t>
            </a:r>
          </a:p>
        </p:txBody>
      </p:sp>
      <p:sp>
        <p:nvSpPr>
          <p:cNvPr id="203804" name="投影片編號版面配置區 1"/>
          <p:cNvSpPr>
            <a:spLocks noGrp="1"/>
          </p:cNvSpPr>
          <p:nvPr>
            <p:ph type="sldNum" sz="quarter" idx="12"/>
          </p:nvPr>
        </p:nvSpPr>
        <p:spPr bwMode="auto">
          <a:xfrm>
            <a:off x="509588" y="864818"/>
            <a:ext cx="7794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3B408B3-207A-4AB9-B23B-B488E6B3E06F}" type="slidenum">
              <a:rPr kumimoji="0" lang="zh-TW" altLang="en-US" smtClean="0">
                <a:solidFill>
                  <a:srgbClr val="FEFFFF"/>
                </a:solidFill>
                <a:latin typeface="Century Gothic" panose="020B0502020202020204" pitchFamily="34" charset="0"/>
              </a:rPr>
              <a:pPr/>
              <a:t>130</a:t>
            </a:fld>
            <a:endParaRPr kumimoji="0" lang="zh-TW" altLang="en-US" smtClean="0">
              <a:solidFill>
                <a:srgbClr val="FEFFFF"/>
              </a:solidFill>
              <a:latin typeface="Century Gothic" panose="020B0502020202020204" pitchFamily="34" charset="0"/>
            </a:endParaRPr>
          </a:p>
        </p:txBody>
      </p:sp>
      <p:sp>
        <p:nvSpPr>
          <p:cNvPr id="31" name="文字方塊 30"/>
          <p:cNvSpPr txBox="1"/>
          <p:nvPr/>
        </p:nvSpPr>
        <p:spPr>
          <a:xfrm>
            <a:off x="571818" y="5383968"/>
            <a:ext cx="11588750" cy="707886"/>
          </a:xfrm>
          <a:prstGeom prst="rect">
            <a:avLst/>
          </a:prstGeom>
          <a:noFill/>
        </p:spPr>
        <p:txBody>
          <a:bodyPr>
            <a:spAutoFit/>
          </a:bodyPr>
          <a:lstStyle/>
          <a:p>
            <a:pPr eaLnBrk="1" fontAlgn="auto" hangingPunct="1">
              <a:spcBef>
                <a:spcPts val="0"/>
              </a:spcBef>
              <a:spcAft>
                <a:spcPts val="0"/>
              </a:spcAft>
              <a:defRPr/>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此為同分之參酌比序之分發順位</a:t>
            </a:r>
            <a:endParaRPr lang="en-US" altLang="zh-TW" dirty="0">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積分採計</a:t>
            </a:r>
            <a:r>
              <a:rPr lang="zh-TW" altLang="en-US" sz="2200" b="1" dirty="0">
                <a:solidFill>
                  <a:srgbClr val="C00000"/>
                </a:solidFill>
                <a:latin typeface="標楷體" panose="03000509000000000000" pitchFamily="65" charset="-120"/>
                <a:ea typeface="標楷體" panose="03000509000000000000" pitchFamily="65" charset="-120"/>
              </a:rPr>
              <a:t>無論是否採計會考成績，於同分比序項目皆為一致標準，且均包含會考科目之比序</a:t>
            </a:r>
            <a:r>
              <a:rPr lang="zh-TW" altLang="en-US" sz="1600" dirty="0" smtClean="0">
                <a:latin typeface="標楷體" panose="03000509000000000000" pitchFamily="65" charset="-120"/>
                <a:ea typeface="標楷體" panose="03000509000000000000" pitchFamily="65" charset="-120"/>
              </a:rPr>
              <a:t>。</a:t>
            </a:r>
            <a:endParaRPr lang="en-US" altLang="zh-TW" sz="2000" dirty="0">
              <a:solidFill>
                <a:srgbClr val="C00000"/>
              </a:solidFill>
              <a:latin typeface="標楷體" panose="03000509000000000000" pitchFamily="65" charset="-120"/>
              <a:ea typeface="標楷體" panose="03000509000000000000" pitchFamily="65" charset="-120"/>
            </a:endParaRPr>
          </a:p>
        </p:txBody>
      </p:sp>
      <p:grpSp>
        <p:nvGrpSpPr>
          <p:cNvPr id="32" name="群組 36"/>
          <p:cNvGrpSpPr>
            <a:grpSpLocks/>
          </p:cNvGrpSpPr>
          <p:nvPr/>
        </p:nvGrpSpPr>
        <p:grpSpPr bwMode="auto">
          <a:xfrm>
            <a:off x="82550" y="1720850"/>
            <a:ext cx="12104688" cy="3344863"/>
            <a:chOff x="-50784" y="1777772"/>
            <a:chExt cx="12104634" cy="3345699"/>
          </a:xfrm>
        </p:grpSpPr>
        <p:grpSp>
          <p:nvGrpSpPr>
            <p:cNvPr id="33" name="群組 1"/>
            <p:cNvGrpSpPr>
              <a:grpSpLocks/>
            </p:cNvGrpSpPr>
            <p:nvPr/>
          </p:nvGrpSpPr>
          <p:grpSpPr bwMode="auto">
            <a:xfrm>
              <a:off x="84809" y="1867215"/>
              <a:ext cx="1717200" cy="1188000"/>
              <a:chOff x="10125132" y="214225"/>
              <a:chExt cx="1976834" cy="1240805"/>
            </a:xfrm>
          </p:grpSpPr>
          <p:sp>
            <p:nvSpPr>
              <p:cNvPr id="91" name="任意多边形 85"/>
              <p:cNvSpPr/>
              <p:nvPr/>
            </p:nvSpPr>
            <p:spPr>
              <a:xfrm>
                <a:off x="10135342" y="213681"/>
                <a:ext cx="1966407" cy="1240541"/>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D05E5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92" name="椭圆 86"/>
              <p:cNvSpPr/>
              <p:nvPr/>
            </p:nvSpPr>
            <p:spPr>
              <a:xfrm>
                <a:off x="10124377" y="548693"/>
                <a:ext cx="619527" cy="563882"/>
              </a:xfrm>
              <a:prstGeom prst="ellipse">
                <a:avLst/>
              </a:prstGeom>
              <a:solidFill>
                <a:srgbClr val="D05E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sp>
            <p:nvSpPr>
              <p:cNvPr id="93" name="Freeform 93"/>
              <p:cNvSpPr>
                <a:spLocks noEditPoints="1"/>
              </p:cNvSpPr>
              <p:nvPr/>
            </p:nvSpPr>
            <p:spPr bwMode="auto">
              <a:xfrm>
                <a:off x="10265768" y="665499"/>
                <a:ext cx="360000" cy="360000"/>
              </a:xfrm>
              <a:custGeom>
                <a:avLst/>
                <a:gdLst>
                  <a:gd name="T0" fmla="*/ 266667 w 81"/>
                  <a:gd name="T1" fmla="*/ 0 h 80"/>
                  <a:gd name="T2" fmla="*/ 284444 w 81"/>
                  <a:gd name="T3" fmla="*/ 9000 h 80"/>
                  <a:gd name="T4" fmla="*/ 284444 w 81"/>
                  <a:gd name="T5" fmla="*/ 22500 h 80"/>
                  <a:gd name="T6" fmla="*/ 297778 w 81"/>
                  <a:gd name="T7" fmla="*/ 27000 h 80"/>
                  <a:gd name="T8" fmla="*/ 355556 w 81"/>
                  <a:gd name="T9" fmla="*/ 58500 h 80"/>
                  <a:gd name="T10" fmla="*/ 342222 w 81"/>
                  <a:gd name="T11" fmla="*/ 135000 h 80"/>
                  <a:gd name="T12" fmla="*/ 280000 w 81"/>
                  <a:gd name="T13" fmla="*/ 180000 h 80"/>
                  <a:gd name="T14" fmla="*/ 240000 w 81"/>
                  <a:gd name="T15" fmla="*/ 225000 h 80"/>
                  <a:gd name="T16" fmla="*/ 195556 w 81"/>
                  <a:gd name="T17" fmla="*/ 243000 h 80"/>
                  <a:gd name="T18" fmla="*/ 191111 w 81"/>
                  <a:gd name="T19" fmla="*/ 283500 h 80"/>
                  <a:gd name="T20" fmla="*/ 222222 w 81"/>
                  <a:gd name="T21" fmla="*/ 301500 h 80"/>
                  <a:gd name="T22" fmla="*/ 257778 w 81"/>
                  <a:gd name="T23" fmla="*/ 360000 h 80"/>
                  <a:gd name="T24" fmla="*/ 137778 w 81"/>
                  <a:gd name="T25" fmla="*/ 360000 h 80"/>
                  <a:gd name="T26" fmla="*/ 106667 w 81"/>
                  <a:gd name="T27" fmla="*/ 360000 h 80"/>
                  <a:gd name="T28" fmla="*/ 120000 w 81"/>
                  <a:gd name="T29" fmla="*/ 306000 h 80"/>
                  <a:gd name="T30" fmla="*/ 160000 w 81"/>
                  <a:gd name="T31" fmla="*/ 297000 h 80"/>
                  <a:gd name="T32" fmla="*/ 168889 w 81"/>
                  <a:gd name="T33" fmla="*/ 256500 h 80"/>
                  <a:gd name="T34" fmla="*/ 142222 w 81"/>
                  <a:gd name="T35" fmla="*/ 238500 h 80"/>
                  <a:gd name="T36" fmla="*/ 102222 w 81"/>
                  <a:gd name="T37" fmla="*/ 198000 h 80"/>
                  <a:gd name="T38" fmla="*/ 53333 w 81"/>
                  <a:gd name="T39" fmla="*/ 166500 h 80"/>
                  <a:gd name="T40" fmla="*/ 4444 w 81"/>
                  <a:gd name="T41" fmla="*/ 94500 h 80"/>
                  <a:gd name="T42" fmla="*/ 35556 w 81"/>
                  <a:gd name="T43" fmla="*/ 31500 h 80"/>
                  <a:gd name="T44" fmla="*/ 71111 w 81"/>
                  <a:gd name="T45" fmla="*/ 31500 h 80"/>
                  <a:gd name="T46" fmla="*/ 71111 w 81"/>
                  <a:gd name="T47" fmla="*/ 13500 h 80"/>
                  <a:gd name="T48" fmla="*/ 93333 w 81"/>
                  <a:gd name="T49" fmla="*/ 0 h 80"/>
                  <a:gd name="T50" fmla="*/ 177778 w 81"/>
                  <a:gd name="T51" fmla="*/ 18000 h 80"/>
                  <a:gd name="T52" fmla="*/ 111111 w 81"/>
                  <a:gd name="T53" fmla="*/ 18000 h 80"/>
                  <a:gd name="T54" fmla="*/ 93333 w 81"/>
                  <a:gd name="T55" fmla="*/ 31500 h 80"/>
                  <a:gd name="T56" fmla="*/ 102222 w 81"/>
                  <a:gd name="T57" fmla="*/ 103500 h 80"/>
                  <a:gd name="T58" fmla="*/ 111111 w 81"/>
                  <a:gd name="T59" fmla="*/ 180000 h 80"/>
                  <a:gd name="T60" fmla="*/ 195556 w 81"/>
                  <a:gd name="T61" fmla="*/ 225000 h 80"/>
                  <a:gd name="T62" fmla="*/ 253333 w 81"/>
                  <a:gd name="T63" fmla="*/ 148500 h 80"/>
                  <a:gd name="T64" fmla="*/ 262222 w 81"/>
                  <a:gd name="T65" fmla="*/ 45000 h 80"/>
                  <a:gd name="T66" fmla="*/ 257778 w 81"/>
                  <a:gd name="T67" fmla="*/ 18000 h 80"/>
                  <a:gd name="T68" fmla="*/ 177778 w 81"/>
                  <a:gd name="T69" fmla="*/ 18000 h 80"/>
                  <a:gd name="T70" fmla="*/ 337778 w 81"/>
                  <a:gd name="T71" fmla="*/ 63000 h 80"/>
                  <a:gd name="T72" fmla="*/ 280000 w 81"/>
                  <a:gd name="T73" fmla="*/ 67500 h 80"/>
                  <a:gd name="T74" fmla="*/ 271111 w 81"/>
                  <a:gd name="T75" fmla="*/ 135000 h 80"/>
                  <a:gd name="T76" fmla="*/ 271111 w 81"/>
                  <a:gd name="T77" fmla="*/ 157500 h 80"/>
                  <a:gd name="T78" fmla="*/ 288889 w 81"/>
                  <a:gd name="T79" fmla="*/ 157500 h 80"/>
                  <a:gd name="T80" fmla="*/ 337778 w 81"/>
                  <a:gd name="T81" fmla="*/ 81000 h 80"/>
                  <a:gd name="T82" fmla="*/ 22222 w 81"/>
                  <a:gd name="T83" fmla="*/ 90000 h 80"/>
                  <a:gd name="T84" fmla="*/ 53333 w 81"/>
                  <a:gd name="T85" fmla="*/ 144000 h 80"/>
                  <a:gd name="T86" fmla="*/ 88889 w 81"/>
                  <a:gd name="T87" fmla="*/ 153000 h 80"/>
                  <a:gd name="T88" fmla="*/ 88889 w 81"/>
                  <a:gd name="T89" fmla="*/ 130500 h 80"/>
                  <a:gd name="T90" fmla="*/ 75556 w 81"/>
                  <a:gd name="T91" fmla="*/ 54000 h 80"/>
                  <a:gd name="T92" fmla="*/ 22222 w 81"/>
                  <a:gd name="T93" fmla="*/ 81000 h 80"/>
                  <a:gd name="T94" fmla="*/ 182222 w 81"/>
                  <a:gd name="T95" fmla="*/ 342000 h 80"/>
                  <a:gd name="T96" fmla="*/ 235556 w 81"/>
                  <a:gd name="T97" fmla="*/ 342000 h 80"/>
                  <a:gd name="T98" fmla="*/ 240000 w 81"/>
                  <a:gd name="T99" fmla="*/ 333000 h 80"/>
                  <a:gd name="T100" fmla="*/ 146667 w 81"/>
                  <a:gd name="T101" fmla="*/ 319500 h 80"/>
                  <a:gd name="T102" fmla="*/ 124444 w 81"/>
                  <a:gd name="T103" fmla="*/ 342000 h 80"/>
                  <a:gd name="T104" fmla="*/ 182222 w 81"/>
                  <a:gd name="T105" fmla="*/ 342000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w="9525">
                <a:solidFill>
                  <a:schemeClr val="bg1"/>
                </a:solidFill>
                <a:round/>
                <a:headEnd/>
                <a:tailEnd/>
              </a:ln>
            </p:spPr>
            <p:txBody>
              <a:bodyPr/>
              <a:lstStyle/>
              <a:p>
                <a:endParaRPr lang="zh-TW" altLang="en-US"/>
              </a:p>
            </p:txBody>
          </p:sp>
        </p:grpSp>
        <p:grpSp>
          <p:nvGrpSpPr>
            <p:cNvPr id="34" name="群組 33"/>
            <p:cNvGrpSpPr/>
            <p:nvPr/>
          </p:nvGrpSpPr>
          <p:grpSpPr>
            <a:xfrm>
              <a:off x="1545450" y="1868627"/>
              <a:ext cx="1692000" cy="1157672"/>
              <a:chOff x="10121768" y="214225"/>
              <a:chExt cx="1980196" cy="1240805"/>
            </a:xfrm>
            <a:solidFill>
              <a:schemeClr val="accent1"/>
            </a:solidFill>
          </p:grpSpPr>
          <p:sp>
            <p:nvSpPr>
              <p:cNvPr id="89" name="任意多边形 85"/>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90" name="椭圆 86"/>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01</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5" name="文字方塊 34"/>
            <p:cNvSpPr txBox="1"/>
            <p:nvPr/>
          </p:nvSpPr>
          <p:spPr>
            <a:xfrm>
              <a:off x="1671474" y="1834068"/>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均衡</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21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sp>
          <p:nvSpPr>
            <p:cNvPr id="36" name="文字方塊 35"/>
            <p:cNvSpPr txBox="1"/>
            <p:nvPr/>
          </p:nvSpPr>
          <p:spPr>
            <a:xfrm>
              <a:off x="-50784" y="1929571"/>
              <a:ext cx="2196335" cy="1223412"/>
            </a:xfrm>
            <a:prstGeom prst="rect">
              <a:avLst/>
            </a:prstGeom>
            <a:noFill/>
          </p:spPr>
          <p:txBody>
            <a:bodyPr>
              <a:spAutoFit/>
            </a:bodyPr>
            <a:lstStyle/>
            <a:p>
              <a:pPr algn="ctr" eaLnBrk="1" fontAlgn="auto" hangingPunct="1">
                <a:spcBef>
                  <a:spcPts val="600"/>
                </a:spcBef>
                <a:spcAft>
                  <a:spcPts val="0"/>
                </a:spcAft>
                <a:defRPr/>
              </a:pPr>
              <a:r>
                <a:rPr lang="zh-TW" altLang="en-US"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rPr>
                <a:t>總積分</a:t>
              </a:r>
              <a:endParaRPr lang="en-US" altLang="zh-TW"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endParaRPr>
            </a:p>
            <a:p>
              <a:pPr algn="ctr" eaLnBrk="1" fontAlgn="auto" hangingPunct="1">
                <a:lnSpc>
                  <a:spcPts val="3300"/>
                </a:lnSpc>
                <a:spcBef>
                  <a:spcPts val="0"/>
                </a:spcBef>
                <a:spcAft>
                  <a:spcPts val="0"/>
                </a:spcAft>
                <a:defRPr/>
              </a:pPr>
              <a:r>
                <a:rPr lang="en-US" altLang="zh-TW" b="1" dirty="0">
                  <a:latin typeface="Book Antiqua" panose="02040602050305030304" pitchFamily="18" charset="0"/>
                  <a:ea typeface="標楷體" panose="03000509000000000000" pitchFamily="65" charset="-120"/>
                </a:rPr>
                <a:t>101</a:t>
              </a:r>
              <a:r>
                <a:rPr lang="zh-TW" altLang="en-US" b="1" dirty="0">
                  <a:latin typeface="Book Antiqua" panose="02040602050305030304" pitchFamily="18" charset="0"/>
                  <a:ea typeface="標楷體" panose="03000509000000000000" pitchFamily="65" charset="-120"/>
                </a:rPr>
                <a:t>～</a:t>
              </a:r>
              <a:r>
                <a:rPr lang="en-US" altLang="zh-TW" b="1" dirty="0">
                  <a:latin typeface="Book Antiqua" panose="02040602050305030304" pitchFamily="18" charset="0"/>
                  <a:ea typeface="標楷體" panose="03000509000000000000" pitchFamily="65" charset="-120"/>
                </a:rPr>
                <a:t>21</a:t>
              </a:r>
              <a:endParaRPr lang="zh-TW" altLang="en-US" b="1" dirty="0">
                <a:latin typeface="Book Antiqua" panose="02040602050305030304" pitchFamily="18" charset="0"/>
                <a:ea typeface="標楷體" panose="03000509000000000000" pitchFamily="65" charset="-120"/>
              </a:endParaRPr>
            </a:p>
            <a:p>
              <a:pPr eaLnBrk="1" fontAlgn="auto" hangingPunct="1">
                <a:spcBef>
                  <a:spcPts val="0"/>
                </a:spcBef>
                <a:spcAft>
                  <a:spcPts val="0"/>
                </a:spcAft>
                <a:defRPr/>
              </a:pPr>
              <a:endParaRPr lang="zh-TW" altLang="en-US" dirty="0">
                <a:latin typeface="+mn-lt"/>
                <a:ea typeface="+mn-ea"/>
              </a:endParaRPr>
            </a:p>
          </p:txBody>
        </p:sp>
        <p:grpSp>
          <p:nvGrpSpPr>
            <p:cNvPr id="37" name="群組 32"/>
            <p:cNvGrpSpPr>
              <a:grpSpLocks/>
            </p:cNvGrpSpPr>
            <p:nvPr/>
          </p:nvGrpSpPr>
          <p:grpSpPr bwMode="auto">
            <a:xfrm>
              <a:off x="3007050" y="1868627"/>
              <a:ext cx="1718705" cy="1152000"/>
              <a:chOff x="8000462" y="1377025"/>
              <a:chExt cx="1718705" cy="1152000"/>
            </a:xfrm>
          </p:grpSpPr>
          <p:sp>
            <p:nvSpPr>
              <p:cNvPr id="87" name="任意多边形 83"/>
              <p:cNvSpPr/>
              <p:nvPr/>
            </p:nvSpPr>
            <p:spPr>
              <a:xfrm>
                <a:off x="8027127" y="1376681"/>
                <a:ext cx="1692267"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88" name="椭圆 84"/>
              <p:cNvSpPr/>
              <p:nvPr/>
            </p:nvSpPr>
            <p:spPr>
              <a:xfrm>
                <a:off x="8000139" y="1683145"/>
                <a:ext cx="539747" cy="539885"/>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38" name="文字方塊 37"/>
            <p:cNvSpPr txBox="1"/>
            <p:nvPr/>
          </p:nvSpPr>
          <p:spPr>
            <a:xfrm>
              <a:off x="3160752" y="1849718"/>
              <a:ext cx="1506583"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技藝</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優良</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2.5</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標楷體" panose="03000509000000000000" pitchFamily="65" charset="-120"/>
              </a:endParaRPr>
            </a:p>
          </p:txBody>
        </p:sp>
        <p:grpSp>
          <p:nvGrpSpPr>
            <p:cNvPr id="39" name="群組 33"/>
            <p:cNvGrpSpPr>
              <a:grpSpLocks/>
            </p:cNvGrpSpPr>
            <p:nvPr/>
          </p:nvGrpSpPr>
          <p:grpSpPr bwMode="auto">
            <a:xfrm>
              <a:off x="4468650" y="1868627"/>
              <a:ext cx="1717200" cy="1152000"/>
              <a:chOff x="4575696" y="1077436"/>
              <a:chExt cx="1740629" cy="1152000"/>
            </a:xfrm>
          </p:grpSpPr>
          <p:sp>
            <p:nvSpPr>
              <p:cNvPr id="85" name="任意多边形 47"/>
              <p:cNvSpPr/>
              <p:nvPr/>
            </p:nvSpPr>
            <p:spPr>
              <a:xfrm>
                <a:off x="4599994"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6" name="椭圆 48"/>
              <p:cNvSpPr/>
              <p:nvPr/>
            </p:nvSpPr>
            <p:spPr>
              <a:xfrm>
                <a:off x="4575857" y="1383556"/>
                <a:ext cx="547112"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03</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0" name="文字方塊 39"/>
            <p:cNvSpPr txBox="1"/>
            <p:nvPr/>
          </p:nvSpPr>
          <p:spPr>
            <a:xfrm>
              <a:off x="4609300" y="1919420"/>
              <a:ext cx="1623531" cy="113877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志願序</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1200"/>
                </a:spcBef>
                <a:spcAft>
                  <a:spcPts val="0"/>
                </a:spcAft>
                <a:defRPr/>
              </a:pPr>
              <a:r>
                <a:rPr lang="en-US" altLang="zh-TW" sz="1400" b="1" dirty="0">
                  <a:latin typeface="Book Antiqua" panose="02040602050305030304" pitchFamily="18" charset="0"/>
                  <a:ea typeface="標楷體" panose="03000509000000000000" pitchFamily="65" charset="-120"/>
                </a:rPr>
                <a:t>26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21</a:t>
              </a:r>
              <a:endParaRPr lang="zh-TW" altLang="en-US" sz="1400" b="1" dirty="0">
                <a:latin typeface="Book Antiqua" panose="02040602050305030304" pitchFamily="18" charset="0"/>
                <a:ea typeface="標楷體" panose="03000509000000000000" pitchFamily="65" charset="-120"/>
              </a:endParaRPr>
            </a:p>
          </p:txBody>
        </p:sp>
        <p:grpSp>
          <p:nvGrpSpPr>
            <p:cNvPr id="41" name="群組 64"/>
            <p:cNvGrpSpPr>
              <a:grpSpLocks/>
            </p:cNvGrpSpPr>
            <p:nvPr/>
          </p:nvGrpSpPr>
          <p:grpSpPr bwMode="auto">
            <a:xfrm>
              <a:off x="630408" y="3858471"/>
              <a:ext cx="1717200" cy="1152000"/>
              <a:chOff x="9631601" y="41456"/>
              <a:chExt cx="1767048" cy="1152000"/>
            </a:xfrm>
          </p:grpSpPr>
          <p:sp>
            <p:nvSpPr>
              <p:cNvPr id="83" name="任意多边形 81"/>
              <p:cNvSpPr/>
              <p:nvPr/>
            </p:nvSpPr>
            <p:spPr>
              <a:xfrm>
                <a:off x="9682080" y="4090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4" name="椭圆 82"/>
              <p:cNvSpPr/>
              <p:nvPr/>
            </p:nvSpPr>
            <p:spPr>
              <a:xfrm>
                <a:off x="9631439" y="347366"/>
                <a:ext cx="540713"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08</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grpSp>
          <p:nvGrpSpPr>
            <p:cNvPr id="42" name="群組 35"/>
            <p:cNvGrpSpPr>
              <a:grpSpLocks/>
            </p:cNvGrpSpPr>
            <p:nvPr/>
          </p:nvGrpSpPr>
          <p:grpSpPr bwMode="auto">
            <a:xfrm>
              <a:off x="5930250" y="1868627"/>
              <a:ext cx="1717200" cy="1152000"/>
              <a:chOff x="9631601" y="41456"/>
              <a:chExt cx="1767048" cy="1152000"/>
            </a:xfrm>
          </p:grpSpPr>
          <p:sp>
            <p:nvSpPr>
              <p:cNvPr id="81" name="任意多边形 81"/>
              <p:cNvSpPr/>
              <p:nvPr/>
            </p:nvSpPr>
            <p:spPr>
              <a:xfrm>
                <a:off x="9681266" y="4111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2" name="椭圆 82"/>
              <p:cNvSpPr/>
              <p:nvPr/>
            </p:nvSpPr>
            <p:spPr>
              <a:xfrm>
                <a:off x="9632259" y="347576"/>
                <a:ext cx="539080"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3" name="文字方塊 42"/>
            <p:cNvSpPr txBox="1"/>
            <p:nvPr/>
          </p:nvSpPr>
          <p:spPr>
            <a:xfrm>
              <a:off x="6176758" y="1837831"/>
              <a:ext cx="1432183" cy="120802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弱勢</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身分</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10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44" name="群組 43"/>
            <p:cNvGrpSpPr/>
            <p:nvPr/>
          </p:nvGrpSpPr>
          <p:grpSpPr>
            <a:xfrm>
              <a:off x="7413450" y="1868627"/>
              <a:ext cx="1717200" cy="1150412"/>
              <a:chOff x="10121768" y="214225"/>
              <a:chExt cx="1980196" cy="1240805"/>
            </a:xfrm>
            <a:solidFill>
              <a:schemeClr val="accent1"/>
            </a:solidFill>
          </p:grpSpPr>
          <p:sp>
            <p:nvSpPr>
              <p:cNvPr id="79" name="任意多边形 85"/>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80" name="椭圆 86"/>
              <p:cNvSpPr/>
              <p:nvPr/>
            </p:nvSpPr>
            <p:spPr>
              <a:xfrm>
                <a:off x="10121768" y="54426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05</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45" name="文字方塊 44"/>
            <p:cNvSpPr txBox="1"/>
            <p:nvPr/>
          </p:nvSpPr>
          <p:spPr>
            <a:xfrm>
              <a:off x="7584833" y="1928734"/>
              <a:ext cx="1677643" cy="1107996"/>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多元學</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習表現</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46" name="群組 34"/>
            <p:cNvGrpSpPr>
              <a:grpSpLocks/>
            </p:cNvGrpSpPr>
            <p:nvPr/>
          </p:nvGrpSpPr>
          <p:grpSpPr bwMode="auto">
            <a:xfrm>
              <a:off x="8875050" y="1868627"/>
              <a:ext cx="1717200" cy="1152000"/>
              <a:chOff x="7879160" y="1085575"/>
              <a:chExt cx="1734157" cy="1152000"/>
            </a:xfrm>
          </p:grpSpPr>
          <p:sp>
            <p:nvSpPr>
              <p:cNvPr id="77" name="任意多边形 83"/>
              <p:cNvSpPr/>
              <p:nvPr/>
            </p:nvSpPr>
            <p:spPr>
              <a:xfrm>
                <a:off x="7907059" y="1085231"/>
                <a:ext cx="1705772"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8" name="椭圆 84"/>
              <p:cNvSpPr/>
              <p:nvPr/>
            </p:nvSpPr>
            <p:spPr>
              <a:xfrm>
                <a:off x="7879805" y="1372640"/>
                <a:ext cx="540267" cy="541473"/>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06</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7" name="文字方塊 46"/>
            <p:cNvSpPr txBox="1"/>
            <p:nvPr/>
          </p:nvSpPr>
          <p:spPr>
            <a:xfrm>
              <a:off x="9113371" y="1990290"/>
              <a:ext cx="1481519" cy="1046440"/>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會考</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33~0</a:t>
              </a:r>
              <a:endParaRPr lang="zh-TW" altLang="en-US" dirty="0">
                <a:latin typeface="+mn-lt"/>
                <a:ea typeface="+mn-ea"/>
              </a:endParaRPr>
            </a:p>
          </p:txBody>
        </p:sp>
        <p:grpSp>
          <p:nvGrpSpPr>
            <p:cNvPr id="48" name="群組 70"/>
            <p:cNvGrpSpPr>
              <a:grpSpLocks/>
            </p:cNvGrpSpPr>
            <p:nvPr/>
          </p:nvGrpSpPr>
          <p:grpSpPr bwMode="auto">
            <a:xfrm>
              <a:off x="10336650" y="1868627"/>
              <a:ext cx="1717200" cy="1152000"/>
              <a:chOff x="4575696" y="1077436"/>
              <a:chExt cx="1740629" cy="1152000"/>
            </a:xfrm>
          </p:grpSpPr>
          <p:sp>
            <p:nvSpPr>
              <p:cNvPr id="75" name="任意多边形 47"/>
              <p:cNvSpPr/>
              <p:nvPr/>
            </p:nvSpPr>
            <p:spPr>
              <a:xfrm>
                <a:off x="4599359"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6" name="椭圆 48"/>
              <p:cNvSpPr/>
              <p:nvPr/>
            </p:nvSpPr>
            <p:spPr>
              <a:xfrm>
                <a:off x="4575223" y="136926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07</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9" name="文字方塊 48"/>
            <p:cNvSpPr txBox="1"/>
            <p:nvPr/>
          </p:nvSpPr>
          <p:spPr>
            <a:xfrm>
              <a:off x="10489644" y="1777772"/>
              <a:ext cx="1489575"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服務</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 ～</a:t>
              </a:r>
              <a:r>
                <a:rPr lang="en-US" altLang="zh-TW" sz="1400" b="1" dirty="0">
                  <a:latin typeface="Book Antiqua" panose="02040602050305030304" pitchFamily="18" charset="0"/>
                  <a:ea typeface="標楷體" panose="03000509000000000000" pitchFamily="65" charset="-120"/>
                </a:rPr>
                <a:t>0</a:t>
              </a:r>
              <a:br>
                <a:rPr lang="en-US" altLang="zh-TW" sz="1400" b="1" dirty="0">
                  <a:latin typeface="Book Antiqua" panose="02040602050305030304" pitchFamily="18" charset="0"/>
                  <a:ea typeface="標楷體" panose="03000509000000000000" pitchFamily="65" charset="-120"/>
                </a:rPr>
              </a:br>
              <a:r>
                <a:rPr lang="en-US" altLang="zh-TW" sz="1400" b="1" dirty="0">
                  <a:latin typeface="Book Antiqua" panose="02040602050305030304" pitchFamily="18" charset="0"/>
                  <a:ea typeface="標楷體" panose="03000509000000000000" pitchFamily="65" charset="-120"/>
                </a:rPr>
                <a:t>(</a:t>
              </a:r>
              <a:r>
                <a:rPr lang="zh-TW" altLang="en-US" sz="1400" b="1" dirty="0">
                  <a:latin typeface="Book Antiqua" panose="02040602050305030304" pitchFamily="18" charset="0"/>
                  <a:ea typeface="標楷體" panose="03000509000000000000" pitchFamily="65" charset="-120"/>
                </a:rPr>
                <a:t>級距</a:t>
              </a:r>
              <a:r>
                <a:rPr lang="en-US" altLang="zh-TW" sz="1400" b="1" dirty="0">
                  <a:latin typeface="Book Antiqua" panose="02040602050305030304" pitchFamily="18" charset="0"/>
                  <a:ea typeface="標楷體" panose="03000509000000000000" pitchFamily="65" charset="-120"/>
                </a:rPr>
                <a:t>0.25)</a:t>
              </a:r>
              <a:endParaRPr lang="zh-TW" altLang="en-US" sz="1400" b="1" dirty="0">
                <a:latin typeface="Book Antiqua" panose="02040602050305030304" pitchFamily="18" charset="0"/>
                <a:ea typeface="標楷體" panose="03000509000000000000" pitchFamily="65" charset="-120"/>
              </a:endParaRPr>
            </a:p>
          </p:txBody>
        </p:sp>
        <p:sp>
          <p:nvSpPr>
            <p:cNvPr id="50" name="文字方塊 49"/>
            <p:cNvSpPr txBox="1"/>
            <p:nvPr/>
          </p:nvSpPr>
          <p:spPr>
            <a:xfrm>
              <a:off x="703079" y="3861587"/>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競賽</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21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grpSp>
          <p:nvGrpSpPr>
            <p:cNvPr id="51" name="群組 50"/>
            <p:cNvGrpSpPr/>
            <p:nvPr/>
          </p:nvGrpSpPr>
          <p:grpSpPr>
            <a:xfrm>
              <a:off x="2123133" y="3860059"/>
              <a:ext cx="1721250" cy="1150412"/>
              <a:chOff x="10121768" y="214225"/>
              <a:chExt cx="1984866" cy="1240805"/>
            </a:xfrm>
            <a:solidFill>
              <a:schemeClr val="accent1"/>
            </a:solidFill>
          </p:grpSpPr>
          <p:sp>
            <p:nvSpPr>
              <p:cNvPr id="73" name="任意多边形 85"/>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74" name="椭圆 86"/>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09</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2" name="文字方塊 51"/>
            <p:cNvSpPr txBox="1"/>
            <p:nvPr/>
          </p:nvSpPr>
          <p:spPr>
            <a:xfrm>
              <a:off x="2319473" y="3856098"/>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國文</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3" name="群組 67"/>
            <p:cNvGrpSpPr>
              <a:grpSpLocks/>
            </p:cNvGrpSpPr>
            <p:nvPr/>
          </p:nvGrpSpPr>
          <p:grpSpPr bwMode="auto">
            <a:xfrm>
              <a:off x="3619458" y="3858471"/>
              <a:ext cx="1717200" cy="1152000"/>
              <a:chOff x="7879160" y="1085575"/>
              <a:chExt cx="1734157" cy="1152000"/>
            </a:xfrm>
          </p:grpSpPr>
          <p:sp>
            <p:nvSpPr>
              <p:cNvPr id="71" name="任意多边形 83"/>
              <p:cNvSpPr/>
              <p:nvPr/>
            </p:nvSpPr>
            <p:spPr>
              <a:xfrm>
                <a:off x="7906457" y="1085021"/>
                <a:ext cx="170737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2" name="椭圆 84"/>
              <p:cNvSpPr/>
              <p:nvPr/>
            </p:nvSpPr>
            <p:spPr>
              <a:xfrm>
                <a:off x="7879202" y="1372431"/>
                <a:ext cx="54026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10</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4" name="文字方塊 53"/>
            <p:cNvSpPr txBox="1"/>
            <p:nvPr/>
          </p:nvSpPr>
          <p:spPr>
            <a:xfrm>
              <a:off x="3815682" y="388069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數學</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5" name="群組 73"/>
            <p:cNvGrpSpPr>
              <a:grpSpLocks/>
            </p:cNvGrpSpPr>
            <p:nvPr/>
          </p:nvGrpSpPr>
          <p:grpSpPr bwMode="auto">
            <a:xfrm>
              <a:off x="5127358" y="3858471"/>
              <a:ext cx="1717200" cy="1152000"/>
              <a:chOff x="4575696" y="1077436"/>
              <a:chExt cx="1740629" cy="1152000"/>
            </a:xfrm>
          </p:grpSpPr>
          <p:sp>
            <p:nvSpPr>
              <p:cNvPr id="69" name="任意多边形 47"/>
              <p:cNvSpPr/>
              <p:nvPr/>
            </p:nvSpPr>
            <p:spPr>
              <a:xfrm>
                <a:off x="4600097" y="1076882"/>
                <a:ext cx="171696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0" name="椭圆 48"/>
              <p:cNvSpPr/>
              <p:nvPr/>
            </p:nvSpPr>
            <p:spPr>
              <a:xfrm>
                <a:off x="4575960" y="136905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11</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6" name="文字方塊 55"/>
            <p:cNvSpPr txBox="1"/>
            <p:nvPr/>
          </p:nvSpPr>
          <p:spPr>
            <a:xfrm>
              <a:off x="5319992"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英語</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7" name="群組 61"/>
            <p:cNvGrpSpPr>
              <a:grpSpLocks/>
            </p:cNvGrpSpPr>
            <p:nvPr/>
          </p:nvGrpSpPr>
          <p:grpSpPr bwMode="auto">
            <a:xfrm>
              <a:off x="6623683" y="3858471"/>
              <a:ext cx="1767048" cy="1152000"/>
              <a:chOff x="9631601" y="41456"/>
              <a:chExt cx="1767048" cy="1152000"/>
            </a:xfrm>
          </p:grpSpPr>
          <p:sp>
            <p:nvSpPr>
              <p:cNvPr id="67" name="任意多边形 81"/>
              <p:cNvSpPr/>
              <p:nvPr/>
            </p:nvSpPr>
            <p:spPr>
              <a:xfrm>
                <a:off x="9680167" y="40902"/>
                <a:ext cx="171925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8" name="椭圆 82"/>
              <p:cNvSpPr/>
              <p:nvPr/>
            </p:nvSpPr>
            <p:spPr>
              <a:xfrm>
                <a:off x="9630954" y="347366"/>
                <a:ext cx="539748"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8" name="文字方塊 57"/>
            <p:cNvSpPr txBox="1"/>
            <p:nvPr/>
          </p:nvSpPr>
          <p:spPr>
            <a:xfrm>
              <a:off x="6873568"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自然</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9" name="群組 58"/>
            <p:cNvGrpSpPr/>
            <p:nvPr/>
          </p:nvGrpSpPr>
          <p:grpSpPr>
            <a:xfrm>
              <a:off x="8206408" y="3858471"/>
              <a:ext cx="1721250" cy="1150412"/>
              <a:chOff x="10121768" y="214225"/>
              <a:chExt cx="1984866" cy="1240805"/>
            </a:xfrm>
            <a:solidFill>
              <a:schemeClr val="accent1"/>
            </a:solidFill>
          </p:grpSpPr>
          <p:sp>
            <p:nvSpPr>
              <p:cNvPr id="65" name="任意多边形 85"/>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66" name="椭圆 86"/>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0" name="文字方塊 59"/>
            <p:cNvSpPr txBox="1"/>
            <p:nvPr/>
          </p:nvSpPr>
          <p:spPr>
            <a:xfrm>
              <a:off x="8414463" y="3860851"/>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社會</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61" name="群組 79"/>
            <p:cNvGrpSpPr>
              <a:grpSpLocks/>
            </p:cNvGrpSpPr>
            <p:nvPr/>
          </p:nvGrpSpPr>
          <p:grpSpPr bwMode="auto">
            <a:xfrm>
              <a:off x="9729208" y="3858471"/>
              <a:ext cx="1734157" cy="1152000"/>
              <a:chOff x="7879160" y="1085575"/>
              <a:chExt cx="1734157" cy="1152000"/>
            </a:xfrm>
          </p:grpSpPr>
          <p:sp>
            <p:nvSpPr>
              <p:cNvPr id="63" name="任意多边形 83"/>
              <p:cNvSpPr/>
              <p:nvPr/>
            </p:nvSpPr>
            <p:spPr>
              <a:xfrm>
                <a:off x="7906699" y="1085021"/>
                <a:ext cx="170655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64" name="椭圆 84"/>
              <p:cNvSpPr/>
              <p:nvPr/>
            </p:nvSpPr>
            <p:spPr>
              <a:xfrm>
                <a:off x="7879712" y="1372431"/>
                <a:ext cx="53974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62" name="文字方塊 61"/>
            <p:cNvSpPr txBox="1"/>
            <p:nvPr/>
          </p:nvSpPr>
          <p:spPr>
            <a:xfrm>
              <a:off x="9921363" y="386356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測驗</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r>
                <a:rPr lang="pt-BR" altLang="zh-TW" sz="1200" b="1" dirty="0">
                  <a:latin typeface="Book Antiqua" panose="02040602050305030304" pitchFamily="18" charset="0"/>
                  <a:ea typeface="標楷體" panose="03000509000000000000" pitchFamily="65" charset="-120"/>
                </a:rPr>
                <a:t>6&gt; 5&gt; 4&gt; 3&gt;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2&gt; 1&gt;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sp>
        <p:nvSpPr>
          <p:cNvPr id="94" name="圓角矩形 93"/>
          <p:cNvSpPr/>
          <p:nvPr/>
        </p:nvSpPr>
        <p:spPr>
          <a:xfrm>
            <a:off x="7469188" y="1740056"/>
            <a:ext cx="3154362" cy="137370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5" name="橢圓形圖說文字 94"/>
          <p:cNvSpPr/>
          <p:nvPr/>
        </p:nvSpPr>
        <p:spPr>
          <a:xfrm>
            <a:off x="9372344" y="928083"/>
            <a:ext cx="1265238" cy="908050"/>
          </a:xfrm>
          <a:prstGeom prst="wedgeEllipseCallout">
            <a:avLst>
              <a:gd name="adj1" fmla="val -63318"/>
              <a:gd name="adj2" fmla="val 78241"/>
            </a:avLst>
          </a:prstGeom>
          <a:solidFill>
            <a:srgbClr val="FFFFE1"/>
          </a:solidFill>
          <a:ln w="5715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altLang="zh-TW" sz="2800" b="1" dirty="0">
                <a:solidFill>
                  <a:srgbClr val="C00000"/>
                </a:solidFill>
                <a:latin typeface="微軟正黑體" panose="020B0604030504040204" pitchFamily="34" charset="-120"/>
                <a:ea typeface="微軟正黑體" panose="020B0604030504040204" pitchFamily="34" charset="-120"/>
              </a:rPr>
              <a:t>108</a:t>
            </a:r>
            <a:r>
              <a:rPr lang="zh-TW" altLang="en-US" sz="2800" b="1" dirty="0">
                <a:solidFill>
                  <a:srgbClr val="C00000"/>
                </a:solidFill>
                <a:latin typeface="微軟正黑體" panose="020B0604030504040204" pitchFamily="34" charset="-120"/>
                <a:ea typeface="微軟正黑體" panose="020B0604030504040204" pitchFamily="34" charset="-120"/>
              </a:rPr>
              <a:t>變革</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文字方塊 4"/>
          <p:cNvSpPr txBox="1">
            <a:spLocks noChangeArrowheads="1"/>
          </p:cNvSpPr>
          <p:nvPr/>
        </p:nvSpPr>
        <p:spPr bwMode="auto">
          <a:xfrm>
            <a:off x="969963" y="1314450"/>
            <a:ext cx="2865437"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zh-TW" sz="2400" b="1" dirty="0">
                <a:solidFill>
                  <a:srgbClr val="C00000"/>
                </a:solidFill>
                <a:latin typeface="標楷體" panose="03000509000000000000" pitchFamily="65" charset="-120"/>
                <a:ea typeface="標楷體" panose="03000509000000000000" pitchFamily="65" charset="-120"/>
              </a:rPr>
              <a:t>表</a:t>
            </a:r>
            <a:r>
              <a:rPr lang="en-US" altLang="zh-TW" sz="2400" b="1" dirty="0">
                <a:solidFill>
                  <a:srgbClr val="C00000"/>
                </a:solidFill>
                <a:latin typeface="標楷體" panose="03000509000000000000" pitchFamily="65" charset="-120"/>
                <a:ea typeface="標楷體" panose="03000509000000000000" pitchFamily="65" charset="-120"/>
              </a:rPr>
              <a:t>1</a:t>
            </a:r>
            <a:r>
              <a:rPr lang="zh-TW" altLang="zh-TW" sz="2400" b="1" dirty="0">
                <a:solidFill>
                  <a:srgbClr val="C00000"/>
                </a:solidFill>
                <a:latin typeface="標楷體" panose="03000509000000000000" pitchFamily="65" charset="-120"/>
                <a:ea typeface="標楷體" panose="03000509000000000000" pitchFamily="65" charset="-120"/>
              </a:rPr>
              <a:t>：信義國民中學</a:t>
            </a:r>
            <a:endParaRPr lang="en-US" altLang="zh-TW" sz="2400" b="1" dirty="0">
              <a:solidFill>
                <a:srgbClr val="C00000"/>
              </a:solidFill>
              <a:latin typeface="標楷體" panose="03000509000000000000" pitchFamily="65" charset="-120"/>
              <a:ea typeface="標楷體" panose="03000509000000000000" pitchFamily="65" charset="-120"/>
            </a:endParaRPr>
          </a:p>
          <a:p>
            <a:r>
              <a:rPr lang="en-US" altLang="zh-TW" sz="2400" b="1" dirty="0">
                <a:solidFill>
                  <a:srgbClr val="C00000"/>
                </a:solidFill>
                <a:latin typeface="標楷體" panose="03000509000000000000" pitchFamily="65" charset="-120"/>
                <a:ea typeface="標楷體" panose="03000509000000000000" pitchFamily="65" charset="-120"/>
              </a:rPr>
              <a:t>     </a:t>
            </a:r>
            <a:r>
              <a:rPr lang="zh-TW" altLang="zh-TW" sz="2400" b="1" dirty="0">
                <a:solidFill>
                  <a:srgbClr val="C00000"/>
                </a:solidFill>
                <a:latin typeface="標楷體" panose="03000509000000000000" pitchFamily="65" charset="-120"/>
                <a:ea typeface="標楷體" panose="03000509000000000000" pitchFamily="65" charset="-120"/>
              </a:rPr>
              <a:t>陳同學</a:t>
            </a:r>
            <a:r>
              <a:rPr lang="zh-TW" altLang="zh-TW" sz="3200" b="1" u="sng" dirty="0">
                <a:solidFill>
                  <a:srgbClr val="C00000"/>
                </a:solidFill>
                <a:latin typeface="標楷體" panose="03000509000000000000" pitchFamily="65" charset="-120"/>
                <a:ea typeface="標楷體" panose="03000509000000000000" pitchFamily="65" charset="-120"/>
              </a:rPr>
              <a:t>優先</a:t>
            </a:r>
            <a:endParaRPr lang="en-US" altLang="zh-TW" sz="3200" b="1" u="sng" dirty="0">
              <a:solidFill>
                <a:srgbClr val="C00000"/>
              </a:solidFill>
              <a:latin typeface="標楷體" panose="03000509000000000000" pitchFamily="65" charset="-120"/>
              <a:ea typeface="標楷體" panose="03000509000000000000" pitchFamily="65" charset="-120"/>
            </a:endParaRPr>
          </a:p>
          <a:p>
            <a:r>
              <a:rPr lang="en-US" altLang="zh-TW" sz="2400" b="1" dirty="0">
                <a:solidFill>
                  <a:srgbClr val="C00000"/>
                </a:solidFill>
                <a:latin typeface="標楷體" panose="03000509000000000000" pitchFamily="65" charset="-120"/>
                <a:ea typeface="標楷體" panose="03000509000000000000" pitchFamily="65" charset="-120"/>
              </a:rPr>
              <a:t>     </a:t>
            </a:r>
            <a:r>
              <a:rPr lang="zh-TW" altLang="zh-TW" sz="2400" b="1" dirty="0">
                <a:solidFill>
                  <a:srgbClr val="C00000"/>
                </a:solidFill>
                <a:latin typeface="標楷體" panose="03000509000000000000" pitchFamily="65" charset="-120"/>
                <a:ea typeface="標楷體" panose="03000509000000000000" pitchFamily="65" charset="-120"/>
              </a:rPr>
              <a:t>免試入學報名</a:t>
            </a:r>
            <a:endParaRPr lang="en-US" altLang="zh-TW" sz="2400" b="1" dirty="0">
              <a:solidFill>
                <a:srgbClr val="C00000"/>
              </a:solidFill>
              <a:latin typeface="標楷體" panose="03000509000000000000" pitchFamily="65" charset="-120"/>
              <a:ea typeface="標楷體" panose="03000509000000000000" pitchFamily="65" charset="-120"/>
            </a:endParaRPr>
          </a:p>
          <a:p>
            <a:r>
              <a:rPr lang="en-US" altLang="zh-TW" sz="2400" b="1" dirty="0">
                <a:solidFill>
                  <a:srgbClr val="C00000"/>
                </a:solidFill>
                <a:latin typeface="標楷體" panose="03000509000000000000" pitchFamily="65" charset="-120"/>
                <a:ea typeface="標楷體" panose="03000509000000000000" pitchFamily="65" charset="-120"/>
              </a:rPr>
              <a:t>     </a:t>
            </a:r>
            <a:r>
              <a:rPr lang="zh-TW" altLang="zh-TW" sz="2400" b="1" dirty="0">
                <a:solidFill>
                  <a:srgbClr val="C00000"/>
                </a:solidFill>
                <a:latin typeface="標楷體" panose="03000509000000000000" pitchFamily="65" charset="-120"/>
                <a:ea typeface="標楷體" panose="03000509000000000000" pitchFamily="65" charset="-120"/>
              </a:rPr>
              <a:t>之積分證明單</a:t>
            </a:r>
            <a:endParaRPr lang="zh-TW" altLang="en-US" sz="2400" b="1" dirty="0">
              <a:solidFill>
                <a:srgbClr val="C00000"/>
              </a:solidFill>
              <a:latin typeface="標楷體" panose="03000509000000000000" pitchFamily="65" charset="-120"/>
              <a:ea typeface="標楷體" panose="03000509000000000000" pitchFamily="65" charset="-120"/>
            </a:endParaRPr>
          </a:p>
        </p:txBody>
      </p:sp>
      <p:sp>
        <p:nvSpPr>
          <p:cNvPr id="11" name="標題 1"/>
          <p:cNvSpPr txBox="1">
            <a:spLocks/>
          </p:cNvSpPr>
          <p:nvPr/>
        </p:nvSpPr>
        <p:spPr bwMode="auto">
          <a:xfrm>
            <a:off x="1581150" y="214313"/>
            <a:ext cx="9961921"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五專優先免試積分</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分發比序原則範例</a:t>
            </a:r>
            <a:endParaRPr kumimoji="0" lang="zh-TW" altLang="en-US" sz="4000" dirty="0">
              <a:latin typeface="標楷體" panose="03000509000000000000" pitchFamily="65" charset="-120"/>
              <a:ea typeface="標楷體" panose="03000509000000000000" pitchFamily="65" charset="-120"/>
            </a:endParaRPr>
          </a:p>
        </p:txBody>
      </p:sp>
      <p:sp>
        <p:nvSpPr>
          <p:cNvPr id="205829"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DF1D9EF-606A-446F-ADCB-801098FEEF6F}" type="slidenum">
              <a:rPr kumimoji="0" lang="zh-TW" altLang="en-US" smtClean="0">
                <a:solidFill>
                  <a:srgbClr val="FEFFFF"/>
                </a:solidFill>
                <a:latin typeface="Century Gothic" panose="020B0502020202020204" pitchFamily="34" charset="0"/>
              </a:rPr>
              <a:pPr/>
              <a:t>131</a:t>
            </a:fld>
            <a:endParaRPr kumimoji="0" lang="zh-TW" altLang="en-US" smtClean="0">
              <a:solidFill>
                <a:srgbClr val="FEFFFF"/>
              </a:solidFill>
              <a:latin typeface="Century Gothic" panose="020B0502020202020204" pitchFamily="34" charset="0"/>
            </a:endParaRPr>
          </a:p>
        </p:txBody>
      </p:sp>
      <p:pic>
        <p:nvPicPr>
          <p:cNvPr id="10" name="圖片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18000" y="5770563"/>
            <a:ext cx="3622675"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圖片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77596" y="1152525"/>
            <a:ext cx="7213600" cy="474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3"/>
          <p:cNvPicPr>
            <a:picLocks noChangeAspect="1"/>
          </p:cNvPicPr>
          <p:nvPr/>
        </p:nvPicPr>
        <p:blipFill>
          <a:blip r:embed="rId2" cstate="print">
            <a:extLst>
              <a:ext uri="{28A0092B-C50C-407E-A947-70E740481C1C}">
                <a14:useLocalDpi xmlns:a14="http://schemas.microsoft.com/office/drawing/2010/main" xmlns="" val="0"/>
              </a:ext>
            </a:extLst>
          </a:blip>
          <a:srcRect t="1369"/>
          <a:stretch>
            <a:fillRect/>
          </a:stretch>
        </p:blipFill>
        <p:spPr bwMode="auto">
          <a:xfrm>
            <a:off x="1409700" y="3744912"/>
            <a:ext cx="8264525" cy="261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874" name="文字方塊 6"/>
          <p:cNvSpPr txBox="1">
            <a:spLocks noChangeArrowheads="1"/>
          </p:cNvSpPr>
          <p:nvPr/>
        </p:nvSpPr>
        <p:spPr bwMode="auto">
          <a:xfrm>
            <a:off x="1576388" y="3468688"/>
            <a:ext cx="100250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dirty="0">
                <a:latin typeface="Book Antiqua" panose="02040602050305030304" pitchFamily="18" charset="0"/>
                <a:ea typeface="標楷體" panose="03000509000000000000" pitchFamily="65" charset="-120"/>
              </a:rPr>
              <a:t>表</a:t>
            </a: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：陳同學以</a:t>
            </a:r>
            <a:r>
              <a:rPr lang="zh-TW" altLang="en-US" sz="1400" b="1" dirty="0">
                <a:solidFill>
                  <a:srgbClr val="C00000"/>
                </a:solidFill>
                <a:latin typeface="Book Antiqua" panose="02040602050305030304" pitchFamily="18" charset="0"/>
                <a:ea typeface="標楷體" panose="03000509000000000000" pitchFamily="65" charset="-120"/>
              </a:rPr>
              <a:t>第</a:t>
            </a:r>
            <a:r>
              <a:rPr lang="en-US" altLang="zh-TW" sz="1400" b="1" dirty="0">
                <a:solidFill>
                  <a:srgbClr val="C00000"/>
                </a:solidFill>
                <a:latin typeface="Book Antiqua" panose="02040602050305030304" pitchFamily="18" charset="0"/>
                <a:ea typeface="標楷體" panose="03000509000000000000" pitchFamily="65" charset="-120"/>
              </a:rPr>
              <a:t>2</a:t>
            </a:r>
            <a:r>
              <a:rPr lang="zh-TW" altLang="en-US" sz="1400" b="1" dirty="0">
                <a:solidFill>
                  <a:srgbClr val="C00000"/>
                </a:solidFill>
                <a:latin typeface="Book Antiqua" panose="02040602050305030304" pitchFamily="18" charset="0"/>
                <a:ea typeface="標楷體" panose="03000509000000000000" pitchFamily="65" charset="-120"/>
              </a:rPr>
              <a:t>志願</a:t>
            </a:r>
            <a:r>
              <a:rPr lang="zh-TW" altLang="en-US" sz="1400" b="1" dirty="0">
                <a:latin typeface="Book Antiqua" panose="02040602050305030304" pitchFamily="18" charset="0"/>
                <a:ea typeface="標楷體" panose="03000509000000000000" pitchFamily="65" charset="-120"/>
              </a:rPr>
              <a:t>選填登記○○科技大學○○</a:t>
            </a:r>
            <a:r>
              <a:rPr lang="zh-TW" altLang="en-US" sz="1400" b="1">
                <a:latin typeface="Book Antiqua" panose="02040602050305030304" pitchFamily="18" charset="0"/>
                <a:ea typeface="標楷體" panose="03000509000000000000" pitchFamily="65" charset="-120"/>
              </a:rPr>
              <a:t>科</a:t>
            </a:r>
            <a:r>
              <a:rPr lang="zh-TW" altLang="en-US" sz="1400" b="1" smtClean="0">
                <a:latin typeface="Book Antiqua" panose="02040602050305030304" pitchFamily="18" charset="0"/>
                <a:ea typeface="標楷體" panose="03000509000000000000" pitchFamily="65" charset="-120"/>
              </a:rPr>
              <a:t>（組）</a:t>
            </a:r>
            <a:r>
              <a:rPr lang="zh-TW" altLang="en-US" sz="1400" b="1" dirty="0">
                <a:latin typeface="Book Antiqua" panose="02040602050305030304" pitchFamily="18" charset="0"/>
                <a:ea typeface="標楷體" panose="03000509000000000000" pitchFamily="65" charset="-120"/>
              </a:rPr>
              <a:t>之超額比序項目積分採計表 </a:t>
            </a:r>
          </a:p>
        </p:txBody>
      </p:sp>
      <p:sp>
        <p:nvSpPr>
          <p:cNvPr id="207875" name="文字方塊 8"/>
          <p:cNvSpPr txBox="1">
            <a:spLocks noChangeArrowheads="1"/>
          </p:cNvSpPr>
          <p:nvPr/>
        </p:nvSpPr>
        <p:spPr bwMode="auto">
          <a:xfrm>
            <a:off x="1409700" y="1050925"/>
            <a:ext cx="58547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dirty="0">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11" name="矩形 10"/>
          <p:cNvSpPr/>
          <p:nvPr/>
        </p:nvSpPr>
        <p:spPr>
          <a:xfrm>
            <a:off x="1445930" y="5162549"/>
            <a:ext cx="8199267" cy="542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1445930" y="5786437"/>
            <a:ext cx="8228296" cy="49371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7879" name="文字方塊 12"/>
          <p:cNvSpPr txBox="1">
            <a:spLocks noChangeArrowheads="1"/>
          </p:cNvSpPr>
          <p:nvPr/>
        </p:nvSpPr>
        <p:spPr bwMode="auto">
          <a:xfrm>
            <a:off x="1471613" y="6300788"/>
            <a:ext cx="107188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1</a:t>
            </a:r>
            <a:r>
              <a:rPr lang="zh-TW" altLang="en-US" sz="1400" b="1">
                <a:latin typeface="Book Antiqua" panose="02040602050305030304" pitchFamily="18" charset="0"/>
                <a:ea typeface="標楷體" panose="03000509000000000000" pitchFamily="65" charset="-120"/>
              </a:rPr>
              <a:t>：志願序積分以級別方式計算，並於免試生完成選填登記志願後，納入超額比序總積分之主項目採計。</a:t>
            </a:r>
          </a:p>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：陳同學未持有原住民文化及語言能力證明，加分比率以</a:t>
            </a:r>
            <a:r>
              <a:rPr lang="en-US" altLang="zh-TW" sz="1400" b="1">
                <a:latin typeface="Book Antiqua" panose="02040602050305030304" pitchFamily="18" charset="0"/>
                <a:ea typeface="標楷體" panose="03000509000000000000" pitchFamily="65" charset="-120"/>
              </a:rPr>
              <a:t>10%</a:t>
            </a:r>
            <a:r>
              <a:rPr lang="zh-TW" altLang="en-US" sz="1400" b="1">
                <a:latin typeface="Book Antiqua" panose="02040602050305030304" pitchFamily="18" charset="0"/>
                <a:ea typeface="標楷體" panose="03000509000000000000" pitchFamily="65" charset="-120"/>
              </a:rPr>
              <a:t>計算。</a:t>
            </a:r>
          </a:p>
        </p:txBody>
      </p:sp>
      <p:pic>
        <p:nvPicPr>
          <p:cNvPr id="207880" name="圖片 1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5263" y="1795463"/>
            <a:ext cx="7004050" cy="154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881" name="文字方塊 15"/>
          <p:cNvSpPr txBox="1">
            <a:spLocks noChangeArrowheads="1"/>
          </p:cNvSpPr>
          <p:nvPr/>
        </p:nvSpPr>
        <p:spPr bwMode="auto">
          <a:xfrm>
            <a:off x="1585913" y="1533525"/>
            <a:ext cx="37195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a:t>
            </a:r>
            <a:r>
              <a:rPr lang="en-US" altLang="zh-TW" sz="1400" b="1">
                <a:latin typeface="Book Antiqua" panose="02040602050305030304" pitchFamily="18" charset="0"/>
                <a:ea typeface="標楷體" panose="03000509000000000000" pitchFamily="65" charset="-120"/>
              </a:rPr>
              <a:t> </a:t>
            </a:r>
            <a:r>
              <a:rPr lang="zh-TW" altLang="en-US" sz="1400" b="1">
                <a:latin typeface="Book Antiqua" panose="02040602050305030304" pitchFamily="18" charset="0"/>
                <a:ea typeface="標楷體" panose="03000509000000000000" pitchFamily="65" charset="-120"/>
              </a:rPr>
              <a:t>陳同學國中教育會考成績與採計積分表</a:t>
            </a:r>
          </a:p>
        </p:txBody>
      </p:sp>
      <p:sp>
        <p:nvSpPr>
          <p:cNvPr id="14" name="標題 1"/>
          <p:cNvSpPr txBox="1">
            <a:spLocks/>
          </p:cNvSpPr>
          <p:nvPr/>
        </p:nvSpPr>
        <p:spPr bwMode="auto">
          <a:xfrm>
            <a:off x="1604963" y="288925"/>
            <a:ext cx="10502900" cy="681038"/>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五專優先免試積分</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分發比序原則範例</a:t>
            </a:r>
            <a:endParaRPr kumimoji="0" lang="zh-TW" altLang="en-US" sz="4000" dirty="0">
              <a:latin typeface="標楷體" panose="03000509000000000000" pitchFamily="65" charset="-120"/>
              <a:ea typeface="標楷體" panose="03000509000000000000" pitchFamily="65" charset="-120"/>
            </a:endParaRPr>
          </a:p>
        </p:txBody>
      </p:sp>
      <p:sp>
        <p:nvSpPr>
          <p:cNvPr id="207883"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F91AFFD-A704-477F-90A0-ABAC8372CF6D}" type="slidenum">
              <a:rPr kumimoji="0" lang="zh-TW" altLang="en-US" smtClean="0">
                <a:solidFill>
                  <a:srgbClr val="FEFFFF"/>
                </a:solidFill>
                <a:latin typeface="Century Gothic" panose="020B0502020202020204" pitchFamily="34" charset="0"/>
              </a:rPr>
              <a:pPr/>
              <a:t>132</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p:cNvGraphicFramePr>
            <a:graphicFrameLocks noGrp="1"/>
          </p:cNvGraphicFramePr>
          <p:nvPr>
            <p:extLst>
              <p:ext uri="{D42A27DB-BD31-4B8C-83A1-F6EECF244321}">
                <p14:modId xmlns:p14="http://schemas.microsoft.com/office/powerpoint/2010/main" xmlns="" val="3246175642"/>
              </p:ext>
            </p:extLst>
          </p:nvPr>
        </p:nvGraphicFramePr>
        <p:xfrm>
          <a:off x="1852613" y="4344988"/>
          <a:ext cx="8081962" cy="2376487"/>
        </p:xfrm>
        <a:graphic>
          <a:graphicData uri="http://schemas.openxmlformats.org/drawingml/2006/table">
            <a:tbl>
              <a:tblPr>
                <a:tableStyleId>{5C22544A-7EE6-4342-B048-85BDC9FD1C3A}</a:tableStyleId>
              </a:tblPr>
              <a:tblGrid>
                <a:gridCol w="892248">
                  <a:extLst>
                    <a:ext uri="{9D8B030D-6E8A-4147-A177-3AD203B41FA5}">
                      <a16:colId xmlns:a16="http://schemas.microsoft.com/office/drawing/2014/main" xmlns="" val="20000"/>
                    </a:ext>
                  </a:extLst>
                </a:gridCol>
                <a:gridCol w="512396">
                  <a:extLst>
                    <a:ext uri="{9D8B030D-6E8A-4147-A177-3AD203B41FA5}">
                      <a16:colId xmlns:a16="http://schemas.microsoft.com/office/drawing/2014/main" xmlns="" val="20001"/>
                    </a:ext>
                  </a:extLst>
                </a:gridCol>
                <a:gridCol w="512396">
                  <a:extLst>
                    <a:ext uri="{9D8B030D-6E8A-4147-A177-3AD203B41FA5}">
                      <a16:colId xmlns:a16="http://schemas.microsoft.com/office/drawing/2014/main" xmlns="" val="20002"/>
                    </a:ext>
                  </a:extLst>
                </a:gridCol>
                <a:gridCol w="512396">
                  <a:extLst>
                    <a:ext uri="{9D8B030D-6E8A-4147-A177-3AD203B41FA5}">
                      <a16:colId xmlns:a16="http://schemas.microsoft.com/office/drawing/2014/main" xmlns="" val="20003"/>
                    </a:ext>
                  </a:extLst>
                </a:gridCol>
                <a:gridCol w="512396">
                  <a:extLst>
                    <a:ext uri="{9D8B030D-6E8A-4147-A177-3AD203B41FA5}">
                      <a16:colId xmlns:a16="http://schemas.microsoft.com/office/drawing/2014/main" xmlns="" val="20004"/>
                    </a:ext>
                  </a:extLst>
                </a:gridCol>
                <a:gridCol w="512396">
                  <a:extLst>
                    <a:ext uri="{9D8B030D-6E8A-4147-A177-3AD203B41FA5}">
                      <a16:colId xmlns:a16="http://schemas.microsoft.com/office/drawing/2014/main" xmlns="" val="20005"/>
                    </a:ext>
                  </a:extLst>
                </a:gridCol>
                <a:gridCol w="512396">
                  <a:extLst>
                    <a:ext uri="{9D8B030D-6E8A-4147-A177-3AD203B41FA5}">
                      <a16:colId xmlns:a16="http://schemas.microsoft.com/office/drawing/2014/main" xmlns="" val="20006"/>
                    </a:ext>
                  </a:extLst>
                </a:gridCol>
                <a:gridCol w="517245">
                  <a:extLst>
                    <a:ext uri="{9D8B030D-6E8A-4147-A177-3AD203B41FA5}">
                      <a16:colId xmlns:a16="http://schemas.microsoft.com/office/drawing/2014/main" xmlns="" val="20007"/>
                    </a:ext>
                  </a:extLst>
                </a:gridCol>
                <a:gridCol w="517245">
                  <a:extLst>
                    <a:ext uri="{9D8B030D-6E8A-4147-A177-3AD203B41FA5}">
                      <a16:colId xmlns:a16="http://schemas.microsoft.com/office/drawing/2014/main" xmlns="" val="20008"/>
                    </a:ext>
                  </a:extLst>
                </a:gridCol>
                <a:gridCol w="515630">
                  <a:extLst>
                    <a:ext uri="{9D8B030D-6E8A-4147-A177-3AD203B41FA5}">
                      <a16:colId xmlns:a16="http://schemas.microsoft.com/office/drawing/2014/main" xmlns="" val="20009"/>
                    </a:ext>
                  </a:extLst>
                </a:gridCol>
                <a:gridCol w="515630">
                  <a:extLst>
                    <a:ext uri="{9D8B030D-6E8A-4147-A177-3AD203B41FA5}">
                      <a16:colId xmlns:a16="http://schemas.microsoft.com/office/drawing/2014/main" xmlns="" val="20010"/>
                    </a:ext>
                  </a:extLst>
                </a:gridCol>
                <a:gridCol w="515630">
                  <a:extLst>
                    <a:ext uri="{9D8B030D-6E8A-4147-A177-3AD203B41FA5}">
                      <a16:colId xmlns:a16="http://schemas.microsoft.com/office/drawing/2014/main" xmlns="" val="20011"/>
                    </a:ext>
                  </a:extLst>
                </a:gridCol>
                <a:gridCol w="515630">
                  <a:extLst>
                    <a:ext uri="{9D8B030D-6E8A-4147-A177-3AD203B41FA5}">
                      <a16:colId xmlns:a16="http://schemas.microsoft.com/office/drawing/2014/main" xmlns="" val="20012"/>
                    </a:ext>
                  </a:extLst>
                </a:gridCol>
                <a:gridCol w="515630">
                  <a:extLst>
                    <a:ext uri="{9D8B030D-6E8A-4147-A177-3AD203B41FA5}">
                      <a16:colId xmlns:a16="http://schemas.microsoft.com/office/drawing/2014/main" xmlns="" val="20013"/>
                    </a:ext>
                  </a:extLst>
                </a:gridCol>
                <a:gridCol w="502698">
                  <a:extLst>
                    <a:ext uri="{9D8B030D-6E8A-4147-A177-3AD203B41FA5}">
                      <a16:colId xmlns:a16="http://schemas.microsoft.com/office/drawing/2014/main" xmlns="" val="20014"/>
                    </a:ext>
                  </a:extLst>
                </a:gridCol>
              </a:tblGrid>
              <a:tr h="303088">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861045">
                <a:tc>
                  <a:txBody>
                    <a:bodyPr/>
                    <a:lstStyle/>
                    <a:p>
                      <a:pPr algn="ctr">
                        <a:spcAft>
                          <a:spcPts val="0"/>
                        </a:spcAft>
                      </a:pPr>
                      <a:r>
                        <a:rPr lang="zh-TW" sz="1600" kern="0" spc="-3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698" marR="3698"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03088">
                <a:tc rowSpan="2">
                  <a:txBody>
                    <a:bodyPr/>
                    <a:lstStyle/>
                    <a:p>
                      <a:pPr marL="17780"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特種身分生加分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p>
                      <a:pPr indent="-62230" algn="ctr">
                        <a:spcAft>
                          <a:spcPts val="0"/>
                        </a:spcAft>
                      </a:pP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（加</a:t>
                      </a:r>
                      <a:r>
                        <a:rPr lang="en-US" sz="1600" kern="0" spc="-6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特種身分生同分比序項目積分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06178">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23.1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28.6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16.5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21.56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14.03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03088">
                <a:tc gridSpan="15">
                  <a:txBody>
                    <a:bodyPr/>
                    <a:lstStyle/>
                    <a:p>
                      <a:pPr marL="43180"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註：陳同學未持有原住民文化及語言能力證明，加分比率以</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計算。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4"/>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xmlns="" val="2750937924"/>
              </p:ext>
            </p:extLst>
          </p:nvPr>
        </p:nvGraphicFramePr>
        <p:xfrm>
          <a:off x="1852613" y="1763881"/>
          <a:ext cx="7864474" cy="2165635"/>
        </p:xfrm>
        <a:graphic>
          <a:graphicData uri="http://schemas.openxmlformats.org/drawingml/2006/table">
            <a:tbl>
              <a:tblPr>
                <a:tableStyleId>{5C22544A-7EE6-4342-B048-85BDC9FD1C3A}</a:tableStyleId>
              </a:tblPr>
              <a:tblGrid>
                <a:gridCol w="869811">
                  <a:extLst>
                    <a:ext uri="{9D8B030D-6E8A-4147-A177-3AD203B41FA5}">
                      <a16:colId xmlns:a16="http://schemas.microsoft.com/office/drawing/2014/main" xmlns="" val="20000"/>
                    </a:ext>
                  </a:extLst>
                </a:gridCol>
                <a:gridCol w="498608">
                  <a:extLst>
                    <a:ext uri="{9D8B030D-6E8A-4147-A177-3AD203B41FA5}">
                      <a16:colId xmlns:a16="http://schemas.microsoft.com/office/drawing/2014/main" xmlns="" val="20001"/>
                    </a:ext>
                  </a:extLst>
                </a:gridCol>
                <a:gridCol w="498608">
                  <a:extLst>
                    <a:ext uri="{9D8B030D-6E8A-4147-A177-3AD203B41FA5}">
                      <a16:colId xmlns:a16="http://schemas.microsoft.com/office/drawing/2014/main" xmlns="" val="20002"/>
                    </a:ext>
                  </a:extLst>
                </a:gridCol>
                <a:gridCol w="498608">
                  <a:extLst>
                    <a:ext uri="{9D8B030D-6E8A-4147-A177-3AD203B41FA5}">
                      <a16:colId xmlns:a16="http://schemas.microsoft.com/office/drawing/2014/main" xmlns="" val="20003"/>
                    </a:ext>
                  </a:extLst>
                </a:gridCol>
                <a:gridCol w="498608">
                  <a:extLst>
                    <a:ext uri="{9D8B030D-6E8A-4147-A177-3AD203B41FA5}">
                      <a16:colId xmlns:a16="http://schemas.microsoft.com/office/drawing/2014/main" xmlns="" val="20004"/>
                    </a:ext>
                  </a:extLst>
                </a:gridCol>
                <a:gridCol w="498608">
                  <a:extLst>
                    <a:ext uri="{9D8B030D-6E8A-4147-A177-3AD203B41FA5}">
                      <a16:colId xmlns:a16="http://schemas.microsoft.com/office/drawing/2014/main" xmlns="" val="20005"/>
                    </a:ext>
                  </a:extLst>
                </a:gridCol>
                <a:gridCol w="498608">
                  <a:extLst>
                    <a:ext uri="{9D8B030D-6E8A-4147-A177-3AD203B41FA5}">
                      <a16:colId xmlns:a16="http://schemas.microsoft.com/office/drawing/2014/main" xmlns="" val="20006"/>
                    </a:ext>
                  </a:extLst>
                </a:gridCol>
                <a:gridCol w="503326">
                  <a:extLst>
                    <a:ext uri="{9D8B030D-6E8A-4147-A177-3AD203B41FA5}">
                      <a16:colId xmlns:a16="http://schemas.microsoft.com/office/drawing/2014/main" xmlns="" val="20007"/>
                    </a:ext>
                  </a:extLst>
                </a:gridCol>
                <a:gridCol w="503326">
                  <a:extLst>
                    <a:ext uri="{9D8B030D-6E8A-4147-A177-3AD203B41FA5}">
                      <a16:colId xmlns:a16="http://schemas.microsoft.com/office/drawing/2014/main" xmlns="" val="20008"/>
                    </a:ext>
                  </a:extLst>
                </a:gridCol>
                <a:gridCol w="501753">
                  <a:extLst>
                    <a:ext uri="{9D8B030D-6E8A-4147-A177-3AD203B41FA5}">
                      <a16:colId xmlns:a16="http://schemas.microsoft.com/office/drawing/2014/main" xmlns="" val="20009"/>
                    </a:ext>
                  </a:extLst>
                </a:gridCol>
                <a:gridCol w="501753">
                  <a:extLst>
                    <a:ext uri="{9D8B030D-6E8A-4147-A177-3AD203B41FA5}">
                      <a16:colId xmlns:a16="http://schemas.microsoft.com/office/drawing/2014/main" xmlns="" val="20010"/>
                    </a:ext>
                  </a:extLst>
                </a:gridCol>
                <a:gridCol w="501753">
                  <a:extLst>
                    <a:ext uri="{9D8B030D-6E8A-4147-A177-3AD203B41FA5}">
                      <a16:colId xmlns:a16="http://schemas.microsoft.com/office/drawing/2014/main" xmlns="" val="20011"/>
                    </a:ext>
                  </a:extLst>
                </a:gridCol>
                <a:gridCol w="501753">
                  <a:extLst>
                    <a:ext uri="{9D8B030D-6E8A-4147-A177-3AD203B41FA5}">
                      <a16:colId xmlns:a16="http://schemas.microsoft.com/office/drawing/2014/main" xmlns="" val="20012"/>
                    </a:ext>
                  </a:extLst>
                </a:gridCol>
                <a:gridCol w="501753">
                  <a:extLst>
                    <a:ext uri="{9D8B030D-6E8A-4147-A177-3AD203B41FA5}">
                      <a16:colId xmlns:a16="http://schemas.microsoft.com/office/drawing/2014/main" xmlns="" val="20013"/>
                    </a:ext>
                  </a:extLst>
                </a:gridCol>
                <a:gridCol w="487598">
                  <a:extLst>
                    <a:ext uri="{9D8B030D-6E8A-4147-A177-3AD203B41FA5}">
                      <a16:colId xmlns:a16="http://schemas.microsoft.com/office/drawing/2014/main" xmlns="" val="20014"/>
                    </a:ext>
                  </a:extLst>
                </a:gridCol>
              </a:tblGrid>
              <a:tr h="364370">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32110">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81475">
                <a:tc rowSpan="2">
                  <a:txBody>
                    <a:bodyPr/>
                    <a:lstStyle/>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比序積分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與級分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一般生同分比序項目積分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87395">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19.6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208899" name="文字方塊 6"/>
          <p:cNvSpPr txBox="1">
            <a:spLocks noChangeArrowheads="1"/>
          </p:cNvSpPr>
          <p:nvPr/>
        </p:nvSpPr>
        <p:spPr bwMode="auto">
          <a:xfrm>
            <a:off x="1789113" y="1447347"/>
            <a:ext cx="101266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dirty="0">
                <a:latin typeface="Book Antiqua" panose="02040602050305030304" pitchFamily="18" charset="0"/>
                <a:ea typeface="標楷體" panose="03000509000000000000" pitchFamily="65" charset="-120"/>
              </a:rPr>
              <a:t>表</a:t>
            </a:r>
            <a:r>
              <a:rPr lang="en-US" altLang="zh-TW" sz="1400" b="1" dirty="0">
                <a:latin typeface="Book Antiqua" panose="02040602050305030304" pitchFamily="18" charset="0"/>
                <a:ea typeface="標楷體" panose="03000509000000000000" pitchFamily="65" charset="-120"/>
              </a:rPr>
              <a:t>4</a:t>
            </a:r>
            <a:r>
              <a:rPr lang="zh-TW" altLang="en-US" sz="1400" b="1" dirty="0">
                <a:latin typeface="Book Antiqua" panose="02040602050305030304" pitchFamily="18" charset="0"/>
                <a:ea typeface="標楷體" panose="03000509000000000000" pitchFamily="65" charset="-120"/>
              </a:rPr>
              <a:t>：陳同學選填登記○○科技大學○○</a:t>
            </a:r>
            <a:r>
              <a:rPr lang="zh-TW" altLang="en-US" sz="1400" b="1">
                <a:latin typeface="Book Antiqua" panose="02040602050305030304" pitchFamily="18" charset="0"/>
                <a:ea typeface="標楷體" panose="03000509000000000000" pitchFamily="65" charset="-120"/>
              </a:rPr>
              <a:t>科</a:t>
            </a:r>
            <a:r>
              <a:rPr lang="zh-TW" altLang="en-US" sz="1400" b="1" smtClean="0">
                <a:latin typeface="Book Antiqua" panose="02040602050305030304" pitchFamily="18" charset="0"/>
                <a:ea typeface="標楷體" panose="03000509000000000000" pitchFamily="65" charset="-120"/>
              </a:rPr>
              <a:t>（組）</a:t>
            </a:r>
            <a:r>
              <a:rPr lang="zh-TW" altLang="en-US" sz="1400" b="1" dirty="0">
                <a:latin typeface="Book Antiqua" panose="02040602050305030304" pitchFamily="18" charset="0"/>
                <a:ea typeface="標楷體" panose="03000509000000000000" pitchFamily="65" charset="-120"/>
              </a:rPr>
              <a:t>之一般生同分比序項目積分順序採計表 </a:t>
            </a:r>
          </a:p>
        </p:txBody>
      </p:sp>
      <p:sp>
        <p:nvSpPr>
          <p:cNvPr id="208901" name="文字方塊 7"/>
          <p:cNvSpPr txBox="1">
            <a:spLocks noChangeArrowheads="1"/>
          </p:cNvSpPr>
          <p:nvPr/>
        </p:nvSpPr>
        <p:spPr bwMode="auto">
          <a:xfrm>
            <a:off x="1755775" y="927979"/>
            <a:ext cx="58547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208902" name="文字方塊 9"/>
          <p:cNvSpPr txBox="1">
            <a:spLocks noChangeArrowheads="1"/>
          </p:cNvSpPr>
          <p:nvPr/>
        </p:nvSpPr>
        <p:spPr bwMode="auto">
          <a:xfrm>
            <a:off x="1789113" y="4037013"/>
            <a:ext cx="82819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dirty="0">
                <a:latin typeface="Book Antiqua" panose="02040602050305030304" pitchFamily="18" charset="0"/>
                <a:ea typeface="標楷體" panose="03000509000000000000" pitchFamily="65" charset="-120"/>
              </a:rPr>
              <a:t>表</a:t>
            </a:r>
            <a:r>
              <a:rPr lang="en-US" altLang="zh-TW" sz="1400" b="1" dirty="0">
                <a:latin typeface="Book Antiqua" panose="02040602050305030304" pitchFamily="18" charset="0"/>
                <a:ea typeface="標楷體" panose="03000509000000000000" pitchFamily="65" charset="-120"/>
              </a:rPr>
              <a:t>5</a:t>
            </a:r>
            <a:r>
              <a:rPr lang="zh-TW" altLang="en-US" sz="1400" b="1" dirty="0">
                <a:latin typeface="Book Antiqua" panose="02040602050305030304" pitchFamily="18" charset="0"/>
                <a:ea typeface="標楷體" panose="03000509000000000000" pitchFamily="65" charset="-120"/>
              </a:rPr>
              <a:t>：陳同學選填登記○○科技大學○○</a:t>
            </a:r>
            <a:r>
              <a:rPr lang="zh-TW" altLang="en-US" sz="1400" b="1">
                <a:latin typeface="Book Antiqua" panose="02040602050305030304" pitchFamily="18" charset="0"/>
                <a:ea typeface="標楷體" panose="03000509000000000000" pitchFamily="65" charset="-120"/>
              </a:rPr>
              <a:t>科</a:t>
            </a:r>
            <a:r>
              <a:rPr lang="zh-TW" altLang="en-US" sz="1400" b="1" smtClean="0">
                <a:latin typeface="Book Antiqua" panose="02040602050305030304" pitchFamily="18" charset="0"/>
                <a:ea typeface="標楷體" panose="03000509000000000000" pitchFamily="65" charset="-120"/>
              </a:rPr>
              <a:t>（組）</a:t>
            </a:r>
            <a:r>
              <a:rPr lang="zh-TW" altLang="en-US" sz="1400" b="1" dirty="0">
                <a:latin typeface="Book Antiqua" panose="02040602050305030304" pitchFamily="18" charset="0"/>
                <a:ea typeface="標楷體" panose="03000509000000000000" pitchFamily="65" charset="-120"/>
              </a:rPr>
              <a:t>特種身分生之同分比序項目積分順序採計表 </a:t>
            </a:r>
          </a:p>
        </p:txBody>
      </p:sp>
      <p:sp>
        <p:nvSpPr>
          <p:cNvPr id="11" name="矩形 10"/>
          <p:cNvSpPr/>
          <p:nvPr/>
        </p:nvSpPr>
        <p:spPr>
          <a:xfrm>
            <a:off x="1871663" y="3175000"/>
            <a:ext cx="7845424" cy="7545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1852613" y="5529943"/>
            <a:ext cx="8081962" cy="914399"/>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標題 1"/>
          <p:cNvSpPr txBox="1">
            <a:spLocks/>
          </p:cNvSpPr>
          <p:nvPr/>
        </p:nvSpPr>
        <p:spPr bwMode="auto">
          <a:xfrm>
            <a:off x="1581150" y="214313"/>
            <a:ext cx="10502900"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五專優先免試積分</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分發比序原則範例</a:t>
            </a:r>
            <a:endParaRPr kumimoji="0" lang="zh-TW" altLang="en-US" sz="4000" dirty="0">
              <a:latin typeface="標楷體" panose="03000509000000000000" pitchFamily="65" charset="-120"/>
              <a:ea typeface="標楷體" panose="03000509000000000000" pitchFamily="65" charset="-120"/>
            </a:endParaRPr>
          </a:p>
        </p:txBody>
      </p:sp>
      <p:sp>
        <p:nvSpPr>
          <p:cNvPr id="208906"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8BF4E49-F6B8-4BF0-A1D0-E2A19C7E2797}" type="slidenum">
              <a:rPr kumimoji="0" lang="zh-TW" altLang="en-US" smtClean="0">
                <a:solidFill>
                  <a:srgbClr val="FEFFFF"/>
                </a:solidFill>
                <a:latin typeface="Century Gothic" panose="020B0502020202020204" pitchFamily="34" charset="0"/>
              </a:rPr>
              <a:pPr/>
              <a:t>133</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p:cNvPr>
          <p:cNvGraphicFramePr>
            <a:graphicFrameLocks noGrp="1"/>
          </p:cNvGraphicFramePr>
          <p:nvPr>
            <p:extLst>
              <p:ext uri="{D42A27DB-BD31-4B8C-83A1-F6EECF244321}">
                <p14:modId xmlns:p14="http://schemas.microsoft.com/office/powerpoint/2010/main" xmlns="" val="1900235383"/>
              </p:ext>
            </p:extLst>
          </p:nvPr>
        </p:nvGraphicFramePr>
        <p:xfrm>
          <a:off x="1693862" y="1422400"/>
          <a:ext cx="8535988" cy="4852992"/>
        </p:xfrm>
        <a:graphic>
          <a:graphicData uri="http://schemas.openxmlformats.org/drawingml/2006/table">
            <a:tbl>
              <a:tblPr firstRow="1" bandRow="1">
                <a:tableStyleId>{93296810-A885-4BE3-A3E7-6D5BEEA58F35}</a:tableStyleId>
              </a:tblPr>
              <a:tblGrid>
                <a:gridCol w="3158630">
                  <a:extLst>
                    <a:ext uri="{9D8B030D-6E8A-4147-A177-3AD203B41FA5}">
                      <a16:colId xmlns:a16="http://schemas.microsoft.com/office/drawing/2014/main" xmlns="" val="20000"/>
                    </a:ext>
                  </a:extLst>
                </a:gridCol>
                <a:gridCol w="5377358">
                  <a:extLst>
                    <a:ext uri="{9D8B030D-6E8A-4147-A177-3AD203B41FA5}">
                      <a16:colId xmlns:a16="http://schemas.microsoft.com/office/drawing/2014/main" xmlns="" val="20001"/>
                    </a:ext>
                  </a:extLst>
                </a:gridCol>
              </a:tblGrid>
              <a:tr h="606624">
                <a:tc>
                  <a:txBody>
                    <a:bodyPr/>
                    <a:lstStyle/>
                    <a:p>
                      <a:pPr algn="ctr"/>
                      <a:r>
                        <a:rPr lang="zh-TW" altLang="en-US" sz="2800" b="1" dirty="0" smtClean="0">
                          <a:solidFill>
                            <a:schemeClr val="bg1"/>
                          </a:solidFill>
                          <a:latin typeface="Book Antiqua" panose="02040602050305030304" pitchFamily="18" charset="0"/>
                          <a:ea typeface="標楷體" panose="03000509000000000000" pitchFamily="65" charset="-120"/>
                        </a:rPr>
                        <a:t>招生校</a:t>
                      </a:r>
                      <a:r>
                        <a:rPr lang="zh-TW" altLang="en-US" sz="2800" b="1" smtClean="0">
                          <a:solidFill>
                            <a:schemeClr val="bg1"/>
                          </a:solidFill>
                          <a:latin typeface="Book Antiqua" panose="02040602050305030304" pitchFamily="18" charset="0"/>
                          <a:ea typeface="標楷體" panose="03000509000000000000" pitchFamily="65" charset="-120"/>
                        </a:rPr>
                        <a:t>科</a:t>
                      </a:r>
                      <a:r>
                        <a:rPr lang="en-US" altLang="zh-TW" sz="2800" b="1" smtClean="0">
                          <a:solidFill>
                            <a:schemeClr val="bg1"/>
                          </a:solidFill>
                          <a:latin typeface="Book Antiqua" panose="02040602050305030304" pitchFamily="18" charset="0"/>
                          <a:ea typeface="標楷體" panose="03000509000000000000" pitchFamily="65" charset="-120"/>
                        </a:rPr>
                        <a:t>(</a:t>
                      </a:r>
                      <a:r>
                        <a:rPr lang="zh-TW" altLang="en-US" sz="2800" b="1" smtClean="0">
                          <a:solidFill>
                            <a:schemeClr val="bg1"/>
                          </a:solidFill>
                          <a:latin typeface="Book Antiqua" panose="02040602050305030304" pitchFamily="18" charset="0"/>
                          <a:ea typeface="標楷體" panose="03000509000000000000" pitchFamily="65" charset="-120"/>
                        </a:rPr>
                        <a:t>組</a:t>
                      </a:r>
                      <a:r>
                        <a:rPr lang="en-US" altLang="zh-TW" sz="2800" b="1" smtClean="0">
                          <a:solidFill>
                            <a:schemeClr val="bg1"/>
                          </a:solidFill>
                          <a:latin typeface="Book Antiqua" panose="02040602050305030304" pitchFamily="18" charset="0"/>
                          <a:ea typeface="標楷體" panose="03000509000000000000" pitchFamily="65" charset="-120"/>
                        </a:rPr>
                        <a:t>)</a:t>
                      </a:r>
                      <a:r>
                        <a:rPr lang="zh-TW" altLang="en-US" sz="2800" b="1" dirty="0" smtClean="0">
                          <a:solidFill>
                            <a:schemeClr val="bg1"/>
                          </a:solidFill>
                          <a:latin typeface="Book Antiqua" panose="02040602050305030304" pitchFamily="18" charset="0"/>
                          <a:ea typeface="標楷體" panose="03000509000000000000" pitchFamily="65" charset="-120"/>
                        </a:rPr>
                        <a:t>數</a:t>
                      </a:r>
                      <a:endParaRPr lang="zh-TW" altLang="en-US" sz="2800" b="1" dirty="0">
                        <a:solidFill>
                          <a:schemeClr val="bg1"/>
                        </a:solidFill>
                        <a:latin typeface="Book Antiqua" panose="02040602050305030304" pitchFamily="18" charset="0"/>
                        <a:ea typeface="標楷體" panose="03000509000000000000" pitchFamily="65" charset="-120"/>
                      </a:endParaRPr>
                    </a:p>
                  </a:txBody>
                  <a:tcPr marL="91441" marR="91441" marT="45709" marB="45709" anchor="ctr"/>
                </a:tc>
                <a:tc>
                  <a:txBody>
                    <a:bodyPr/>
                    <a:lstStyle/>
                    <a:p>
                      <a:pPr marL="457200" indent="-457200" algn="l" defTabSz="914400" rtl="0" eaLnBrk="1" latinLnBrk="0" hangingPunct="1">
                        <a:buFont typeface="Wingdings" panose="05000000000000000000" pitchFamily="2" charset="2"/>
                        <a:buChar char="l"/>
                      </a:pPr>
                      <a:r>
                        <a:rPr lang="zh-TW" altLang="en-US" sz="3000" b="1" kern="1200" dirty="0" smtClean="0">
                          <a:solidFill>
                            <a:schemeClr val="bg1"/>
                          </a:solidFill>
                          <a:latin typeface="Book Antiqua" panose="02040602050305030304" pitchFamily="18" charset="0"/>
                          <a:ea typeface="標楷體" panose="03000509000000000000" pitchFamily="65" charset="-120"/>
                          <a:cs typeface="+mn-cs"/>
                        </a:rPr>
                        <a:t>共計</a:t>
                      </a:r>
                      <a:r>
                        <a:rPr lang="en-US" altLang="zh-TW" sz="3000" b="1" kern="1200" dirty="0" smtClean="0">
                          <a:solidFill>
                            <a:schemeClr val="bg1"/>
                          </a:solidFill>
                          <a:latin typeface="Book Antiqua" panose="02040602050305030304" pitchFamily="18" charset="0"/>
                          <a:ea typeface="標楷體" panose="03000509000000000000" pitchFamily="65" charset="-120"/>
                          <a:cs typeface="+mn-cs"/>
                        </a:rPr>
                        <a:t>45</a:t>
                      </a:r>
                      <a:r>
                        <a:rPr lang="zh-TW" altLang="en-US" sz="3000" b="1" kern="1200" dirty="0" smtClean="0">
                          <a:solidFill>
                            <a:schemeClr val="bg1"/>
                          </a:solidFill>
                          <a:latin typeface="Book Antiqua" panose="02040602050305030304" pitchFamily="18" charset="0"/>
                          <a:ea typeface="標楷體" panose="03000509000000000000" pitchFamily="65" charset="-120"/>
                          <a:cs typeface="+mn-cs"/>
                        </a:rPr>
                        <a:t>校、</a:t>
                      </a:r>
                      <a:r>
                        <a:rPr lang="en-US" altLang="zh-TW" sz="3000" b="1" kern="1200" dirty="0" smtClean="0">
                          <a:solidFill>
                            <a:schemeClr val="bg1"/>
                          </a:solidFill>
                          <a:latin typeface="Book Antiqua" panose="02040602050305030304" pitchFamily="18" charset="0"/>
                          <a:ea typeface="標楷體" panose="03000509000000000000" pitchFamily="65" charset="-120"/>
                          <a:cs typeface="+mn-cs"/>
                        </a:rPr>
                        <a:t>198</a:t>
                      </a:r>
                      <a:r>
                        <a:rPr lang="zh-TW" altLang="en-US" sz="3000" b="1" kern="1200" smtClean="0">
                          <a:solidFill>
                            <a:schemeClr val="bg1"/>
                          </a:solidFill>
                          <a:latin typeface="Book Antiqua" panose="02040602050305030304" pitchFamily="18" charset="0"/>
                          <a:ea typeface="標楷體" panose="03000509000000000000" pitchFamily="65" charset="-120"/>
                          <a:cs typeface="+mn-cs"/>
                        </a:rPr>
                        <a:t>科</a:t>
                      </a:r>
                      <a:r>
                        <a:rPr lang="en-US" altLang="zh-TW" sz="3000" b="1" kern="1200" smtClean="0">
                          <a:solidFill>
                            <a:schemeClr val="bg1"/>
                          </a:solidFill>
                          <a:latin typeface="Book Antiqua" panose="02040602050305030304" pitchFamily="18" charset="0"/>
                          <a:ea typeface="標楷體" panose="03000509000000000000" pitchFamily="65" charset="-120"/>
                          <a:cs typeface="+mn-cs"/>
                        </a:rPr>
                        <a:t>(</a:t>
                      </a:r>
                      <a:r>
                        <a:rPr lang="zh-TW" altLang="en-US" sz="3000" b="1" kern="1200" smtClean="0">
                          <a:solidFill>
                            <a:schemeClr val="bg1"/>
                          </a:solidFill>
                          <a:latin typeface="Book Antiqua" panose="02040602050305030304" pitchFamily="18" charset="0"/>
                          <a:ea typeface="標楷體" panose="03000509000000000000" pitchFamily="65" charset="-120"/>
                          <a:cs typeface="+mn-cs"/>
                        </a:rPr>
                        <a:t>組</a:t>
                      </a:r>
                      <a:r>
                        <a:rPr lang="en-US" altLang="zh-TW" sz="3000" b="1" kern="1200" smtClean="0">
                          <a:solidFill>
                            <a:schemeClr val="bg1"/>
                          </a:solidFill>
                          <a:latin typeface="Book Antiqua" panose="02040602050305030304" pitchFamily="18" charset="0"/>
                          <a:ea typeface="標楷體" panose="03000509000000000000" pitchFamily="65" charset="-120"/>
                          <a:cs typeface="+mn-cs"/>
                        </a:rPr>
                        <a:t>)</a:t>
                      </a:r>
                      <a:endParaRPr lang="zh-TW" altLang="en-US" sz="3000" b="1" kern="1200" dirty="0">
                        <a:solidFill>
                          <a:schemeClr val="bg1"/>
                        </a:solidFill>
                        <a:latin typeface="Book Antiqua" panose="02040602050305030304" pitchFamily="18" charset="0"/>
                        <a:ea typeface="標楷體" panose="03000509000000000000" pitchFamily="65" charset="-120"/>
                        <a:cs typeface="+mn-cs"/>
                      </a:endParaRPr>
                    </a:p>
                  </a:txBody>
                  <a:tcPr marL="91441" marR="91441" marT="45709" marB="45709" anchor="ctr"/>
                </a:tc>
                <a:extLst>
                  <a:ext uri="{0D108BD9-81ED-4DB2-BD59-A6C34878D82A}">
                    <a16:rowId xmlns:a16="http://schemas.microsoft.com/office/drawing/2014/main" xmlns="" val="10000"/>
                  </a:ext>
                </a:extLst>
              </a:tr>
              <a:tr h="606624">
                <a:tc>
                  <a:txBody>
                    <a:bodyPr/>
                    <a:lstStyle/>
                    <a:p>
                      <a:pPr algn="ctr"/>
                      <a:r>
                        <a:rPr lang="zh-TW" altLang="en-US" sz="2800" b="1" dirty="0" smtClean="0">
                          <a:solidFill>
                            <a:srgbClr val="FF0000"/>
                          </a:solidFill>
                          <a:latin typeface="Book Antiqua" panose="02040602050305030304" pitchFamily="18" charset="0"/>
                          <a:ea typeface="標楷體" panose="03000509000000000000" pitchFamily="65" charset="-120"/>
                        </a:rPr>
                        <a:t>招生名額</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solidFill>
                      <a:srgbClr val="92D050"/>
                    </a:solidFill>
                  </a:tcPr>
                </a:tc>
                <a:tc>
                  <a:txBody>
                    <a:bodyPr/>
                    <a:lstStyle/>
                    <a:p>
                      <a:pPr marL="457200" indent="-457200" algn="l" defTabSz="914400" rtl="0" eaLnBrk="1" latinLnBrk="0" hangingPunct="1">
                        <a:buFont typeface="Wingdings" panose="05000000000000000000" pitchFamily="2" charset="2"/>
                        <a:buChar char="l"/>
                      </a:pPr>
                      <a:r>
                        <a:rPr lang="zh-TW" altLang="en-US" sz="3000" b="1" kern="1200" dirty="0" smtClean="0">
                          <a:solidFill>
                            <a:srgbClr val="FF0000"/>
                          </a:solidFill>
                          <a:latin typeface="Book Antiqua" panose="02040602050305030304" pitchFamily="18" charset="0"/>
                          <a:ea typeface="標楷體" panose="03000509000000000000" pitchFamily="65" charset="-120"/>
                          <a:cs typeface="+mn-cs"/>
                        </a:rPr>
                        <a:t>計</a:t>
                      </a:r>
                      <a:r>
                        <a:rPr lang="en-US" altLang="zh-TW" sz="3000" b="1" kern="1200" dirty="0" smtClean="0">
                          <a:solidFill>
                            <a:srgbClr val="FF0000"/>
                          </a:solidFill>
                          <a:latin typeface="Book Antiqua" panose="02040602050305030304" pitchFamily="18" charset="0"/>
                          <a:ea typeface="標楷體" panose="03000509000000000000" pitchFamily="65" charset="-120"/>
                          <a:cs typeface="+mn-cs"/>
                        </a:rPr>
                        <a:t>9,102</a:t>
                      </a:r>
                      <a:r>
                        <a:rPr lang="zh-TW" altLang="en-US" sz="3000" b="1" kern="1200" dirty="0" smtClean="0">
                          <a:solidFill>
                            <a:srgbClr val="FF0000"/>
                          </a:solidFill>
                          <a:latin typeface="Book Antiqua" panose="02040602050305030304" pitchFamily="18" charset="0"/>
                          <a:ea typeface="標楷體" panose="03000509000000000000" pitchFamily="65" charset="-120"/>
                          <a:cs typeface="+mn-cs"/>
                        </a:rPr>
                        <a:t>名（一般生）</a:t>
                      </a:r>
                      <a:endParaRPr lang="zh-TW" altLang="en-US" sz="3000" b="1" kern="1200" dirty="0">
                        <a:solidFill>
                          <a:srgbClr val="FF0000"/>
                        </a:solidFill>
                        <a:latin typeface="Book Antiqua" panose="02040602050305030304" pitchFamily="18" charset="0"/>
                        <a:ea typeface="標楷體" panose="03000509000000000000" pitchFamily="65" charset="-120"/>
                        <a:cs typeface="+mn-cs"/>
                      </a:endParaRPr>
                    </a:p>
                  </a:txBody>
                  <a:tcPr marL="91441" marR="91441" marT="45709" marB="45709" anchor="ctr">
                    <a:solidFill>
                      <a:srgbClr val="92D050"/>
                    </a:solidFill>
                  </a:tcPr>
                </a:tc>
                <a:extLst>
                  <a:ext uri="{0D108BD9-81ED-4DB2-BD59-A6C34878D82A}">
                    <a16:rowId xmlns:a16="http://schemas.microsoft.com/office/drawing/2014/main" xmlns="" val="10001"/>
                  </a:ext>
                </a:extLst>
              </a:tr>
              <a:tr h="606624">
                <a:tc>
                  <a:txBody>
                    <a:bodyPr/>
                    <a:lstStyle/>
                    <a:p>
                      <a:pPr algn="ctr"/>
                      <a:r>
                        <a:rPr lang="en-US" altLang="zh-TW" sz="2800" b="1" kern="1200" dirty="0" smtClean="0">
                          <a:solidFill>
                            <a:srgbClr val="0000FF"/>
                          </a:solidFill>
                          <a:latin typeface="Book Antiqua" panose="02040602050305030304" pitchFamily="18" charset="0"/>
                          <a:ea typeface="標楷體" panose="03000509000000000000" pitchFamily="65" charset="-120"/>
                          <a:cs typeface="+mn-cs"/>
                        </a:rPr>
                        <a:t>1.</a:t>
                      </a:r>
                      <a:r>
                        <a:rPr lang="zh-TW" altLang="en-US" sz="2800" b="1" dirty="0" smtClean="0">
                          <a:solidFill>
                            <a:srgbClr val="0000FF"/>
                          </a:solidFill>
                          <a:latin typeface="Book Antiqua" panose="02040602050305030304" pitchFamily="18" charset="0"/>
                          <a:ea typeface="標楷體" panose="03000509000000000000" pitchFamily="65" charset="-120"/>
                        </a:rPr>
                        <a:t>簡章</a:t>
                      </a:r>
                      <a:r>
                        <a:rPr lang="zh-TW" altLang="en-US" sz="2800" b="1" dirty="0">
                          <a:solidFill>
                            <a:srgbClr val="0000FF"/>
                          </a:solidFill>
                          <a:latin typeface="Book Antiqua" panose="02040602050305030304" pitchFamily="18" charset="0"/>
                          <a:ea typeface="標楷體" panose="03000509000000000000" pitchFamily="65" charset="-120"/>
                        </a:rPr>
                        <a:t>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smtClean="0">
                          <a:solidFill>
                            <a:srgbClr val="3333FF"/>
                          </a:solidFill>
                          <a:latin typeface="Book Antiqua" panose="02040602050305030304" pitchFamily="18" charset="0"/>
                          <a:ea typeface="標楷體" panose="03000509000000000000" pitchFamily="65" charset="-120"/>
                        </a:rPr>
                        <a:t>108</a:t>
                      </a:r>
                      <a:r>
                        <a:rPr lang="zh-TW" altLang="en-US" sz="2800" b="1" dirty="0" smtClean="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1</a:t>
                      </a:r>
                      <a:r>
                        <a:rPr lang="zh-TW" altLang="en-US" sz="2800" b="1" dirty="0" smtClean="0">
                          <a:solidFill>
                            <a:srgbClr val="3333FF"/>
                          </a:solidFill>
                          <a:latin typeface="Book Antiqua" panose="02040602050305030304" pitchFamily="18" charset="0"/>
                          <a:ea typeface="標楷體" panose="03000509000000000000" pitchFamily="65" charset="-120"/>
                        </a:rPr>
                        <a:t>月</a:t>
                      </a:r>
                      <a:r>
                        <a:rPr lang="en-US" altLang="zh-TW" sz="2800" b="1" dirty="0" smtClean="0">
                          <a:solidFill>
                            <a:srgbClr val="3333FF"/>
                          </a:solidFill>
                          <a:latin typeface="Book Antiqua" panose="02040602050305030304" pitchFamily="18" charset="0"/>
                          <a:ea typeface="標楷體" panose="03000509000000000000" pitchFamily="65" charset="-120"/>
                        </a:rPr>
                        <a:t>15</a:t>
                      </a:r>
                      <a:r>
                        <a:rPr lang="zh-TW" altLang="en-US" sz="2800" b="1" dirty="0" smtClean="0">
                          <a:solidFill>
                            <a:srgbClr val="3333FF"/>
                          </a:solidFill>
                          <a:latin typeface="Book Antiqua" panose="02040602050305030304" pitchFamily="18" charset="0"/>
                          <a:ea typeface="標楷體" panose="03000509000000000000" pitchFamily="65" charset="-120"/>
                        </a:rPr>
                        <a:t>日</a:t>
                      </a:r>
                      <a:endParaRPr lang="zh-TW" altLang="en-US" sz="2800" b="1" dirty="0">
                        <a:solidFill>
                          <a:srgbClr val="3333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2"/>
                  </a:ext>
                </a:extLst>
              </a:tr>
              <a:tr h="606624">
                <a:tc>
                  <a:txBody>
                    <a:bodyPr/>
                    <a:lstStyle/>
                    <a:p>
                      <a:pPr algn="ctr"/>
                      <a:r>
                        <a:rPr lang="en-US" altLang="zh-TW" sz="2800" b="1" dirty="0" smtClean="0">
                          <a:solidFill>
                            <a:srgbClr val="0000FF"/>
                          </a:solidFill>
                          <a:latin typeface="Book Antiqua" panose="02040602050305030304" pitchFamily="18" charset="0"/>
                          <a:ea typeface="標楷體" panose="03000509000000000000" pitchFamily="65" charset="-120"/>
                        </a:rPr>
                        <a:t>2.</a:t>
                      </a:r>
                      <a:r>
                        <a:rPr lang="zh-TW" altLang="en-US" sz="2800" b="1" dirty="0" smtClean="0">
                          <a:solidFill>
                            <a:srgbClr val="0000FF"/>
                          </a:solidFill>
                          <a:latin typeface="Book Antiqua" panose="02040602050305030304" pitchFamily="18" charset="0"/>
                          <a:ea typeface="標楷體" panose="03000509000000000000" pitchFamily="65" charset="-120"/>
                        </a:rPr>
                        <a:t>集體</a:t>
                      </a:r>
                      <a:r>
                        <a:rPr lang="zh-TW" altLang="en-US" sz="2800" b="1" dirty="0">
                          <a:solidFill>
                            <a:srgbClr val="0000FF"/>
                          </a:solidFill>
                          <a:latin typeface="Book Antiqua" panose="02040602050305030304" pitchFamily="18" charset="0"/>
                          <a:ea typeface="標楷體" panose="03000509000000000000" pitchFamily="65" charset="-120"/>
                        </a:rPr>
                        <a:t>報名</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smtClean="0">
                          <a:solidFill>
                            <a:srgbClr val="0000FF"/>
                          </a:solidFill>
                          <a:latin typeface="Book Antiqua" panose="02040602050305030304" pitchFamily="18" charset="0"/>
                          <a:ea typeface="標楷體" panose="03000509000000000000" pitchFamily="65" charset="-120"/>
                        </a:rPr>
                        <a:t>108</a:t>
                      </a:r>
                      <a:r>
                        <a:rPr lang="zh-TW" altLang="en-US" sz="2800" b="1" dirty="0" smtClean="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smtClean="0">
                          <a:solidFill>
                            <a:srgbClr val="0000FF"/>
                          </a:solidFill>
                          <a:latin typeface="Book Antiqua" panose="02040602050305030304" pitchFamily="18" charset="0"/>
                          <a:ea typeface="標楷體" panose="03000509000000000000" pitchFamily="65" charset="-120"/>
                        </a:rPr>
                        <a:t>20</a:t>
                      </a:r>
                      <a:r>
                        <a:rPr lang="zh-TW" altLang="en-US" sz="2800" b="1" dirty="0" smtClean="0">
                          <a:solidFill>
                            <a:srgbClr val="0000FF"/>
                          </a:solidFill>
                          <a:latin typeface="Book Antiqua" panose="02040602050305030304" pitchFamily="18" charset="0"/>
                          <a:ea typeface="標楷體" panose="03000509000000000000" pitchFamily="65" charset="-120"/>
                        </a:rPr>
                        <a:t>日</a:t>
                      </a:r>
                      <a:r>
                        <a:rPr lang="zh-TW" altLang="en-US" sz="2800" b="1" dirty="0">
                          <a:solidFill>
                            <a:srgbClr val="0000FF"/>
                          </a:solidFill>
                          <a:latin typeface="Book Antiqua" panose="02040602050305030304" pitchFamily="18" charset="0"/>
                          <a:ea typeface="標楷體" panose="03000509000000000000" pitchFamily="65" charset="-120"/>
                        </a:rPr>
                        <a:t>～</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smtClean="0">
                          <a:solidFill>
                            <a:srgbClr val="0000FF"/>
                          </a:solidFill>
                          <a:latin typeface="Book Antiqua" panose="02040602050305030304" pitchFamily="18" charset="0"/>
                          <a:ea typeface="標楷體" panose="03000509000000000000" pitchFamily="65" charset="-120"/>
                        </a:rPr>
                        <a:t>24</a:t>
                      </a:r>
                      <a:r>
                        <a:rPr lang="zh-TW" altLang="en-US" sz="2800" b="1" dirty="0" smtClean="0">
                          <a:solidFill>
                            <a:srgbClr val="0000FF"/>
                          </a:solidFill>
                          <a:latin typeface="Book Antiqua" panose="02040602050305030304" pitchFamily="18" charset="0"/>
                          <a:ea typeface="標楷體" panose="03000509000000000000" pitchFamily="65" charset="-120"/>
                        </a:rPr>
                        <a:t>日</a:t>
                      </a:r>
                      <a:endParaRPr lang="zh-TW" altLang="en-US" sz="2800" b="1" dirty="0">
                        <a:solidFill>
                          <a:srgbClr val="0000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3"/>
                  </a:ext>
                </a:extLst>
              </a:tr>
              <a:tr h="606624">
                <a:tc>
                  <a:txBody>
                    <a:bodyPr/>
                    <a:lstStyle/>
                    <a:p>
                      <a:pPr algn="ctr"/>
                      <a:r>
                        <a:rPr lang="en-US" altLang="zh-TW" sz="2800" b="1" dirty="0" smtClean="0">
                          <a:solidFill>
                            <a:srgbClr val="0000FF"/>
                          </a:solidFill>
                          <a:latin typeface="Book Antiqua" panose="02040602050305030304" pitchFamily="18" charset="0"/>
                          <a:ea typeface="標楷體" panose="03000509000000000000" pitchFamily="65" charset="-120"/>
                        </a:rPr>
                        <a:t>3.</a:t>
                      </a:r>
                      <a:r>
                        <a:rPr lang="zh-TW" altLang="en-US" sz="2800" b="1" dirty="0" smtClean="0">
                          <a:solidFill>
                            <a:srgbClr val="0000FF"/>
                          </a:solidFill>
                          <a:latin typeface="Book Antiqua" panose="02040602050305030304" pitchFamily="18" charset="0"/>
                          <a:ea typeface="標楷體" panose="03000509000000000000" pitchFamily="65" charset="-120"/>
                        </a:rPr>
                        <a:t>志願</a:t>
                      </a:r>
                      <a:r>
                        <a:rPr lang="zh-TW" altLang="en-US" sz="2800" b="1" dirty="0">
                          <a:solidFill>
                            <a:srgbClr val="0000FF"/>
                          </a:solidFill>
                          <a:latin typeface="Book Antiqua" panose="02040602050305030304" pitchFamily="18" charset="0"/>
                          <a:ea typeface="標楷體" panose="03000509000000000000" pitchFamily="65" charset="-120"/>
                        </a:rPr>
                        <a:t>選填</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smtClean="0">
                          <a:solidFill>
                            <a:srgbClr val="3333FF"/>
                          </a:solidFill>
                          <a:latin typeface="Book Antiqua" panose="02040602050305030304" pitchFamily="18" charset="0"/>
                          <a:ea typeface="標楷體" panose="03000509000000000000" pitchFamily="65" charset="-120"/>
                        </a:rPr>
                        <a:t>108</a:t>
                      </a:r>
                      <a:r>
                        <a:rPr lang="zh-TW" altLang="en-US" sz="2800" b="1" dirty="0" smtClean="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smtClean="0">
                          <a:solidFill>
                            <a:srgbClr val="3333FF"/>
                          </a:solidFill>
                          <a:latin typeface="Book Antiqua" panose="02040602050305030304" pitchFamily="18" charset="0"/>
                          <a:ea typeface="標楷體" panose="03000509000000000000" pitchFamily="65" charset="-120"/>
                        </a:rPr>
                        <a:t>月</a:t>
                      </a:r>
                      <a:r>
                        <a:rPr lang="en-US" altLang="zh-TW" sz="2800" b="1" dirty="0" smtClean="0">
                          <a:solidFill>
                            <a:srgbClr val="3333FF"/>
                          </a:solidFill>
                          <a:latin typeface="Book Antiqua" panose="02040602050305030304" pitchFamily="18" charset="0"/>
                          <a:ea typeface="標楷體" panose="03000509000000000000" pitchFamily="65" charset="-120"/>
                        </a:rPr>
                        <a:t>6</a:t>
                      </a:r>
                      <a:r>
                        <a:rPr lang="zh-TW" altLang="en-US" sz="2800" b="1" dirty="0" smtClean="0">
                          <a:solidFill>
                            <a:srgbClr val="3333FF"/>
                          </a:solidFill>
                          <a:latin typeface="Book Antiqua" panose="02040602050305030304" pitchFamily="18" charset="0"/>
                          <a:ea typeface="標楷體" panose="03000509000000000000" pitchFamily="65" charset="-120"/>
                        </a:rPr>
                        <a:t>日</a:t>
                      </a:r>
                      <a:r>
                        <a:rPr lang="en-US" altLang="zh-TW" sz="2800" b="1" dirty="0" smtClean="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smtClean="0">
                          <a:solidFill>
                            <a:srgbClr val="3333FF"/>
                          </a:solidFill>
                          <a:latin typeface="Book Antiqua" panose="02040602050305030304" pitchFamily="18" charset="0"/>
                          <a:ea typeface="標楷體" panose="03000509000000000000" pitchFamily="65" charset="-120"/>
                        </a:rPr>
                        <a:t>12</a:t>
                      </a:r>
                      <a:r>
                        <a:rPr lang="zh-TW" altLang="en-US" sz="2800" b="1" dirty="0" smtClean="0">
                          <a:solidFill>
                            <a:srgbClr val="3333FF"/>
                          </a:solidFill>
                          <a:latin typeface="Book Antiqua" panose="02040602050305030304" pitchFamily="18" charset="0"/>
                          <a:ea typeface="標楷體" panose="03000509000000000000" pitchFamily="65" charset="-120"/>
                        </a:rPr>
                        <a:t>日</a:t>
                      </a:r>
                      <a:endParaRPr lang="zh-TW" altLang="en-US" sz="2800" b="1" dirty="0">
                        <a:solidFill>
                          <a:srgbClr val="3333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4"/>
                  </a:ext>
                </a:extLst>
              </a:tr>
              <a:tr h="606624">
                <a:tc>
                  <a:txBody>
                    <a:bodyPr/>
                    <a:lstStyle/>
                    <a:p>
                      <a:pPr algn="ctr"/>
                      <a:r>
                        <a:rPr lang="en-US" altLang="zh-TW" sz="2800" b="1" dirty="0" smtClean="0">
                          <a:solidFill>
                            <a:srgbClr val="0000FF"/>
                          </a:solidFill>
                          <a:latin typeface="Book Antiqua" panose="02040602050305030304" pitchFamily="18" charset="0"/>
                          <a:ea typeface="標楷體" panose="03000509000000000000" pitchFamily="65" charset="-120"/>
                        </a:rPr>
                        <a:t>4.</a:t>
                      </a:r>
                      <a:r>
                        <a:rPr lang="zh-TW" altLang="en-US" sz="2800" b="1" dirty="0" smtClean="0">
                          <a:solidFill>
                            <a:srgbClr val="0000FF"/>
                          </a:solidFill>
                          <a:latin typeface="Book Antiqua" panose="02040602050305030304" pitchFamily="18" charset="0"/>
                          <a:ea typeface="標楷體" panose="03000509000000000000" pitchFamily="65" charset="-120"/>
                        </a:rPr>
                        <a:t>錄取公告</a:t>
                      </a:r>
                      <a:endParaRPr lang="zh-TW" altLang="en-US" sz="2800" b="1" dirty="0">
                        <a:solidFill>
                          <a:srgbClr val="0000FF"/>
                        </a:solidFill>
                        <a:latin typeface="Book Antiqua" panose="02040602050305030304" pitchFamily="18" charset="0"/>
                        <a:ea typeface="標楷體" panose="03000509000000000000" pitchFamily="65" charset="-120"/>
                      </a:endParaRP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smtClean="0">
                          <a:solidFill>
                            <a:srgbClr val="0000FF"/>
                          </a:solidFill>
                          <a:latin typeface="Book Antiqua" panose="02040602050305030304" pitchFamily="18" charset="0"/>
                          <a:ea typeface="標楷體" panose="03000509000000000000" pitchFamily="65" charset="-120"/>
                        </a:rPr>
                        <a:t>108</a:t>
                      </a:r>
                      <a:r>
                        <a:rPr lang="zh-TW" altLang="en-US" sz="2800" b="1" dirty="0" smtClean="0">
                          <a:solidFill>
                            <a:srgbClr val="0000FF"/>
                          </a:solidFill>
                          <a:latin typeface="Book Antiqua" panose="02040602050305030304" pitchFamily="18" charset="0"/>
                          <a:ea typeface="標楷體" panose="03000509000000000000" pitchFamily="65" charset="-120"/>
                        </a:rPr>
                        <a:t>年</a:t>
                      </a:r>
                      <a:r>
                        <a:rPr lang="en-US" altLang="zh-TW" sz="2800" b="1" dirty="0" smtClean="0">
                          <a:solidFill>
                            <a:srgbClr val="0000FF"/>
                          </a:solidFill>
                          <a:latin typeface="Book Antiqua" panose="02040602050305030304" pitchFamily="18" charset="0"/>
                          <a:ea typeface="標楷體" panose="03000509000000000000" pitchFamily="65" charset="-120"/>
                        </a:rPr>
                        <a:t>6</a:t>
                      </a:r>
                      <a:r>
                        <a:rPr lang="zh-TW" altLang="en-US" sz="2800" b="1" dirty="0" smtClean="0">
                          <a:solidFill>
                            <a:srgbClr val="0000FF"/>
                          </a:solidFill>
                          <a:latin typeface="Book Antiqua" panose="02040602050305030304" pitchFamily="18" charset="0"/>
                          <a:ea typeface="標楷體" panose="03000509000000000000" pitchFamily="65" charset="-120"/>
                        </a:rPr>
                        <a:t>月</a:t>
                      </a:r>
                      <a:r>
                        <a:rPr lang="en-US" altLang="zh-TW" sz="2800" b="1" dirty="0" smtClean="0">
                          <a:solidFill>
                            <a:srgbClr val="0000FF"/>
                          </a:solidFill>
                          <a:latin typeface="Book Antiqua" panose="02040602050305030304" pitchFamily="18" charset="0"/>
                          <a:ea typeface="標楷體" panose="03000509000000000000" pitchFamily="65" charset="-120"/>
                        </a:rPr>
                        <a:t>14</a:t>
                      </a:r>
                      <a:r>
                        <a:rPr lang="zh-TW" altLang="en-US" sz="2800" b="1" dirty="0" smtClean="0">
                          <a:solidFill>
                            <a:srgbClr val="0000FF"/>
                          </a:solidFill>
                          <a:latin typeface="Book Antiqua" panose="02040602050305030304" pitchFamily="18" charset="0"/>
                          <a:ea typeface="標楷體" panose="03000509000000000000" pitchFamily="65" charset="-120"/>
                        </a:rPr>
                        <a:t>日</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5"/>
                  </a:ext>
                </a:extLst>
              </a:tr>
              <a:tr h="606624">
                <a:tc>
                  <a:txBody>
                    <a:bodyPr/>
                    <a:lstStyle/>
                    <a:p>
                      <a:pPr algn="ctr"/>
                      <a:r>
                        <a:rPr lang="en-US" altLang="zh-TW" sz="2800" b="1" dirty="0" smtClean="0">
                          <a:solidFill>
                            <a:srgbClr val="0000FF"/>
                          </a:solidFill>
                          <a:latin typeface="Book Antiqua" panose="02040602050305030304" pitchFamily="18" charset="0"/>
                          <a:ea typeface="標楷體" panose="03000509000000000000" pitchFamily="65" charset="-120"/>
                        </a:rPr>
                        <a:t>5.</a:t>
                      </a:r>
                      <a:r>
                        <a:rPr lang="zh-TW" altLang="en-US" sz="2800" b="1" dirty="0" smtClean="0">
                          <a:solidFill>
                            <a:srgbClr val="0000FF"/>
                          </a:solidFill>
                          <a:latin typeface="Book Antiqua" panose="02040602050305030304" pitchFamily="18" charset="0"/>
                          <a:ea typeface="標楷體" panose="03000509000000000000" pitchFamily="65" charset="-120"/>
                        </a:rPr>
                        <a:t>錄取</a:t>
                      </a:r>
                      <a:r>
                        <a:rPr lang="zh-TW" altLang="en-US" sz="2800" b="1" dirty="0">
                          <a:solidFill>
                            <a:srgbClr val="0000FF"/>
                          </a:solidFill>
                          <a:latin typeface="Book Antiqua" panose="02040602050305030304" pitchFamily="18" charset="0"/>
                          <a:ea typeface="標楷體" panose="03000509000000000000" pitchFamily="65" charset="-120"/>
                        </a:rPr>
                        <a:t>報到</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smtClean="0">
                          <a:solidFill>
                            <a:srgbClr val="0000FF"/>
                          </a:solidFill>
                          <a:latin typeface="Book Antiqua" panose="02040602050305030304" pitchFamily="18" charset="0"/>
                          <a:ea typeface="標楷體" panose="03000509000000000000" pitchFamily="65" charset="-120"/>
                        </a:rPr>
                        <a:t>108</a:t>
                      </a:r>
                      <a:r>
                        <a:rPr lang="zh-TW" altLang="en-US" sz="2800" b="1" dirty="0" smtClean="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smtClean="0">
                          <a:solidFill>
                            <a:srgbClr val="0000FF"/>
                          </a:solidFill>
                          <a:latin typeface="Book Antiqua" panose="02040602050305030304" pitchFamily="18" charset="0"/>
                          <a:ea typeface="標楷體" panose="03000509000000000000" pitchFamily="65" charset="-120"/>
                        </a:rPr>
                        <a:t>18</a:t>
                      </a:r>
                      <a:r>
                        <a:rPr lang="zh-TW" altLang="en-US" sz="2800" b="1" dirty="0" smtClean="0">
                          <a:solidFill>
                            <a:srgbClr val="0000FF"/>
                          </a:solidFill>
                          <a:latin typeface="Book Antiqua" panose="02040602050305030304" pitchFamily="18" charset="0"/>
                          <a:ea typeface="標楷體" panose="03000509000000000000" pitchFamily="65" charset="-120"/>
                        </a:rPr>
                        <a:t>日</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6"/>
                  </a:ext>
                </a:extLst>
              </a:tr>
              <a:tr h="606624">
                <a:tc>
                  <a:txBody>
                    <a:bodyPr/>
                    <a:lstStyle/>
                    <a:p>
                      <a:pPr algn="ctr"/>
                      <a:r>
                        <a:rPr lang="en-US" altLang="zh-TW" sz="2800" b="1" dirty="0" smtClean="0">
                          <a:solidFill>
                            <a:srgbClr val="0000FF"/>
                          </a:solidFill>
                          <a:latin typeface="Book Antiqua" panose="02040602050305030304" pitchFamily="18" charset="0"/>
                          <a:ea typeface="標楷體" panose="03000509000000000000" pitchFamily="65" charset="-120"/>
                        </a:rPr>
                        <a:t>6.</a:t>
                      </a:r>
                      <a:r>
                        <a:rPr lang="zh-TW" altLang="en-US" sz="2800" b="1" dirty="0" smtClean="0">
                          <a:solidFill>
                            <a:srgbClr val="0000FF"/>
                          </a:solidFill>
                          <a:latin typeface="Book Antiqua" panose="02040602050305030304" pitchFamily="18" charset="0"/>
                          <a:ea typeface="標楷體" panose="03000509000000000000" pitchFamily="65" charset="-120"/>
                        </a:rPr>
                        <a:t>放棄</a:t>
                      </a:r>
                      <a:r>
                        <a:rPr lang="zh-TW" altLang="en-US" sz="2800" b="1" dirty="0">
                          <a:solidFill>
                            <a:srgbClr val="0000FF"/>
                          </a:solidFill>
                          <a:latin typeface="Book Antiqua" panose="02040602050305030304" pitchFamily="18" charset="0"/>
                          <a:ea typeface="標楷體" panose="03000509000000000000" pitchFamily="65" charset="-120"/>
                        </a:rPr>
                        <a:t>錄取</a:t>
                      </a:r>
                    </a:p>
                  </a:txBody>
                  <a:tcPr marL="91441" marR="91441" marT="45709" marB="45709" anchor="ctr"/>
                </a:tc>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TW" sz="2800" b="1" dirty="0" smtClean="0">
                          <a:solidFill>
                            <a:srgbClr val="0000FF"/>
                          </a:solidFill>
                          <a:latin typeface="Book Antiqua" panose="02040602050305030304" pitchFamily="18" charset="0"/>
                          <a:ea typeface="標楷體" panose="03000509000000000000" pitchFamily="65" charset="-120"/>
                        </a:rPr>
                        <a:t>108</a:t>
                      </a:r>
                      <a:r>
                        <a:rPr lang="zh-TW" altLang="en-US" sz="2800" b="1" dirty="0" smtClean="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smtClean="0">
                          <a:solidFill>
                            <a:srgbClr val="0000FF"/>
                          </a:solidFill>
                          <a:latin typeface="Book Antiqua" panose="02040602050305030304" pitchFamily="18" charset="0"/>
                          <a:ea typeface="標楷體" panose="03000509000000000000" pitchFamily="65" charset="-120"/>
                        </a:rPr>
                        <a:t>18</a:t>
                      </a:r>
                      <a:r>
                        <a:rPr lang="zh-TW" altLang="en-US" sz="2800" b="1" dirty="0" smtClean="0">
                          <a:solidFill>
                            <a:srgbClr val="0000FF"/>
                          </a:solidFill>
                          <a:latin typeface="Book Antiqua" panose="02040602050305030304" pitchFamily="18" charset="0"/>
                          <a:ea typeface="標楷體" panose="03000509000000000000" pitchFamily="65" charset="-120"/>
                        </a:rPr>
                        <a:t>日</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7"/>
                  </a:ext>
                </a:extLst>
              </a:tr>
            </a:tbl>
          </a:graphicData>
        </a:graphic>
      </p:graphicFrame>
      <p:sp>
        <p:nvSpPr>
          <p:cNvPr id="5" name="標題 1"/>
          <p:cNvSpPr txBox="1">
            <a:spLocks/>
          </p:cNvSpPr>
          <p:nvPr/>
        </p:nvSpPr>
        <p:spPr bwMode="auto">
          <a:xfrm>
            <a:off x="1693863" y="489257"/>
            <a:ext cx="7272337" cy="67945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三</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五專優先免試</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辦理期程</a:t>
            </a:r>
            <a:endParaRPr kumimoji="0" lang="zh-TW" altLang="en-US" sz="4000" dirty="0">
              <a:latin typeface="標楷體" panose="03000509000000000000" pitchFamily="65" charset="-120"/>
              <a:ea typeface="標楷體" panose="03000509000000000000" pitchFamily="65" charset="-120"/>
            </a:endParaRPr>
          </a:p>
        </p:txBody>
      </p:sp>
      <p:sp>
        <p:nvSpPr>
          <p:cNvPr id="209952"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7C07A41-529B-4D05-A2A8-7A8B1C8D4615}" type="slidenum">
              <a:rPr kumimoji="0" lang="zh-TW" altLang="en-US" smtClean="0">
                <a:solidFill>
                  <a:srgbClr val="FEFFFF"/>
                </a:solidFill>
                <a:latin typeface="Century Gothic" panose="020B0502020202020204" pitchFamily="34" charset="0"/>
              </a:rPr>
              <a:pPr/>
              <a:t>134</a:t>
            </a:fld>
            <a:endParaRPr kumimoji="0" lang="zh-TW" altLang="en-US" smtClean="0">
              <a:solidFill>
                <a:srgbClr val="FEFFFF"/>
              </a:solidFill>
              <a:latin typeface="Century Gothic" panose="020B0502020202020204" pitchFamily="34" charset="0"/>
            </a:endParaRPr>
          </a:p>
        </p:txBody>
      </p:sp>
    </p:spTree>
    <p:extLst>
      <p:ext uri="{BB962C8B-B14F-4D97-AF65-F5344CB8AC3E}">
        <p14:creationId xmlns:p14="http://schemas.microsoft.com/office/powerpoint/2010/main" xmlns="" val="208463484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11275" y="1747838"/>
            <a:ext cx="11050588" cy="4748212"/>
          </a:xfrm>
        </p:spPr>
        <p:txBody>
          <a:bodyPr/>
          <a:lstStyle/>
          <a:p>
            <a:pPr marL="757231" lvl="1" indent="-457200">
              <a:defRPr/>
            </a:pPr>
            <a:r>
              <a:rPr lang="zh-TW" altLang="en-US" sz="3067" dirty="0">
                <a:latin typeface="標楷體" panose="03000509000000000000" pitchFamily="65" charset="-120"/>
                <a:ea typeface="標楷體" panose="03000509000000000000" pitchFamily="65" charset="-120"/>
              </a:rPr>
              <a:t>重視學生基本能力，達成基本能力即取得分數。</a:t>
            </a:r>
          </a:p>
          <a:p>
            <a:pPr marL="757231" lvl="1" indent="-457200">
              <a:defRPr/>
            </a:pPr>
            <a:endParaRPr lang="en-US" altLang="zh-TW" sz="3067" dirty="0" smtClean="0">
              <a:latin typeface="標楷體" panose="03000509000000000000" pitchFamily="65" charset="-120"/>
              <a:ea typeface="標楷體" panose="03000509000000000000" pitchFamily="65" charset="-120"/>
            </a:endParaRPr>
          </a:p>
          <a:p>
            <a:pPr marL="757231" lvl="1" indent="-457200">
              <a:defRPr/>
            </a:pPr>
            <a:r>
              <a:rPr lang="zh-TW" altLang="en-US" sz="3067" dirty="0" smtClean="0">
                <a:latin typeface="標楷體" panose="03000509000000000000" pitchFamily="65" charset="-120"/>
                <a:ea typeface="標楷體" panose="03000509000000000000" pitchFamily="65" charset="-120"/>
              </a:rPr>
              <a:t>設定</a:t>
            </a:r>
            <a:r>
              <a:rPr lang="zh-TW" altLang="en-US" sz="3067" dirty="0">
                <a:latin typeface="標楷體" panose="03000509000000000000" pitchFamily="65" charset="-120"/>
                <a:ea typeface="標楷體" panose="03000509000000000000" pitchFamily="65" charset="-120"/>
              </a:rPr>
              <a:t>單項及總項積分上限，避免學生分分計較。</a:t>
            </a:r>
          </a:p>
          <a:p>
            <a:pPr marL="757231" lvl="1" indent="-457200">
              <a:defRPr/>
            </a:pPr>
            <a:endParaRPr lang="en-US" altLang="zh-TW" sz="3067" dirty="0" smtClean="0">
              <a:latin typeface="標楷體" panose="03000509000000000000" pitchFamily="65" charset="-120"/>
              <a:ea typeface="標楷體" panose="03000509000000000000" pitchFamily="65" charset="-120"/>
            </a:endParaRPr>
          </a:p>
          <a:p>
            <a:pPr marL="757231" lvl="1" indent="-457200">
              <a:defRPr/>
            </a:pPr>
            <a:r>
              <a:rPr lang="zh-TW" altLang="en-US" sz="3067" dirty="0" smtClean="0">
                <a:latin typeface="標楷體" panose="03000509000000000000" pitchFamily="65" charset="-120"/>
                <a:ea typeface="標楷體" panose="03000509000000000000" pitchFamily="65" charset="-120"/>
              </a:rPr>
              <a:t>以</a:t>
            </a:r>
            <a:r>
              <a:rPr lang="zh-TW" altLang="en-US" sz="3067" dirty="0">
                <a:latin typeface="標楷體" panose="03000509000000000000" pitchFamily="65" charset="-120"/>
                <a:ea typeface="標楷體" panose="03000509000000000000" pitchFamily="65" charset="-120"/>
              </a:rPr>
              <a:t>適當之比序項目規劃，達成零抽籤目標。</a:t>
            </a:r>
          </a:p>
          <a:p>
            <a:pPr marL="757231" lvl="1" indent="-457200">
              <a:defRPr/>
            </a:pPr>
            <a:endParaRPr lang="en-US" altLang="zh-TW" sz="3067" dirty="0" smtClean="0">
              <a:latin typeface="標楷體" panose="03000509000000000000" pitchFamily="65" charset="-120"/>
              <a:ea typeface="標楷體" panose="03000509000000000000" pitchFamily="65" charset="-120"/>
            </a:endParaRPr>
          </a:p>
          <a:p>
            <a:pPr marL="757231" lvl="1" indent="-457200">
              <a:defRPr/>
            </a:pPr>
            <a:r>
              <a:rPr lang="zh-TW" altLang="en-US" sz="3067" dirty="0" smtClean="0">
                <a:latin typeface="標楷體" panose="03000509000000000000" pitchFamily="65" charset="-120"/>
                <a:ea typeface="標楷體" panose="03000509000000000000" pitchFamily="65" charset="-120"/>
              </a:rPr>
              <a:t>注重</a:t>
            </a:r>
            <a:r>
              <a:rPr lang="zh-TW" altLang="en-US" sz="3067" dirty="0">
                <a:latin typeface="標楷體" panose="03000509000000000000" pitchFamily="65" charset="-120"/>
                <a:ea typeface="標楷體" panose="03000509000000000000" pitchFamily="65" charset="-120"/>
              </a:rPr>
              <a:t>學生多元學習成效，引導學生五育均衡發展</a:t>
            </a:r>
            <a:r>
              <a:rPr lang="zh-TW" altLang="en-US" sz="3067" dirty="0" smtClean="0">
                <a:latin typeface="標楷體" panose="03000509000000000000" pitchFamily="65" charset="-120"/>
                <a:ea typeface="標楷體" panose="03000509000000000000" pitchFamily="65" charset="-120"/>
              </a:rPr>
              <a:t>。</a:t>
            </a:r>
            <a:endParaRPr lang="en-US" altLang="zh-TW" sz="3067" dirty="0">
              <a:latin typeface="標楷體" panose="03000509000000000000" pitchFamily="65" charset="-120"/>
              <a:ea typeface="標楷體" panose="03000509000000000000" pitchFamily="65" charset="-120"/>
            </a:endParaRPr>
          </a:p>
        </p:txBody>
      </p:sp>
      <p:sp>
        <p:nvSpPr>
          <p:cNvPr id="5" name="標題 1"/>
          <p:cNvSpPr txBox="1">
            <a:spLocks/>
          </p:cNvSpPr>
          <p:nvPr/>
        </p:nvSpPr>
        <p:spPr bwMode="auto">
          <a:xfrm>
            <a:off x="1513913" y="563563"/>
            <a:ext cx="10461777" cy="793289"/>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3900" dirty="0" smtClean="0">
                <a:latin typeface="標楷體" panose="03000509000000000000" pitchFamily="65" charset="-120"/>
                <a:ea typeface="標楷體" panose="03000509000000000000" pitchFamily="65" charset="-120"/>
              </a:rPr>
              <a:t>(</a:t>
            </a:r>
            <a:r>
              <a:rPr kumimoji="0" lang="zh-TW" altLang="en-US" sz="3900" dirty="0" smtClean="0">
                <a:latin typeface="標楷體" panose="03000509000000000000" pitchFamily="65" charset="-120"/>
                <a:ea typeface="標楷體" panose="03000509000000000000" pitchFamily="65" charset="-120"/>
              </a:rPr>
              <a:t>四</a:t>
            </a:r>
            <a:r>
              <a:rPr kumimoji="0" lang="en-US" altLang="zh-TW" sz="3900" dirty="0" smtClean="0">
                <a:latin typeface="標楷體" panose="03000509000000000000" pitchFamily="65" charset="-120"/>
                <a:ea typeface="標楷體" panose="03000509000000000000" pitchFamily="65" charset="-120"/>
              </a:rPr>
              <a:t>)</a:t>
            </a:r>
            <a:r>
              <a:rPr kumimoji="0" lang="zh-TW" altLang="en-US" sz="3900" dirty="0" smtClean="0">
                <a:latin typeface="標楷體" panose="03000509000000000000" pitchFamily="65" charset="-120"/>
                <a:ea typeface="標楷體" panose="03000509000000000000" pitchFamily="65" charset="-120"/>
              </a:rPr>
              <a:t>五專聯合免試</a:t>
            </a:r>
            <a:r>
              <a:rPr kumimoji="0" lang="en-US" altLang="zh-TW" sz="3900" dirty="0" smtClean="0">
                <a:latin typeface="標楷體" panose="03000509000000000000" pitchFamily="65" charset="-120"/>
                <a:ea typeface="標楷體" panose="03000509000000000000" pitchFamily="65" charset="-120"/>
              </a:rPr>
              <a:t>-</a:t>
            </a:r>
            <a:r>
              <a:rPr kumimoji="0" lang="zh-TW" altLang="en-US" sz="3900" dirty="0" smtClean="0">
                <a:latin typeface="標楷體" panose="03000509000000000000" pitchFamily="65" charset="-120"/>
                <a:ea typeface="標楷體" panose="03000509000000000000" pitchFamily="65" charset="-120"/>
              </a:rPr>
              <a:t>比</a:t>
            </a:r>
            <a:r>
              <a:rPr kumimoji="0" lang="zh-TW" altLang="en-US" sz="3900" dirty="0">
                <a:latin typeface="標楷體" panose="03000509000000000000" pitchFamily="65" charset="-120"/>
                <a:ea typeface="標楷體" panose="03000509000000000000" pitchFamily="65" charset="-120"/>
              </a:rPr>
              <a:t>序項目積分對照訂定</a:t>
            </a:r>
            <a:r>
              <a:rPr kumimoji="0" lang="zh-TW" altLang="en-US" sz="3900" dirty="0" smtClean="0">
                <a:latin typeface="標楷體" panose="03000509000000000000" pitchFamily="65" charset="-120"/>
                <a:ea typeface="標楷體" panose="03000509000000000000" pitchFamily="65" charset="-120"/>
              </a:rPr>
              <a:t>原則</a:t>
            </a:r>
            <a:endParaRPr kumimoji="0" lang="zh-TW" altLang="en-US" sz="3900" dirty="0">
              <a:latin typeface="標楷體" panose="03000509000000000000" pitchFamily="65" charset="-120"/>
              <a:ea typeface="標楷體" panose="03000509000000000000" pitchFamily="65" charset="-120"/>
            </a:endParaRPr>
          </a:p>
        </p:txBody>
      </p:sp>
      <p:sp>
        <p:nvSpPr>
          <p:cNvPr id="211972"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1581C70-2BE5-40AA-B063-8A62093B67E5}" type="slidenum">
              <a:rPr kumimoji="0" lang="zh-TW" altLang="en-US" smtClean="0">
                <a:solidFill>
                  <a:srgbClr val="FEFFFF"/>
                </a:solidFill>
                <a:latin typeface="Century Gothic" panose="020B0502020202020204" pitchFamily="34" charset="0"/>
              </a:rPr>
              <a:pPr/>
              <a:t>135</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圖片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0138" y="301625"/>
            <a:ext cx="4924425" cy="630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2995"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1BBF897-69A8-49BE-8024-8356099A6661}" type="slidenum">
              <a:rPr kumimoji="0" lang="zh-TW" altLang="en-US" smtClean="0">
                <a:solidFill>
                  <a:srgbClr val="FEFFFF"/>
                </a:solidFill>
                <a:latin typeface="Century Gothic" panose="020B0502020202020204" pitchFamily="34" charset="0"/>
              </a:rPr>
              <a:pPr/>
              <a:t>136</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a:spLocks noGrp="1"/>
          </p:cNvSpPr>
          <p:nvPr>
            <p:ph type="title"/>
          </p:nvPr>
        </p:nvSpPr>
        <p:spPr>
          <a:xfrm>
            <a:off x="2592388" y="623888"/>
            <a:ext cx="8912225" cy="1281112"/>
          </a:xfrm>
        </p:spPr>
        <p:txBody>
          <a:bodyPr/>
          <a:lstStyle/>
          <a:p>
            <a:endParaRPr lang="zh-TW" altLang="en-US" smtClean="0"/>
          </a:p>
        </p:txBody>
      </p:sp>
      <p:graphicFrame>
        <p:nvGraphicFramePr>
          <p:cNvPr id="6" name="內容版面配置區 5"/>
          <p:cNvGraphicFramePr>
            <a:graphicFrameLocks noGrp="1"/>
          </p:cNvGraphicFramePr>
          <p:nvPr>
            <p:ph idx="1"/>
          </p:nvPr>
        </p:nvGraphicFramePr>
        <p:xfrm>
          <a:off x="476250" y="23813"/>
          <a:ext cx="11398250" cy="6757989"/>
        </p:xfrm>
        <a:graphic>
          <a:graphicData uri="http://schemas.openxmlformats.org/drawingml/2006/table">
            <a:tbl>
              <a:tblPr firstRow="1" firstCol="1" bandRow="1">
                <a:tableStyleId>{5C22544A-7EE6-4342-B048-85BDC9FD1C3A}</a:tableStyleId>
              </a:tblPr>
              <a:tblGrid>
                <a:gridCol w="1266624">
                  <a:extLst>
                    <a:ext uri="{9D8B030D-6E8A-4147-A177-3AD203B41FA5}">
                      <a16:colId xmlns:a16="http://schemas.microsoft.com/office/drawing/2014/main" xmlns="" val="20000"/>
                    </a:ext>
                  </a:extLst>
                </a:gridCol>
                <a:gridCol w="1562145">
                  <a:extLst>
                    <a:ext uri="{9D8B030D-6E8A-4147-A177-3AD203B41FA5}">
                      <a16:colId xmlns:a16="http://schemas.microsoft.com/office/drawing/2014/main" xmlns="" val="20001"/>
                    </a:ext>
                  </a:extLst>
                </a:gridCol>
                <a:gridCol w="2397413">
                  <a:extLst>
                    <a:ext uri="{9D8B030D-6E8A-4147-A177-3AD203B41FA5}">
                      <a16:colId xmlns:a16="http://schemas.microsoft.com/office/drawing/2014/main" xmlns="" val="20002"/>
                    </a:ext>
                  </a:extLst>
                </a:gridCol>
                <a:gridCol w="1676364">
                  <a:extLst>
                    <a:ext uri="{9D8B030D-6E8A-4147-A177-3AD203B41FA5}">
                      <a16:colId xmlns:a16="http://schemas.microsoft.com/office/drawing/2014/main" xmlns="" val="20003"/>
                    </a:ext>
                  </a:extLst>
                </a:gridCol>
                <a:gridCol w="1650965">
                  <a:extLst>
                    <a:ext uri="{9D8B030D-6E8A-4147-A177-3AD203B41FA5}">
                      <a16:colId xmlns:a16="http://schemas.microsoft.com/office/drawing/2014/main" xmlns="" val="20004"/>
                    </a:ext>
                  </a:extLst>
                </a:gridCol>
                <a:gridCol w="1219174">
                  <a:extLst>
                    <a:ext uri="{9D8B030D-6E8A-4147-A177-3AD203B41FA5}">
                      <a16:colId xmlns:a16="http://schemas.microsoft.com/office/drawing/2014/main" xmlns="" val="20005"/>
                    </a:ext>
                  </a:extLst>
                </a:gridCol>
                <a:gridCol w="965180">
                  <a:extLst>
                    <a:ext uri="{9D8B030D-6E8A-4147-A177-3AD203B41FA5}">
                      <a16:colId xmlns:a16="http://schemas.microsoft.com/office/drawing/2014/main" xmlns="" val="20006"/>
                    </a:ext>
                  </a:extLst>
                </a:gridCol>
                <a:gridCol w="660385">
                  <a:extLst>
                    <a:ext uri="{9D8B030D-6E8A-4147-A177-3AD203B41FA5}">
                      <a16:colId xmlns:a16="http://schemas.microsoft.com/office/drawing/2014/main" xmlns="" val="20007"/>
                    </a:ext>
                  </a:extLst>
                </a:gridCol>
              </a:tblGrid>
              <a:tr h="208202">
                <a:tc rowSpan="3" gridSpan="2">
                  <a:txBody>
                    <a:bodyPr/>
                    <a:lstStyle/>
                    <a:p>
                      <a:pPr algn="ctr">
                        <a:spcAft>
                          <a:spcPts val="0"/>
                        </a:spcAft>
                      </a:pPr>
                      <a:r>
                        <a:rPr lang="zh-TW" sz="1200" kern="0" dirty="0">
                          <a:effectLst/>
                        </a:rPr>
                        <a:t>比序項目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3" hMerge="1">
                  <a:txBody>
                    <a:bodyPr/>
                    <a:lstStyle/>
                    <a:p>
                      <a:endParaRPr lang="zh-TW" altLang="en-US"/>
                    </a:p>
                  </a:txBody>
                  <a:tcPr/>
                </a:tc>
                <a:tc gridSpan="5">
                  <a:txBody>
                    <a:bodyPr/>
                    <a:lstStyle/>
                    <a:p>
                      <a:pPr algn="ctr">
                        <a:spcAft>
                          <a:spcPts val="0"/>
                        </a:spcAft>
                      </a:pPr>
                      <a:r>
                        <a:rPr lang="zh-TW" sz="1200" kern="0">
                          <a:effectLst/>
                        </a:rPr>
                        <a:t>層級與積分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200" kern="0">
                          <a:effectLst/>
                        </a:rPr>
                        <a:t>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0"/>
                  </a:ext>
                </a:extLst>
              </a:tr>
              <a:tr h="208202">
                <a:tc gridSpan="2" vMerge="1">
                  <a:txBody>
                    <a:bodyPr/>
                    <a:lstStyle/>
                    <a:p>
                      <a:endParaRPr lang="zh-TW" altLang="en-US"/>
                    </a:p>
                  </a:txBody>
                  <a:tcPr/>
                </a:tc>
                <a:tc hMerge="1" vMerge="1">
                  <a:txBody>
                    <a:bodyPr/>
                    <a:lstStyle/>
                    <a:p>
                      <a:endParaRPr lang="zh-TW" altLang="en-US"/>
                    </a:p>
                  </a:txBody>
                  <a:tcPr/>
                </a:tc>
                <a:tc gridSpan="4">
                  <a:txBody>
                    <a:bodyPr/>
                    <a:lstStyle/>
                    <a:p>
                      <a:pPr algn="ctr">
                        <a:spcAft>
                          <a:spcPts val="0"/>
                        </a:spcAft>
                      </a:pPr>
                      <a:r>
                        <a:rPr lang="zh-TW" sz="1200" kern="0" dirty="0">
                          <a:effectLst/>
                        </a:rPr>
                        <a:t>層級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200" kern="0">
                          <a:effectLst/>
                        </a:rPr>
                        <a:t>單項積分上限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1"/>
                  </a:ext>
                </a:extLst>
              </a:tr>
              <a:tr h="275210">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0" dirty="0">
                          <a:effectLst/>
                        </a:rPr>
                        <a:t>第</a:t>
                      </a:r>
                      <a:r>
                        <a:rPr lang="en-US" sz="1200" kern="0" dirty="0">
                          <a:effectLst/>
                        </a:rPr>
                        <a:t>1</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2</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3</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a:effectLst/>
                        </a:rPr>
                        <a:t>第</a:t>
                      </a:r>
                      <a:r>
                        <a:rPr lang="en-US" sz="1200" kern="0">
                          <a:effectLst/>
                        </a:rPr>
                        <a:t>4</a:t>
                      </a:r>
                      <a:r>
                        <a:rPr lang="zh-TW" sz="1200" kern="0">
                          <a:effectLst/>
                        </a:rPr>
                        <a:t>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2"/>
                  </a:ext>
                </a:extLst>
              </a:tr>
              <a:tr h="573962">
                <a:tc rowSpan="5">
                  <a:txBody>
                    <a:bodyPr/>
                    <a:lstStyle/>
                    <a:p>
                      <a:pPr>
                        <a:spcAft>
                          <a:spcPts val="0"/>
                        </a:spcAft>
                      </a:pPr>
                      <a:r>
                        <a:rPr lang="zh-TW" sz="1200" kern="0" dirty="0">
                          <a:effectLst/>
                        </a:rPr>
                        <a:t>多元學習表現</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spcAft>
                          <a:spcPts val="0"/>
                        </a:spcAft>
                      </a:pPr>
                      <a:r>
                        <a:rPr lang="zh-TW" sz="1200" kern="0" dirty="0">
                          <a:effectLst/>
                        </a:rPr>
                        <a:t>競賽</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全國第一名得</a:t>
                      </a:r>
                      <a:r>
                        <a:rPr lang="en-US" sz="1200" kern="0" dirty="0">
                          <a:effectLst/>
                        </a:rPr>
                        <a:t>6</a:t>
                      </a:r>
                      <a:r>
                        <a:rPr lang="zh-TW" sz="1200" kern="0" dirty="0">
                          <a:effectLst/>
                        </a:rPr>
                        <a:t>分、第二名得</a:t>
                      </a:r>
                      <a:r>
                        <a:rPr lang="en-US" sz="1200" kern="0" dirty="0">
                          <a:effectLst/>
                        </a:rPr>
                        <a:t>5</a:t>
                      </a:r>
                      <a:r>
                        <a:rPr lang="zh-TW" sz="1200" kern="0" dirty="0">
                          <a:effectLst/>
                        </a:rPr>
                        <a:t>分、第三名得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全國四至六名與區域及縣</a:t>
                      </a:r>
                      <a:r>
                        <a:rPr lang="en-US" sz="1200" kern="0" dirty="0">
                          <a:effectLst/>
                        </a:rPr>
                        <a:t>(</a:t>
                      </a:r>
                      <a:r>
                        <a:rPr lang="zh-TW" sz="1200" kern="0" dirty="0">
                          <a:effectLst/>
                        </a:rPr>
                        <a:t>市</a:t>
                      </a:r>
                      <a:r>
                        <a:rPr lang="en-US" sz="1200" kern="0" dirty="0">
                          <a:effectLst/>
                        </a:rPr>
                        <a:t>)</a:t>
                      </a:r>
                      <a:r>
                        <a:rPr lang="zh-TW" sz="1200" kern="0" dirty="0">
                          <a:effectLst/>
                        </a:rPr>
                        <a:t>第一名得</a:t>
                      </a:r>
                      <a:r>
                        <a:rPr lang="en-US" sz="1200" kern="0" dirty="0">
                          <a:effectLst/>
                        </a:rPr>
                        <a:t>3</a:t>
                      </a:r>
                      <a:r>
                        <a:rPr lang="zh-TW" sz="1200" kern="0" dirty="0">
                          <a:effectLst/>
                        </a:rPr>
                        <a:t>分、區域及縣</a:t>
                      </a:r>
                      <a:r>
                        <a:rPr lang="en-US" sz="1200" kern="0" dirty="0">
                          <a:effectLst/>
                        </a:rPr>
                        <a:t>(</a:t>
                      </a:r>
                      <a:r>
                        <a:rPr lang="zh-TW" sz="1200" kern="0" dirty="0">
                          <a:effectLst/>
                        </a:rPr>
                        <a:t>市</a:t>
                      </a:r>
                      <a:r>
                        <a:rPr lang="en-US" sz="1200" kern="0" dirty="0">
                          <a:effectLst/>
                        </a:rPr>
                        <a:t>)</a:t>
                      </a:r>
                      <a:r>
                        <a:rPr lang="zh-TW" sz="1200" kern="0" dirty="0">
                          <a:effectLst/>
                        </a:rPr>
                        <a:t>第二名得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區域及縣</a:t>
                      </a:r>
                      <a:r>
                        <a:rPr lang="en-US" sz="1200" kern="0">
                          <a:effectLst/>
                        </a:rPr>
                        <a:t>(</a:t>
                      </a:r>
                      <a:r>
                        <a:rPr lang="zh-TW" sz="1200" kern="0">
                          <a:effectLst/>
                        </a:rPr>
                        <a:t>市</a:t>
                      </a:r>
                      <a:r>
                        <a:rPr lang="en-US" sz="1200" kern="0">
                          <a:effectLst/>
                        </a:rPr>
                        <a:t>)</a:t>
                      </a:r>
                      <a:r>
                        <a:rPr lang="zh-TW" sz="1200" kern="0">
                          <a:effectLst/>
                        </a:rPr>
                        <a:t>第三名得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5">
                  <a:txBody>
                    <a:bodyPr/>
                    <a:lstStyle/>
                    <a:p>
                      <a:pPr algn="ctr">
                        <a:spcAft>
                          <a:spcPts val="0"/>
                        </a:spcAft>
                      </a:pPr>
                      <a:r>
                        <a:rPr lang="en-US" sz="1200" kern="0" dirty="0">
                          <a:effectLst/>
                        </a:rPr>
                        <a:t>16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3"/>
                  </a:ext>
                </a:extLst>
              </a:tr>
              <a:tr h="1137326">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200" kern="0" dirty="0">
                          <a:effectLst/>
                        </a:rPr>
                        <a:t>國際科技展覽、國際運動會、學科國際奧林匹亞競賽、國際國中科學奧林匹亞競賽、國際技能競賽、國際展能節職業技能競賽等獲得第一名得</a:t>
                      </a:r>
                      <a:r>
                        <a:rPr lang="en-US" sz="1200" kern="0" dirty="0">
                          <a:effectLst/>
                        </a:rPr>
                        <a:t>7</a:t>
                      </a:r>
                      <a:r>
                        <a:rPr lang="zh-TW" sz="1200" kern="0" dirty="0">
                          <a:effectLst/>
                        </a:rPr>
                        <a:t>分、獲得第二名得</a:t>
                      </a:r>
                      <a:r>
                        <a:rPr lang="en-US" sz="1200" kern="0" dirty="0">
                          <a:effectLst/>
                        </a:rPr>
                        <a:t>6</a:t>
                      </a:r>
                      <a:r>
                        <a:rPr lang="zh-TW" sz="1200" kern="0" dirty="0">
                          <a:effectLst/>
                        </a:rPr>
                        <a:t>分、獲得第三名得</a:t>
                      </a:r>
                      <a:r>
                        <a:rPr lang="en-US" sz="1200" kern="0" dirty="0">
                          <a:effectLst/>
                        </a:rPr>
                        <a:t>5</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國際發明展及台北國際發明暨技術交易展獲得第一名得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國際發明展及台北國際發明暨技術交易展獲得第二名得</a:t>
                      </a:r>
                      <a:r>
                        <a:rPr lang="en-US" sz="1200" kern="0" dirty="0">
                          <a:effectLst/>
                        </a:rPr>
                        <a:t>3</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國際發明展及台北國際發明暨技術交易展獲得第三名得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77722">
                <a:tc vMerge="1">
                  <a:txBody>
                    <a:bodyPr/>
                    <a:lstStyle/>
                    <a:p>
                      <a:endParaRPr lang="zh-TW" altLang="en-US"/>
                    </a:p>
                  </a:txBody>
                  <a:tcPr/>
                </a:tc>
                <a:tc>
                  <a:txBody>
                    <a:bodyPr/>
                    <a:lstStyle/>
                    <a:p>
                      <a:pPr>
                        <a:spcAft>
                          <a:spcPts val="0"/>
                        </a:spcAft>
                      </a:pPr>
                      <a:r>
                        <a:rPr lang="zh-TW" sz="1200" kern="0">
                          <a:effectLst/>
                        </a:rPr>
                        <a:t>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學校服務表現及校外服務學習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5"/>
                  </a:ext>
                </a:extLst>
              </a:tr>
              <a:tr h="573962">
                <a:tc vMerge="1">
                  <a:txBody>
                    <a:bodyPr/>
                    <a:lstStyle/>
                    <a:p>
                      <a:endParaRPr lang="zh-TW" altLang="en-US"/>
                    </a:p>
                  </a:txBody>
                  <a:tcPr/>
                </a:tc>
                <a:tc>
                  <a:txBody>
                    <a:bodyPr/>
                    <a:lstStyle/>
                    <a:p>
                      <a:pPr>
                        <a:spcAft>
                          <a:spcPts val="0"/>
                        </a:spcAft>
                      </a:pPr>
                      <a:r>
                        <a:rPr lang="zh-TW" sz="1200" kern="0">
                          <a:effectLst/>
                        </a:rPr>
                        <a:t>日常生活表現評量</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次大功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次小功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無記小過以上處分紀錄，並經獎懲相抵後得</a:t>
                      </a:r>
                      <a:r>
                        <a:rPr lang="en-US" sz="1200" kern="0" dirty="0">
                          <a:effectLst/>
                        </a:rPr>
                        <a:t>1</a:t>
                      </a:r>
                      <a:r>
                        <a:rPr lang="zh-TW" sz="1200" kern="0" dirty="0">
                          <a:effectLst/>
                        </a:rPr>
                        <a:t>次嘉獎</a:t>
                      </a:r>
                      <a:r>
                        <a:rPr lang="en-US" sz="1200" kern="0" dirty="0">
                          <a:effectLst/>
                        </a:rPr>
                        <a:t>(</a:t>
                      </a:r>
                      <a:r>
                        <a:rPr lang="zh-TW" sz="1200" kern="0" dirty="0">
                          <a:effectLst/>
                        </a:rPr>
                        <a:t>含以上</a:t>
                      </a:r>
                      <a:r>
                        <a:rPr lang="en-US" sz="1200" kern="0" dirty="0">
                          <a:effectLst/>
                        </a:rPr>
                        <a:t>)</a:t>
                      </a:r>
                      <a:r>
                        <a:rPr lang="zh-TW" sz="1200" kern="0" dirty="0">
                          <a:effectLst/>
                        </a:rPr>
                        <a:t>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獎懲相抵後無任何懲處紀錄者得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6"/>
                  </a:ext>
                </a:extLst>
              </a:tr>
              <a:tr h="391082">
                <a:tc vMerge="1">
                  <a:txBody>
                    <a:bodyPr/>
                    <a:lstStyle/>
                    <a:p>
                      <a:endParaRPr lang="zh-TW" altLang="en-US"/>
                    </a:p>
                  </a:txBody>
                  <a:tcPr/>
                </a:tc>
                <a:tc>
                  <a:txBody>
                    <a:bodyPr/>
                    <a:lstStyle/>
                    <a:p>
                      <a:pPr>
                        <a:spcAft>
                          <a:spcPts val="0"/>
                        </a:spcAft>
                      </a:pPr>
                      <a:r>
                        <a:rPr lang="zh-TW" sz="1200" kern="0">
                          <a:effectLst/>
                        </a:rPr>
                        <a:t>體適能</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3</a:t>
                      </a:r>
                      <a:r>
                        <a:rPr lang="zh-TW" sz="1200" kern="0">
                          <a:effectLst/>
                        </a:rPr>
                        <a:t>項達門檻標準者得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2</a:t>
                      </a:r>
                      <a:r>
                        <a:rPr lang="zh-TW" sz="1200" kern="0">
                          <a:effectLst/>
                        </a:rPr>
                        <a:t>項達門檻標準者得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體適能檢測成績</a:t>
                      </a:r>
                      <a:r>
                        <a:rPr lang="en-US" sz="1200" kern="0" dirty="0">
                          <a:effectLst/>
                        </a:rPr>
                        <a:t>1</a:t>
                      </a:r>
                      <a:r>
                        <a:rPr lang="zh-TW" sz="1200" kern="0" dirty="0">
                          <a:effectLst/>
                        </a:rPr>
                        <a:t>項達門檻標準者得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7"/>
                  </a:ext>
                </a:extLst>
              </a:tr>
              <a:tr h="573962">
                <a:tc gridSpan="2">
                  <a:txBody>
                    <a:bodyPr/>
                    <a:lstStyle/>
                    <a:p>
                      <a:pPr>
                        <a:spcAft>
                          <a:spcPts val="0"/>
                        </a:spcAft>
                      </a:pPr>
                      <a:r>
                        <a:rPr lang="zh-TW" sz="1200" kern="0">
                          <a:effectLst/>
                        </a:rPr>
                        <a:t>技藝優良</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技藝教育課程平均總成績達</a:t>
                      </a:r>
                      <a:r>
                        <a:rPr lang="en-US" sz="1200" kern="0">
                          <a:effectLst/>
                        </a:rPr>
                        <a:t>90</a:t>
                      </a:r>
                      <a:r>
                        <a:rPr lang="zh-TW" sz="1200" kern="0">
                          <a:effectLst/>
                        </a:rPr>
                        <a:t>分以上者得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技藝教育課程平均總成績達</a:t>
                      </a:r>
                      <a:r>
                        <a:rPr lang="en-US" sz="1200" kern="0">
                          <a:effectLst/>
                        </a:rPr>
                        <a:t>80</a:t>
                      </a:r>
                      <a:r>
                        <a:rPr lang="zh-TW" sz="1200" kern="0">
                          <a:effectLst/>
                        </a:rPr>
                        <a:t>分以上，未滿</a:t>
                      </a:r>
                      <a:r>
                        <a:rPr lang="en-US" sz="1200" kern="0">
                          <a:effectLst/>
                        </a:rPr>
                        <a:t>90</a:t>
                      </a:r>
                      <a:r>
                        <a:rPr lang="zh-TW" sz="1200" kern="0">
                          <a:effectLst/>
                        </a:rPr>
                        <a:t>分者得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技藝教育課程平均總成績達</a:t>
                      </a:r>
                      <a:r>
                        <a:rPr lang="en-US" sz="1200" kern="0" dirty="0">
                          <a:effectLst/>
                        </a:rPr>
                        <a:t>60</a:t>
                      </a:r>
                      <a:r>
                        <a:rPr lang="zh-TW" sz="1200" kern="0" dirty="0">
                          <a:effectLst/>
                        </a:rPr>
                        <a:t>分以上，未滿</a:t>
                      </a:r>
                      <a:r>
                        <a:rPr lang="en-US" sz="1200" kern="0" dirty="0">
                          <a:effectLst/>
                        </a:rPr>
                        <a:t>80</a:t>
                      </a:r>
                      <a:r>
                        <a:rPr lang="zh-TW" sz="1200" kern="0" dirty="0">
                          <a:effectLst/>
                        </a:rPr>
                        <a:t>分者得</a:t>
                      </a:r>
                      <a:r>
                        <a:rPr lang="en-US" sz="1200" kern="0" dirty="0">
                          <a:effectLst/>
                        </a:rPr>
                        <a:t>1</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8"/>
                  </a:ext>
                </a:extLst>
              </a:tr>
              <a:tr h="573962">
                <a:tc gridSpan="2">
                  <a:txBody>
                    <a:bodyPr/>
                    <a:lstStyle/>
                    <a:p>
                      <a:pPr>
                        <a:spcAft>
                          <a:spcPts val="0"/>
                        </a:spcAft>
                      </a:pPr>
                      <a:r>
                        <a:rPr lang="zh-TW" sz="1200" kern="0">
                          <a:effectLst/>
                        </a:rPr>
                        <a:t>弱勢身分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低收入戶、中低收入戶、直系血親尊親屬支領失業給付之子女或特殊境遇家庭子女</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9"/>
                  </a:ext>
                </a:extLst>
              </a:tr>
              <a:tr h="391082">
                <a:tc gridSpan="2">
                  <a:txBody>
                    <a:bodyPr/>
                    <a:lstStyle/>
                    <a:p>
                      <a:pPr>
                        <a:spcAft>
                          <a:spcPts val="0"/>
                        </a:spcAft>
                      </a:pPr>
                      <a:r>
                        <a:rPr lang="zh-TW" sz="1200" kern="0">
                          <a:effectLst/>
                        </a:rPr>
                        <a:t>均衡學習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en-US" sz="1200" kern="0">
                          <a:effectLst/>
                        </a:rPr>
                        <a:t>3</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en-US" sz="1200" kern="0">
                          <a:effectLst/>
                        </a:rPr>
                        <a:t>2</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僅</a:t>
                      </a:r>
                      <a:r>
                        <a:rPr lang="en-US" sz="1200" kern="0" dirty="0">
                          <a:effectLst/>
                        </a:rPr>
                        <a:t>1</a:t>
                      </a:r>
                      <a:r>
                        <a:rPr lang="zh-TW" sz="1200" kern="0" dirty="0">
                          <a:effectLst/>
                        </a:rPr>
                        <a:t>項領域「</a:t>
                      </a:r>
                      <a:r>
                        <a:rPr lang="en-US" sz="1200" kern="0" dirty="0">
                          <a:effectLst/>
                        </a:rPr>
                        <a:t>5</a:t>
                      </a:r>
                      <a:r>
                        <a:rPr lang="zh-TW" sz="1200" kern="0" dirty="0">
                          <a:effectLst/>
                        </a:rPr>
                        <a:t>學期平均成績」達</a:t>
                      </a:r>
                      <a:r>
                        <a:rPr lang="en-US" sz="1200" kern="0" dirty="0">
                          <a:effectLst/>
                        </a:rPr>
                        <a:t>60</a:t>
                      </a:r>
                      <a:r>
                        <a:rPr lang="zh-TW" sz="1200" kern="0" dirty="0">
                          <a:effectLst/>
                        </a:rPr>
                        <a:t>分以上得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0"/>
                  </a:ext>
                </a:extLst>
              </a:tr>
              <a:tr h="939722">
                <a:tc gridSpan="2">
                  <a:txBody>
                    <a:bodyPr/>
                    <a:lstStyle/>
                    <a:p>
                      <a:pPr>
                        <a:spcAft>
                          <a:spcPts val="0"/>
                        </a:spcAft>
                      </a:pPr>
                      <a:r>
                        <a:rPr lang="zh-TW" sz="1200" kern="0" dirty="0">
                          <a:effectLst/>
                        </a:rPr>
                        <a:t>適性輔導</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《生涯發展規劃書》中「家長意見」、「導師意見」、「輔導教師意見」</a:t>
                      </a:r>
                      <a:r>
                        <a:rPr lang="en-US" sz="1200" kern="0">
                          <a:effectLst/>
                        </a:rPr>
                        <a:t>3</a:t>
                      </a:r>
                      <a:r>
                        <a:rPr lang="zh-TW" sz="1200" kern="0">
                          <a:effectLst/>
                        </a:rPr>
                        <a:t>者皆勾選五專者得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2</a:t>
                      </a:r>
                      <a:r>
                        <a:rPr lang="zh-TW" sz="1200" kern="0">
                          <a:effectLst/>
                        </a:rPr>
                        <a:t>者勾選五專者得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1</a:t>
                      </a:r>
                      <a:r>
                        <a:rPr lang="zh-TW" sz="1200" kern="0">
                          <a:effectLst/>
                        </a:rPr>
                        <a:t>者勾選五專者得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1"/>
                  </a:ext>
                </a:extLst>
              </a:tr>
              <a:tr h="407968">
                <a:tc gridSpan="2">
                  <a:txBody>
                    <a:bodyPr/>
                    <a:lstStyle/>
                    <a:p>
                      <a:pPr>
                        <a:spcAft>
                          <a:spcPts val="0"/>
                        </a:spcAft>
                      </a:pPr>
                      <a:r>
                        <a:rPr lang="zh-TW" sz="1200" kern="0">
                          <a:effectLst/>
                        </a:rPr>
                        <a:t>國中教育會考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「精熟」科目每科得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「基礎」科目每科得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「待加強」科目每科得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15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15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2"/>
                  </a:ext>
                </a:extLst>
              </a:tr>
              <a:tr h="225625">
                <a:tc gridSpan="2">
                  <a:txBody>
                    <a:bodyPr/>
                    <a:lstStyle/>
                    <a:p>
                      <a:pPr>
                        <a:spcAft>
                          <a:spcPts val="0"/>
                        </a:spcAft>
                      </a:pPr>
                      <a:r>
                        <a:rPr lang="zh-TW" sz="1200" kern="0">
                          <a:effectLst/>
                        </a:rPr>
                        <a:t>其他</a:t>
                      </a:r>
                      <a:r>
                        <a:rPr lang="en-US" sz="1200" kern="0">
                          <a:effectLst/>
                        </a:rPr>
                        <a:t>(</a:t>
                      </a:r>
                      <a:r>
                        <a:rPr lang="zh-TW" sz="1200" kern="0">
                          <a:effectLst/>
                        </a:rPr>
                        <a:t>招生學校自訂項目</a:t>
                      </a:r>
                      <a:r>
                        <a:rPr lang="en-US"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各校自訂</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3"/>
                  </a:ext>
                </a:extLst>
              </a:tr>
            </a:tbl>
          </a:graphicData>
        </a:graphic>
      </p:graphicFrame>
      <p:sp>
        <p:nvSpPr>
          <p:cNvPr id="7" name="Rectangle 1"/>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p>
            <a:pPr>
              <a:defRPr/>
            </a:pPr>
            <a:endParaRPr lang="zh-TW" altLang="en-US"/>
          </a:p>
        </p:txBody>
      </p:sp>
      <p:sp>
        <p:nvSpPr>
          <p:cNvPr id="214132"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B2EF66A-92B7-4272-91E3-F1613AE68E73}" type="slidenum">
              <a:rPr kumimoji="0" lang="zh-TW" altLang="en-US" smtClean="0">
                <a:solidFill>
                  <a:srgbClr val="FEFFFF"/>
                </a:solidFill>
                <a:latin typeface="Century Gothic" panose="020B0502020202020204" pitchFamily="34" charset="0"/>
              </a:rPr>
              <a:pPr/>
              <a:t>137</a:t>
            </a:fld>
            <a:endParaRPr kumimoji="0" lang="zh-TW" altLang="en-US" dirty="0"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內容版面配置區 2"/>
          <p:cNvSpPr>
            <a:spLocks noGrp="1"/>
          </p:cNvSpPr>
          <p:nvPr>
            <p:ph idx="1"/>
          </p:nvPr>
        </p:nvSpPr>
        <p:spPr>
          <a:xfrm>
            <a:off x="1158563" y="1321503"/>
            <a:ext cx="10498138" cy="5511800"/>
          </a:xfrm>
        </p:spPr>
        <p:txBody>
          <a:bodyPr/>
          <a:lstStyle/>
          <a:p>
            <a:r>
              <a:rPr lang="zh-TW" altLang="en-US" sz="3600" dirty="0" smtClean="0">
                <a:solidFill>
                  <a:schemeClr val="tx1"/>
                </a:solidFill>
                <a:latin typeface="標楷體" panose="03000509000000000000" pitchFamily="65" charset="-120"/>
                <a:ea typeface="標楷體" panose="03000509000000000000" pitchFamily="65" charset="-120"/>
              </a:rPr>
              <a:t>超額比序總積分之計算，以採計報名學生於國中在學期間至</a:t>
            </a:r>
            <a:r>
              <a:rPr lang="en-US" altLang="zh-TW" sz="3600" dirty="0" smtClean="0">
                <a:solidFill>
                  <a:schemeClr val="tx1"/>
                </a:solidFill>
                <a:latin typeface="標楷體" panose="03000509000000000000" pitchFamily="65" charset="-120"/>
                <a:ea typeface="標楷體" panose="03000509000000000000" pitchFamily="65" charset="-120"/>
              </a:rPr>
              <a:t>108</a:t>
            </a:r>
            <a:r>
              <a:rPr lang="zh-TW" altLang="en-US" sz="3600" dirty="0" smtClean="0">
                <a:solidFill>
                  <a:schemeClr val="tx1"/>
                </a:solidFill>
                <a:latin typeface="標楷體" panose="03000509000000000000" pitchFamily="65" charset="-120"/>
                <a:ea typeface="標楷體" panose="03000509000000000000" pitchFamily="65" charset="-120"/>
              </a:rPr>
              <a:t>年</a:t>
            </a:r>
            <a:r>
              <a:rPr lang="en-US" altLang="zh-TW" sz="3600" dirty="0" smtClean="0">
                <a:solidFill>
                  <a:schemeClr val="tx1"/>
                </a:solidFill>
                <a:latin typeface="標楷體" panose="03000509000000000000" pitchFamily="65" charset="-120"/>
                <a:ea typeface="標楷體" panose="03000509000000000000" pitchFamily="65" charset="-120"/>
              </a:rPr>
              <a:t>5</a:t>
            </a:r>
            <a:r>
              <a:rPr lang="zh-TW" altLang="en-US" sz="3600" dirty="0" smtClean="0">
                <a:solidFill>
                  <a:schemeClr val="tx1"/>
                </a:solidFill>
                <a:latin typeface="標楷體" panose="03000509000000000000" pitchFamily="65" charset="-120"/>
                <a:ea typeface="標楷體" panose="03000509000000000000" pitchFamily="65" charset="-120"/>
              </a:rPr>
              <a:t>月</a:t>
            </a:r>
            <a:r>
              <a:rPr lang="en-US" altLang="zh-TW" sz="3600" dirty="0" smtClean="0">
                <a:solidFill>
                  <a:schemeClr val="tx1"/>
                </a:solidFill>
                <a:latin typeface="標楷體" panose="03000509000000000000" pitchFamily="65" charset="-120"/>
                <a:ea typeface="標楷體" panose="03000509000000000000" pitchFamily="65" charset="-120"/>
              </a:rPr>
              <a:t>14</a:t>
            </a:r>
            <a:r>
              <a:rPr lang="zh-TW" altLang="en-US" sz="3600" dirty="0" smtClean="0">
                <a:solidFill>
                  <a:schemeClr val="tx1"/>
                </a:solidFill>
                <a:latin typeface="標楷體" panose="03000509000000000000" pitchFamily="65" charset="-120"/>
                <a:ea typeface="標楷體" panose="03000509000000000000" pitchFamily="65" charset="-120"/>
              </a:rPr>
              <a:t>日</a:t>
            </a:r>
            <a:r>
              <a:rPr lang="en-US" altLang="zh-TW" sz="3600" dirty="0" smtClean="0">
                <a:solidFill>
                  <a:schemeClr val="tx1"/>
                </a:solidFill>
                <a:latin typeface="標楷體" panose="03000509000000000000" pitchFamily="65" charset="-120"/>
                <a:ea typeface="標楷體" panose="03000509000000000000" pitchFamily="65" charset="-120"/>
              </a:rPr>
              <a:t>(</a:t>
            </a:r>
            <a:r>
              <a:rPr lang="zh-TW" altLang="en-US" sz="3600" dirty="0" smtClean="0">
                <a:solidFill>
                  <a:schemeClr val="tx1"/>
                </a:solidFill>
                <a:latin typeface="標楷體" panose="03000509000000000000" pitchFamily="65" charset="-120"/>
                <a:ea typeface="標楷體" panose="03000509000000000000" pitchFamily="65" charset="-120"/>
              </a:rPr>
              <a:t>含</a:t>
            </a:r>
            <a:r>
              <a:rPr lang="en-US" altLang="zh-TW" sz="3600" dirty="0" smtClean="0">
                <a:solidFill>
                  <a:schemeClr val="tx1"/>
                </a:solidFill>
                <a:latin typeface="標楷體" panose="03000509000000000000" pitchFamily="65" charset="-120"/>
                <a:ea typeface="標楷體" panose="03000509000000000000" pitchFamily="65" charset="-120"/>
              </a:rPr>
              <a:t>)</a:t>
            </a:r>
            <a:r>
              <a:rPr lang="zh-TW" altLang="en-US" sz="3600" dirty="0" smtClean="0">
                <a:solidFill>
                  <a:schemeClr val="tx1"/>
                </a:solidFill>
                <a:latin typeface="標楷體" panose="03000509000000000000" pitchFamily="65" charset="-120"/>
                <a:ea typeface="標楷體" panose="03000509000000000000" pitchFamily="65" charset="-120"/>
              </a:rPr>
              <a:t>止。</a:t>
            </a:r>
            <a:endParaRPr lang="en-US" altLang="zh-TW" sz="3600" dirty="0" smtClean="0">
              <a:solidFill>
                <a:schemeClr val="tx1"/>
              </a:solidFill>
              <a:latin typeface="標楷體" panose="03000509000000000000" pitchFamily="65" charset="-120"/>
              <a:ea typeface="標楷體" panose="03000509000000000000" pitchFamily="65" charset="-120"/>
            </a:endParaRPr>
          </a:p>
          <a:p>
            <a:r>
              <a:rPr lang="zh-TW" altLang="en-US" sz="3600" dirty="0" smtClean="0">
                <a:solidFill>
                  <a:schemeClr val="tx1"/>
                </a:solidFill>
                <a:latin typeface="標楷體" panose="03000509000000000000" pitchFamily="65" charset="-120"/>
                <a:ea typeface="標楷體" panose="03000509000000000000" pitchFamily="65" charset="-120"/>
              </a:rPr>
              <a:t>招生學校得依學校發展特色</a:t>
            </a:r>
            <a:r>
              <a:rPr lang="zh-TW" altLang="en-US" sz="3600" smtClean="0">
                <a:solidFill>
                  <a:schemeClr val="tx1"/>
                </a:solidFill>
                <a:latin typeface="標楷體" panose="03000509000000000000" pitchFamily="65" charset="-120"/>
                <a:ea typeface="標楷體" panose="03000509000000000000" pitchFamily="65" charset="-120"/>
              </a:rPr>
              <a:t>及科組特性</a:t>
            </a:r>
            <a:r>
              <a:rPr lang="zh-TW" altLang="en-US" sz="3600" dirty="0" smtClean="0">
                <a:solidFill>
                  <a:schemeClr val="tx1"/>
                </a:solidFill>
                <a:latin typeface="標楷體" panose="03000509000000000000" pitchFamily="65" charset="-120"/>
                <a:ea typeface="標楷體" panose="03000509000000000000" pitchFamily="65" charset="-120"/>
              </a:rPr>
              <a:t>，</a:t>
            </a:r>
            <a:r>
              <a:rPr lang="zh-TW" altLang="en-US" sz="3600" dirty="0" smtClean="0">
                <a:solidFill>
                  <a:srgbClr val="FF0000"/>
                </a:solidFill>
                <a:latin typeface="標楷體" panose="03000509000000000000" pitchFamily="65" charset="-120"/>
                <a:ea typeface="標楷體" panose="03000509000000000000" pitchFamily="65" charset="-120"/>
              </a:rPr>
              <a:t>加權採計部分項目</a:t>
            </a:r>
            <a:r>
              <a:rPr lang="zh-TW" altLang="en-US" sz="3600" dirty="0" smtClean="0">
                <a:solidFill>
                  <a:schemeClr val="tx1"/>
                </a:solidFill>
                <a:latin typeface="標楷體" panose="03000509000000000000" pitchFamily="65" charset="-120"/>
                <a:ea typeface="標楷體" panose="03000509000000000000" pitchFamily="65" charset="-120"/>
              </a:rPr>
              <a:t>，加權項目至多得擇</a:t>
            </a:r>
            <a:r>
              <a:rPr lang="en-US" altLang="zh-TW" sz="3600" dirty="0" smtClean="0">
                <a:solidFill>
                  <a:schemeClr val="tx1"/>
                </a:solidFill>
                <a:latin typeface="標楷體" panose="03000509000000000000" pitchFamily="65" charset="-120"/>
                <a:ea typeface="標楷體" panose="03000509000000000000" pitchFamily="65" charset="-120"/>
              </a:rPr>
              <a:t>3</a:t>
            </a:r>
            <a:r>
              <a:rPr lang="zh-TW" altLang="en-US" sz="3600" dirty="0" smtClean="0">
                <a:solidFill>
                  <a:schemeClr val="tx1"/>
                </a:solidFill>
                <a:latin typeface="標楷體" panose="03000509000000000000" pitchFamily="65" charset="-120"/>
                <a:ea typeface="標楷體" panose="03000509000000000000" pitchFamily="65" charset="-120"/>
              </a:rPr>
              <a:t>項，其權重可訂為</a:t>
            </a:r>
            <a:r>
              <a:rPr lang="en-US" altLang="zh-TW" sz="3600" dirty="0" smtClean="0">
                <a:solidFill>
                  <a:schemeClr val="tx1"/>
                </a:solidFill>
                <a:latin typeface="標楷體" panose="03000509000000000000" pitchFamily="65" charset="-120"/>
                <a:ea typeface="標楷體" panose="03000509000000000000" pitchFamily="65" charset="-120"/>
              </a:rPr>
              <a:t>1.1</a:t>
            </a:r>
            <a:r>
              <a:rPr lang="zh-TW" altLang="en-US" sz="3600" dirty="0" smtClean="0">
                <a:solidFill>
                  <a:schemeClr val="tx1"/>
                </a:solidFill>
                <a:latin typeface="標楷體" panose="03000509000000000000" pitchFamily="65" charset="-120"/>
                <a:ea typeface="標楷體" panose="03000509000000000000" pitchFamily="65" charset="-120"/>
              </a:rPr>
              <a:t>、</a:t>
            </a:r>
            <a:r>
              <a:rPr lang="en-US" altLang="zh-TW" sz="3600" dirty="0" smtClean="0">
                <a:solidFill>
                  <a:schemeClr val="tx1"/>
                </a:solidFill>
                <a:latin typeface="標楷體" panose="03000509000000000000" pitchFamily="65" charset="-120"/>
                <a:ea typeface="標楷體" panose="03000509000000000000" pitchFamily="65" charset="-120"/>
              </a:rPr>
              <a:t>1.2</a:t>
            </a:r>
            <a:r>
              <a:rPr lang="zh-TW" altLang="en-US" sz="3600" dirty="0" smtClean="0">
                <a:solidFill>
                  <a:schemeClr val="tx1"/>
                </a:solidFill>
                <a:latin typeface="標楷體" panose="03000509000000000000" pitchFamily="65" charset="-120"/>
                <a:ea typeface="標楷體" panose="03000509000000000000" pitchFamily="65" charset="-120"/>
              </a:rPr>
              <a:t>、</a:t>
            </a:r>
            <a:r>
              <a:rPr lang="en-US" altLang="zh-TW" sz="3600" dirty="0" smtClean="0">
                <a:solidFill>
                  <a:schemeClr val="tx1"/>
                </a:solidFill>
                <a:latin typeface="標楷體" panose="03000509000000000000" pitchFamily="65" charset="-120"/>
                <a:ea typeface="標楷體" panose="03000509000000000000" pitchFamily="65" charset="-120"/>
              </a:rPr>
              <a:t>1.3</a:t>
            </a:r>
            <a:r>
              <a:rPr lang="zh-TW" altLang="en-US" sz="3600" dirty="0" smtClean="0">
                <a:solidFill>
                  <a:schemeClr val="tx1"/>
                </a:solidFill>
                <a:latin typeface="標楷體" panose="03000509000000000000" pitchFamily="65" charset="-120"/>
                <a:ea typeface="標楷體" panose="03000509000000000000" pitchFamily="65" charset="-120"/>
              </a:rPr>
              <a:t>、</a:t>
            </a:r>
            <a:r>
              <a:rPr lang="en-US" altLang="zh-TW" sz="3600" dirty="0" smtClean="0">
                <a:solidFill>
                  <a:schemeClr val="tx1"/>
                </a:solidFill>
                <a:latin typeface="標楷體" panose="03000509000000000000" pitchFamily="65" charset="-120"/>
                <a:ea typeface="標楷體" panose="03000509000000000000" pitchFamily="65" charset="-120"/>
              </a:rPr>
              <a:t>1.4</a:t>
            </a:r>
            <a:r>
              <a:rPr lang="zh-TW" altLang="en-US" sz="3600" dirty="0" smtClean="0">
                <a:solidFill>
                  <a:schemeClr val="tx1"/>
                </a:solidFill>
                <a:latin typeface="標楷體" panose="03000509000000000000" pitchFamily="65" charset="-120"/>
                <a:ea typeface="標楷體" panose="03000509000000000000" pitchFamily="65" charset="-120"/>
              </a:rPr>
              <a:t>、</a:t>
            </a:r>
            <a:r>
              <a:rPr lang="en-US" altLang="zh-TW" sz="3600" dirty="0" smtClean="0">
                <a:solidFill>
                  <a:schemeClr val="tx1"/>
                </a:solidFill>
                <a:latin typeface="標楷體" panose="03000509000000000000" pitchFamily="65" charset="-120"/>
                <a:ea typeface="標楷體" panose="03000509000000000000" pitchFamily="65" charset="-120"/>
              </a:rPr>
              <a:t>1.5</a:t>
            </a:r>
            <a:r>
              <a:rPr lang="zh-TW" altLang="en-US" sz="3600" dirty="0" smtClean="0">
                <a:solidFill>
                  <a:schemeClr val="tx1"/>
                </a:solidFill>
                <a:latin typeface="標楷體" panose="03000509000000000000" pitchFamily="65" charset="-120"/>
                <a:ea typeface="標楷體" panose="03000509000000000000" pitchFamily="65" charset="-120"/>
              </a:rPr>
              <a:t>，並以</a:t>
            </a:r>
            <a:r>
              <a:rPr lang="en-US" altLang="zh-TW" sz="3600" dirty="0" smtClean="0">
                <a:solidFill>
                  <a:schemeClr val="tx1"/>
                </a:solidFill>
                <a:latin typeface="標楷體" panose="03000509000000000000" pitchFamily="65" charset="-120"/>
                <a:ea typeface="標楷體" panose="03000509000000000000" pitchFamily="65" charset="-120"/>
              </a:rPr>
              <a:t>1.5</a:t>
            </a:r>
            <a:r>
              <a:rPr lang="zh-TW" altLang="en-US" sz="3600" dirty="0" smtClean="0">
                <a:solidFill>
                  <a:schemeClr val="tx1"/>
                </a:solidFill>
                <a:latin typeface="標楷體" panose="03000509000000000000" pitchFamily="65" charset="-120"/>
                <a:ea typeface="標楷體" panose="03000509000000000000" pitchFamily="65" charset="-120"/>
              </a:rPr>
              <a:t>為上限。</a:t>
            </a:r>
            <a:endParaRPr lang="en-US" altLang="zh-TW" sz="3600" dirty="0" smtClean="0">
              <a:solidFill>
                <a:schemeClr val="tx1"/>
              </a:solidFill>
              <a:latin typeface="標楷體" panose="03000509000000000000" pitchFamily="65" charset="-120"/>
              <a:ea typeface="標楷體" panose="03000509000000000000" pitchFamily="65" charset="-120"/>
            </a:endParaRPr>
          </a:p>
          <a:p>
            <a:r>
              <a:rPr lang="zh-TW" altLang="en-US" sz="3600" dirty="0" smtClean="0">
                <a:solidFill>
                  <a:schemeClr val="tx1"/>
                </a:solidFill>
                <a:latin typeface="標楷體" panose="03000509000000000000" pitchFamily="65" charset="-120"/>
                <a:ea typeface="標楷體" panose="03000509000000000000" pitchFamily="65" charset="-120"/>
              </a:rPr>
              <a:t>於分發時若超額比序</a:t>
            </a:r>
            <a:r>
              <a:rPr lang="zh-TW" altLang="en-US" sz="3600" dirty="0" smtClean="0">
                <a:solidFill>
                  <a:srgbClr val="FF0000"/>
                </a:solidFill>
                <a:latin typeface="標楷體" panose="03000509000000000000" pitchFamily="65" charset="-120"/>
                <a:ea typeface="標楷體" panose="03000509000000000000" pitchFamily="65" charset="-120"/>
              </a:rPr>
              <a:t>總積分相同時，針對各校所訂優先比序條件進行同分比序</a:t>
            </a:r>
            <a:r>
              <a:rPr lang="zh-TW" altLang="en-US" sz="3600" dirty="0" smtClean="0">
                <a:solidFill>
                  <a:schemeClr val="tx1"/>
                </a:solidFill>
                <a:latin typeface="標楷體" panose="03000509000000000000" pitchFamily="65" charset="-120"/>
                <a:ea typeface="標楷體" panose="03000509000000000000" pitchFamily="65" charset="-120"/>
              </a:rPr>
              <a:t>，其比序順序先行以主項目進行比序，再依其主項目下之分項進行比序。</a:t>
            </a:r>
          </a:p>
        </p:txBody>
      </p:sp>
      <p:sp>
        <p:nvSpPr>
          <p:cNvPr id="5" name="標題 1"/>
          <p:cNvSpPr txBox="1">
            <a:spLocks/>
          </p:cNvSpPr>
          <p:nvPr/>
        </p:nvSpPr>
        <p:spPr bwMode="auto">
          <a:xfrm>
            <a:off x="654752" y="106363"/>
            <a:ext cx="11505760" cy="681037"/>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四</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五專聯合免試超額</a:t>
            </a:r>
            <a:r>
              <a:rPr kumimoji="0" lang="zh-TW" altLang="en-US" sz="4000" dirty="0">
                <a:latin typeface="標楷體" panose="03000509000000000000" pitchFamily="65" charset="-120"/>
                <a:ea typeface="標楷體" panose="03000509000000000000" pitchFamily="65" charset="-120"/>
              </a:rPr>
              <a:t>比序項目積分對照訂定</a:t>
            </a:r>
            <a:r>
              <a:rPr kumimoji="0" lang="zh-TW" altLang="en-US" sz="4000" dirty="0" smtClean="0">
                <a:latin typeface="標楷體" panose="03000509000000000000" pitchFamily="65" charset="-120"/>
                <a:ea typeface="標楷體" panose="03000509000000000000" pitchFamily="65" charset="-120"/>
              </a:rPr>
              <a:t>原則</a:t>
            </a:r>
            <a:endParaRPr kumimoji="0" lang="zh-TW" altLang="en-US" sz="4000" dirty="0">
              <a:latin typeface="標楷體" panose="03000509000000000000" pitchFamily="65" charset="-120"/>
              <a:ea typeface="標楷體" panose="03000509000000000000" pitchFamily="65" charset="-120"/>
            </a:endParaRPr>
          </a:p>
        </p:txBody>
      </p:sp>
      <p:sp>
        <p:nvSpPr>
          <p:cNvPr id="21504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B0A0E5E-8FD0-496B-AFC3-48598C9DB965}" type="slidenum">
              <a:rPr kumimoji="0" lang="zh-TW" altLang="en-US" smtClean="0">
                <a:solidFill>
                  <a:srgbClr val="FEFFFF"/>
                </a:solidFill>
                <a:latin typeface="Century Gothic" panose="020B0502020202020204" pitchFamily="34" charset="0"/>
              </a:rPr>
              <a:pPr/>
              <a:t>138</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descr="畫面剪輯"/>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356086" y="-12748"/>
            <a:ext cx="5812852" cy="6870748"/>
          </a:xfrm>
        </p:spPr>
      </p:pic>
      <p:sp>
        <p:nvSpPr>
          <p:cNvPr id="7" name="標題 1"/>
          <p:cNvSpPr txBox="1">
            <a:spLocks/>
          </p:cNvSpPr>
          <p:nvPr/>
        </p:nvSpPr>
        <p:spPr bwMode="auto">
          <a:xfrm>
            <a:off x="9832975" y="523875"/>
            <a:ext cx="1362075" cy="5090344"/>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smtClean="0">
                <a:latin typeface="標楷體" panose="03000509000000000000" pitchFamily="65" charset="-120"/>
                <a:ea typeface="標楷體" panose="03000509000000000000" pitchFamily="65" charset="-120"/>
              </a:rPr>
              <a:t>四</a:t>
            </a:r>
            <a:r>
              <a:rPr kumimoji="0" lang="en-US" altLang="zh-TW" sz="4000" dirty="0" smtClean="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五專招生超額比序項目積分範例</a:t>
            </a:r>
          </a:p>
        </p:txBody>
      </p:sp>
      <p:sp>
        <p:nvSpPr>
          <p:cNvPr id="216071"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FD96987-492F-470E-8712-A7B7C79B03BC}" type="slidenum">
              <a:rPr kumimoji="0" lang="zh-TW" altLang="en-US" smtClean="0">
                <a:solidFill>
                  <a:srgbClr val="FEFFFF"/>
                </a:solidFill>
                <a:latin typeface="Century Gothic" panose="020B0502020202020204" pitchFamily="34" charset="0"/>
              </a:rPr>
              <a:pPr/>
              <a:t>139</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1962150" y="512080"/>
            <a:ext cx="5408074" cy="640445"/>
          </a:xfrm>
        </p:spPr>
        <p:txBody>
          <a:bodyPr/>
          <a:lstStyle/>
          <a:p>
            <a:pPr defTabSz="457200" eaLnBrk="1" hangingPunct="1"/>
            <a:r>
              <a:rPr lang="zh-TW" altLang="en-US" sz="3600" b="1" dirty="0">
                <a:latin typeface="標楷體" panose="03000509000000000000" pitchFamily="65" charset="-120"/>
                <a:ea typeface="標楷體" panose="03000509000000000000" pitchFamily="65" charset="-120"/>
              </a:rPr>
              <a:t>國中教育會考考什麼</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2940044437"/>
              </p:ext>
            </p:extLst>
          </p:nvPr>
        </p:nvGraphicFramePr>
        <p:xfrm>
          <a:off x="1962150" y="1276349"/>
          <a:ext cx="8724900" cy="4569976"/>
        </p:xfrm>
        <a:graphic>
          <a:graphicData uri="http://schemas.openxmlformats.org/drawingml/2006/table">
            <a:tbl>
              <a:tblPr/>
              <a:tblGrid>
                <a:gridCol w="1442249">
                  <a:extLst>
                    <a:ext uri="{9D8B030D-6E8A-4147-A177-3AD203B41FA5}">
                      <a16:colId xmlns:a16="http://schemas.microsoft.com/office/drawing/2014/main" xmlns="" val="20000"/>
                    </a:ext>
                  </a:extLst>
                </a:gridCol>
                <a:gridCol w="7282651">
                  <a:extLst>
                    <a:ext uri="{9D8B030D-6E8A-4147-A177-3AD203B41FA5}">
                      <a16:colId xmlns:a16="http://schemas.microsoft.com/office/drawing/2014/main" xmlns="" val="20001"/>
                    </a:ext>
                  </a:extLst>
                </a:gridCol>
              </a:tblGrid>
              <a:tr h="376656">
                <a:tc>
                  <a:txBody>
                    <a:bodyPr/>
                    <a:lstStyle/>
                    <a:p>
                      <a:pPr algn="ctr">
                        <a:spcAft>
                          <a:spcPts val="0"/>
                        </a:spcAft>
                      </a:pPr>
                      <a:r>
                        <a:rPr lang="zh-TW" sz="2000" kern="100" dirty="0" smtClean="0">
                          <a:solidFill>
                            <a:schemeClr val="bg1"/>
                          </a:solidFill>
                          <a:latin typeface="Times New Roman"/>
                          <a:ea typeface="標楷體"/>
                          <a:cs typeface="Times New Roman"/>
                        </a:rPr>
                        <a:t>考科</a:t>
                      </a:r>
                      <a:endParaRPr lang="zh-TW" sz="2000" kern="100" dirty="0">
                        <a:solidFill>
                          <a:schemeClr val="bg1"/>
                        </a:solidFill>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tc>
                  <a:txBody>
                    <a:bodyPr/>
                    <a:lstStyle/>
                    <a:p>
                      <a:pPr algn="ctr">
                        <a:spcAft>
                          <a:spcPts val="0"/>
                        </a:spcAft>
                      </a:pPr>
                      <a:r>
                        <a:rPr lang="zh-TW" sz="2000" kern="0" dirty="0">
                          <a:solidFill>
                            <a:schemeClr val="bg1"/>
                          </a:solidFill>
                          <a:latin typeface="Times New Roman"/>
                          <a:ea typeface="標楷體"/>
                          <a:cs typeface="Times New Roman"/>
                        </a:rPr>
                        <a:t>命題依據</a:t>
                      </a:r>
                      <a:endParaRPr lang="zh-TW" sz="2000" kern="100" dirty="0">
                        <a:solidFill>
                          <a:schemeClr val="bg1"/>
                        </a:solidFill>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extLst>
                  <a:ext uri="{0D108BD9-81ED-4DB2-BD59-A6C34878D82A}">
                    <a16:rowId xmlns:a16="http://schemas.microsoft.com/office/drawing/2014/main" xmlns="" val="10000"/>
                  </a:ext>
                </a:extLst>
              </a:tr>
              <a:tr h="604113">
                <a:tc>
                  <a:txBody>
                    <a:bodyPr/>
                    <a:lstStyle/>
                    <a:p>
                      <a:pPr algn="ctr">
                        <a:spcAft>
                          <a:spcPts val="0"/>
                        </a:spcAft>
                      </a:pPr>
                      <a:r>
                        <a:rPr lang="zh-TW" sz="2000" b="1" kern="0" dirty="0">
                          <a:latin typeface="Times New Roman"/>
                          <a:ea typeface="標楷體"/>
                          <a:cs typeface="Times New Roman"/>
                        </a:rPr>
                        <a:t>國　文</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a:spcAft>
                          <a:spcPts val="0"/>
                        </a:spcAft>
                      </a:pPr>
                      <a:r>
                        <a:rPr lang="zh-TW" sz="1800" kern="0" dirty="0">
                          <a:latin typeface="Times New Roman"/>
                          <a:ea typeface="標楷體"/>
                          <a:cs typeface="Times New Roman"/>
                        </a:rPr>
                        <a:t>語文學習領域／本國語文（國語文）／</a:t>
                      </a:r>
                      <a:r>
                        <a:rPr lang="zh-TW" sz="1800" kern="0" dirty="0">
                          <a:solidFill>
                            <a:srgbClr val="C00000"/>
                          </a:solidFill>
                          <a:latin typeface="Times New Roman"/>
                          <a:ea typeface="標楷體"/>
                          <a:cs typeface="Times New Roman"/>
                        </a:rPr>
                        <a:t>國中</a:t>
                      </a:r>
                      <a:r>
                        <a:rPr lang="zh-TW" sz="1800" kern="0" dirty="0">
                          <a:latin typeface="Times New Roman"/>
                          <a:ea typeface="標楷體"/>
                          <a:cs typeface="Times New Roman"/>
                        </a:rPr>
                        <a:t>階段能力指標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1"/>
                  </a:ext>
                </a:extLst>
              </a:tr>
              <a:tr h="888434">
                <a:tc>
                  <a:txBody>
                    <a:bodyPr/>
                    <a:lstStyle/>
                    <a:p>
                      <a:pPr algn="ctr">
                        <a:spcAft>
                          <a:spcPts val="0"/>
                        </a:spcAft>
                      </a:pPr>
                      <a:r>
                        <a:rPr lang="zh-TW" sz="2000" b="1" kern="0" dirty="0">
                          <a:latin typeface="Times New Roman"/>
                          <a:ea typeface="標楷體"/>
                          <a:cs typeface="Times New Roman"/>
                        </a:rPr>
                        <a:t>英　語</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en-US" sz="1800" kern="0" dirty="0">
                          <a:latin typeface="Times New Roman"/>
                          <a:ea typeface="標楷體"/>
                          <a:cs typeface="Times New Roman"/>
                        </a:rPr>
                        <a:t>1.</a:t>
                      </a: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marL="152400">
                        <a:spcAft>
                          <a:spcPts val="0"/>
                        </a:spcAft>
                      </a:pPr>
                      <a:r>
                        <a:rPr lang="zh-TW" sz="1800" kern="0" dirty="0">
                          <a:latin typeface="Times New Roman"/>
                          <a:ea typeface="標楷體"/>
                          <a:cs typeface="Times New Roman"/>
                        </a:rPr>
                        <a:t>語文學習領域／英語／分段能力</a:t>
                      </a:r>
                      <a:r>
                        <a:rPr lang="zh-TW" sz="1800" kern="0" dirty="0" smtClean="0">
                          <a:latin typeface="Times New Roman"/>
                          <a:ea typeface="標楷體"/>
                          <a:cs typeface="Times New Roman"/>
                        </a:rPr>
                        <a:t>指標</a:t>
                      </a:r>
                      <a:r>
                        <a:rPr lang="zh-TW" altLang="en-US" sz="1800" kern="0" dirty="0" smtClean="0">
                          <a:latin typeface="Times New Roman"/>
                          <a:ea typeface="標楷體"/>
                          <a:cs typeface="Times New Roman"/>
                        </a:rPr>
                        <a:t>（參酌部分國小能力指標）</a:t>
                      </a:r>
                      <a:endParaRPr lang="zh-TW" sz="1800" kern="100" dirty="0">
                        <a:latin typeface="Calibri"/>
                        <a:ea typeface="新細明體"/>
                        <a:cs typeface="Times New Roman"/>
                      </a:endParaRPr>
                    </a:p>
                    <a:p>
                      <a:pPr>
                        <a:spcAft>
                          <a:spcPts val="0"/>
                        </a:spcAft>
                      </a:pPr>
                      <a:r>
                        <a:rPr lang="en-US" sz="1800" kern="0" dirty="0">
                          <a:latin typeface="Times New Roman"/>
                          <a:ea typeface="標楷體"/>
                          <a:cs typeface="Times New Roman"/>
                        </a:rPr>
                        <a:t>2.</a:t>
                      </a:r>
                      <a:r>
                        <a:rPr lang="zh-TW" sz="1800" kern="0" dirty="0">
                          <a:latin typeface="Times New Roman"/>
                          <a:ea typeface="標楷體"/>
                          <a:cs typeface="Times New Roman"/>
                        </a:rPr>
                        <a:t>國民中小學最基本之</a:t>
                      </a:r>
                      <a:r>
                        <a:rPr lang="en-US" sz="1800" kern="0" dirty="0">
                          <a:solidFill>
                            <a:srgbClr val="C00000"/>
                          </a:solidFill>
                          <a:latin typeface="Times New Roman"/>
                          <a:ea typeface="標楷體"/>
                          <a:cs typeface="Times New Roman"/>
                        </a:rPr>
                        <a:t>1,200</a:t>
                      </a:r>
                      <a:r>
                        <a:rPr lang="zh-TW" sz="1800" kern="0" dirty="0">
                          <a:solidFill>
                            <a:srgbClr val="C00000"/>
                          </a:solidFill>
                          <a:latin typeface="Times New Roman"/>
                          <a:ea typeface="標楷體"/>
                          <a:cs typeface="Times New Roman"/>
                        </a:rPr>
                        <a:t>字詞</a:t>
                      </a:r>
                      <a:endParaRPr lang="zh-TW" sz="1800" kern="100" dirty="0">
                        <a:solidFill>
                          <a:srgbClr val="C00000"/>
                        </a:solidFill>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2"/>
                  </a:ext>
                </a:extLst>
              </a:tr>
              <a:tr h="604113">
                <a:tc>
                  <a:txBody>
                    <a:bodyPr/>
                    <a:lstStyle/>
                    <a:p>
                      <a:pPr algn="ctr">
                        <a:spcAft>
                          <a:spcPts val="0"/>
                        </a:spcAft>
                      </a:pPr>
                      <a:r>
                        <a:rPr lang="zh-TW" sz="2000" b="1" kern="0" dirty="0">
                          <a:latin typeface="Times New Roman"/>
                          <a:ea typeface="標楷體"/>
                          <a:cs typeface="Times New Roman"/>
                        </a:rPr>
                        <a:t>數　學</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a:spcAft>
                          <a:spcPts val="0"/>
                        </a:spcAft>
                      </a:pPr>
                      <a:r>
                        <a:rPr lang="zh-TW" sz="1800" kern="0" dirty="0">
                          <a:latin typeface="Times New Roman"/>
                          <a:ea typeface="標楷體"/>
                          <a:cs typeface="Times New Roman"/>
                        </a:rPr>
                        <a:t>數學學習領域／</a:t>
                      </a:r>
                      <a:r>
                        <a:rPr lang="zh-TW" sz="1800" kern="0" dirty="0">
                          <a:solidFill>
                            <a:srgbClr val="C00000"/>
                          </a:solidFill>
                          <a:latin typeface="Times New Roman"/>
                          <a:ea typeface="標楷體"/>
                          <a:cs typeface="Times New Roman"/>
                        </a:rPr>
                        <a:t>國中</a:t>
                      </a:r>
                      <a:r>
                        <a:rPr lang="zh-TW" sz="1800" kern="0" dirty="0">
                          <a:latin typeface="Times New Roman"/>
                          <a:ea typeface="標楷體"/>
                          <a:cs typeface="Times New Roman"/>
                        </a:rPr>
                        <a:t>階段能力指標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3"/>
                  </a:ext>
                </a:extLst>
              </a:tr>
              <a:tr h="604113">
                <a:tc>
                  <a:txBody>
                    <a:bodyPr/>
                    <a:lstStyle/>
                    <a:p>
                      <a:pPr algn="ctr">
                        <a:spcAft>
                          <a:spcPts val="0"/>
                        </a:spcAft>
                      </a:pPr>
                      <a:r>
                        <a:rPr lang="zh-TW" sz="2000" b="1" kern="0" dirty="0">
                          <a:latin typeface="Times New Roman"/>
                          <a:ea typeface="標楷體"/>
                          <a:cs typeface="Times New Roman"/>
                        </a:rPr>
                        <a:t>社　會</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a:spcAft>
                          <a:spcPts val="0"/>
                        </a:spcAft>
                      </a:pPr>
                      <a:r>
                        <a:rPr lang="zh-TW" sz="1800" kern="0" dirty="0">
                          <a:latin typeface="Times New Roman"/>
                          <a:ea typeface="標楷體"/>
                          <a:cs typeface="Times New Roman"/>
                        </a:rPr>
                        <a:t>社會學習領域／</a:t>
                      </a:r>
                      <a:r>
                        <a:rPr lang="zh-TW" sz="1800" kern="0" dirty="0">
                          <a:solidFill>
                            <a:srgbClr val="C00000"/>
                          </a:solidFill>
                          <a:latin typeface="Times New Roman"/>
                          <a:ea typeface="標楷體"/>
                          <a:cs typeface="Times New Roman"/>
                        </a:rPr>
                        <a:t>國中</a:t>
                      </a:r>
                      <a:r>
                        <a:rPr lang="zh-TW" sz="1800" kern="0" dirty="0">
                          <a:latin typeface="Times New Roman"/>
                          <a:ea typeface="標楷體"/>
                          <a:cs typeface="Times New Roman"/>
                        </a:rPr>
                        <a:t>階段能力指標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4"/>
                  </a:ext>
                </a:extLst>
              </a:tr>
              <a:tr h="604113">
                <a:tc>
                  <a:txBody>
                    <a:bodyPr/>
                    <a:lstStyle/>
                    <a:p>
                      <a:pPr algn="ctr">
                        <a:spcAft>
                          <a:spcPts val="0"/>
                        </a:spcAft>
                      </a:pPr>
                      <a:r>
                        <a:rPr lang="zh-TW" sz="2000" b="1" kern="0" dirty="0">
                          <a:latin typeface="Times New Roman"/>
                          <a:ea typeface="標楷體"/>
                          <a:cs typeface="Times New Roman"/>
                        </a:rPr>
                        <a:t>自　然</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a:spcAft>
                          <a:spcPts val="0"/>
                        </a:spcAft>
                      </a:pPr>
                      <a:r>
                        <a:rPr lang="zh-TW" sz="1800" kern="0" dirty="0">
                          <a:latin typeface="Times New Roman"/>
                          <a:ea typeface="標楷體"/>
                          <a:cs typeface="Times New Roman"/>
                        </a:rPr>
                        <a:t>自然與生活科技學習領域／</a:t>
                      </a:r>
                      <a:r>
                        <a:rPr lang="zh-TW" sz="1800" kern="0" dirty="0">
                          <a:solidFill>
                            <a:srgbClr val="C00000"/>
                          </a:solidFill>
                          <a:latin typeface="Times New Roman"/>
                          <a:ea typeface="標楷體"/>
                          <a:cs typeface="Times New Roman"/>
                        </a:rPr>
                        <a:t>自然學科／國中</a:t>
                      </a:r>
                      <a:r>
                        <a:rPr lang="zh-TW" sz="1800" kern="0" dirty="0">
                          <a:latin typeface="Times New Roman"/>
                          <a:ea typeface="標楷體"/>
                          <a:cs typeface="Times New Roman"/>
                        </a:rPr>
                        <a:t>階段能力指標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5"/>
                  </a:ext>
                </a:extLst>
              </a:tr>
              <a:tr h="888434">
                <a:tc>
                  <a:txBody>
                    <a:bodyPr/>
                    <a:lstStyle/>
                    <a:p>
                      <a:pPr algn="ctr">
                        <a:spcAft>
                          <a:spcPts val="0"/>
                        </a:spcAft>
                      </a:pPr>
                      <a:r>
                        <a:rPr lang="zh-TW" sz="2000" b="1" kern="0" dirty="0">
                          <a:latin typeface="Times New Roman"/>
                          <a:ea typeface="標楷體"/>
                          <a:cs typeface="Times New Roman"/>
                        </a:rPr>
                        <a:t>寫作測驗</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r>
                        <a:rPr lang="en-US" sz="1800" kern="0" dirty="0">
                          <a:latin typeface="Times New Roman"/>
                          <a:ea typeface="標楷體"/>
                          <a:cs typeface="Times New Roman"/>
                        </a:rPr>
                        <a:t/>
                      </a:r>
                      <a:br>
                        <a:rPr lang="en-US" sz="1800" kern="0" dirty="0">
                          <a:latin typeface="Times New Roman"/>
                          <a:ea typeface="標楷體"/>
                          <a:cs typeface="Times New Roman"/>
                        </a:rPr>
                      </a:br>
                      <a:r>
                        <a:rPr lang="zh-TW" sz="1800" kern="0" dirty="0">
                          <a:latin typeface="Times New Roman"/>
                          <a:ea typeface="標楷體"/>
                          <a:cs typeface="Times New Roman"/>
                        </a:rPr>
                        <a:t>語文學習領域／本國語文（國語文）／國中階段寫作能力指標，並參酌部分國小階段寫作能力指標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9245"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fld id="{AD67CCBF-A046-49C4-8F50-6B318092C8B0}" type="slidenum">
              <a:rPr kumimoji="0" lang="zh-TW" altLang="en-US" sz="2000">
                <a:solidFill>
                  <a:srgbClr val="FEFFFF"/>
                </a:solidFill>
                <a:latin typeface="Century Gothic" panose="020B0502020202020204" pitchFamily="34" charset="0"/>
                <a:ea typeface="微軟正黑體" panose="020B0604030504040204" pitchFamily="34" charset="-120"/>
              </a:rPr>
              <a:pPr>
                <a:defRPr/>
              </a:pPr>
              <a:t>14</a:t>
            </a:fld>
            <a:endParaRPr kumimoji="0" lang="zh-TW" altLang="en-US" sz="2000" dirty="0">
              <a:solidFill>
                <a:srgbClr val="FEFFFF"/>
              </a:solidFill>
              <a:latin typeface="Century Gothic" panose="020B0502020202020204" pitchFamily="34" charset="0"/>
              <a:ea typeface="微軟正黑體" panose="020B0604030504040204" pitchFamily="34" charset="-120"/>
            </a:endParaRPr>
          </a:p>
        </p:txBody>
      </p:sp>
      <p:sp>
        <p:nvSpPr>
          <p:cNvPr id="2" name="矩形 1"/>
          <p:cNvSpPr/>
          <p:nvPr/>
        </p:nvSpPr>
        <p:spPr>
          <a:xfrm>
            <a:off x="1870953" y="5846325"/>
            <a:ext cx="8926749" cy="830997"/>
          </a:xfrm>
          <a:prstGeom prst="rect">
            <a:avLst/>
          </a:prstGeom>
        </p:spPr>
        <p:txBody>
          <a:bodyPr wrap="square">
            <a:spAutoFit/>
          </a:bodyPr>
          <a:lstStyle/>
          <a:p>
            <a:pPr>
              <a:defRPr/>
            </a:pPr>
            <a:r>
              <a:rPr lang="zh-TW" altLang="zh-TW" sz="24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測驗</a:t>
            </a:r>
            <a:r>
              <a:rPr lang="zh-TW" altLang="en-US" sz="24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型式：</a:t>
            </a:r>
            <a:r>
              <a:rPr lang="zh-TW" altLang="en-US" sz="2400" dirty="0">
                <a:latin typeface="標楷體" panose="03000509000000000000" pitchFamily="65" charset="-120"/>
                <a:ea typeface="標楷體" panose="03000509000000000000" pitchFamily="65" charset="-120"/>
              </a:rPr>
              <a:t>標準參照測驗，各科測驗難度規劃為「</a:t>
            </a:r>
            <a:r>
              <a:rPr lang="zh-TW" altLang="en-US" sz="2400" b="1" dirty="0">
                <a:solidFill>
                  <a:srgbClr val="FF0000"/>
                </a:solidFill>
                <a:latin typeface="標楷體" panose="03000509000000000000" pitchFamily="65" charset="-120"/>
                <a:ea typeface="標楷體" panose="03000509000000000000" pitchFamily="65" charset="-120"/>
              </a:rPr>
              <a:t>難易適中</a:t>
            </a:r>
            <a:r>
              <a:rPr lang="zh-TW" altLang="en-US" sz="2400" dirty="0">
                <a:latin typeface="標楷體" panose="03000509000000000000" pitchFamily="65" charset="-120"/>
                <a:ea typeface="標楷體" panose="03000509000000000000" pitchFamily="65" charset="-120"/>
              </a:rPr>
              <a:t>」，各科平均通過率為五成至六成。</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2302750064"/>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矩形 6"/>
          <p:cNvSpPr>
            <a:spLocks noChangeArrowheads="1"/>
          </p:cNvSpPr>
          <p:nvPr/>
        </p:nvSpPr>
        <p:spPr bwMode="auto">
          <a:xfrm>
            <a:off x="1651000" y="431800"/>
            <a:ext cx="9144000" cy="863600"/>
          </a:xfrm>
          <a:prstGeom prst="rect">
            <a:avLst/>
          </a:prstGeom>
          <a:solidFill>
            <a:srgbClr val="FFC000"/>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lnSpc>
                <a:spcPts val="2600"/>
              </a:lnSpc>
            </a:pPr>
            <a:r>
              <a:rPr lang="zh-TW" altLang="en-US" sz="4800" dirty="0">
                <a:solidFill>
                  <a:srgbClr val="FF0000"/>
                </a:solidFill>
                <a:latin typeface="標楷體" panose="03000509000000000000" pitchFamily="65" charset="-120"/>
                <a:ea typeface="標楷體" panose="03000509000000000000" pitchFamily="65" charset="-120"/>
                <a:cs typeface="華康新儷粗黑"/>
              </a:rPr>
              <a:t>肆、十二年國教及適性入學資源</a:t>
            </a:r>
          </a:p>
        </p:txBody>
      </p:sp>
      <p:sp>
        <p:nvSpPr>
          <p:cNvPr id="14" name="剪去對角線角落矩形 13"/>
          <p:cNvSpPr/>
          <p:nvPr/>
        </p:nvSpPr>
        <p:spPr bwMode="auto">
          <a:xfrm>
            <a:off x="1650999" y="5519738"/>
            <a:ext cx="8247063"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2800" dirty="0">
                <a:solidFill>
                  <a:srgbClr val="CCFFFF"/>
                </a:solidFill>
                <a:latin typeface="標楷體" panose="03000509000000000000" pitchFamily="65" charset="-120"/>
                <a:ea typeface="標楷體" panose="03000509000000000000" pitchFamily="65" charset="-120"/>
              </a:rPr>
              <a:t>教育部諮詢專線： </a:t>
            </a:r>
            <a:r>
              <a:rPr lang="en-US" altLang="zh-TW" sz="2800" dirty="0">
                <a:solidFill>
                  <a:srgbClr val="CCFFFF"/>
                </a:solidFill>
                <a:latin typeface="標楷體" panose="03000509000000000000" pitchFamily="65" charset="-120"/>
                <a:ea typeface="標楷體" panose="03000509000000000000" pitchFamily="65" charset="-120"/>
                <a:cs typeface="微軟正黑體" pitchFamily="34" charset="-120"/>
              </a:rPr>
              <a:t>0800-012580</a:t>
            </a:r>
            <a:r>
              <a:rPr lang="zh-TW" altLang="en-US" sz="2800" dirty="0">
                <a:solidFill>
                  <a:srgbClr val="CCFFFF"/>
                </a:solidFill>
                <a:latin typeface="標楷體" panose="03000509000000000000" pitchFamily="65" charset="-120"/>
                <a:ea typeface="標楷體" panose="03000509000000000000" pitchFamily="65" charset="-120"/>
                <a:cs typeface="微軟正黑體" pitchFamily="34" charset="-120"/>
              </a:rPr>
              <a:t> </a:t>
            </a:r>
            <a:r>
              <a:rPr lang="zh-TW" altLang="en-US" sz="2800" dirty="0" smtClean="0">
                <a:solidFill>
                  <a:srgbClr val="CCFFFF"/>
                </a:solidFill>
                <a:latin typeface="標楷體" panose="03000509000000000000" pitchFamily="65" charset="-120"/>
                <a:ea typeface="標楷體" panose="03000509000000000000" pitchFamily="65" charset="-120"/>
                <a:cs typeface="微軟正黑體" pitchFamily="34" charset="-120"/>
              </a:rPr>
              <a:t>（</a:t>
            </a:r>
            <a:r>
              <a:rPr lang="zh-TW" altLang="en-US" sz="2800" dirty="0">
                <a:solidFill>
                  <a:srgbClr val="CCFFFF"/>
                </a:solidFill>
                <a:latin typeface="標楷體" panose="03000509000000000000" pitchFamily="65" charset="-120"/>
                <a:ea typeface="標楷體" panose="03000509000000000000" pitchFamily="65" charset="-120"/>
                <a:cs typeface="微軟正黑體" pitchFamily="34" charset="-120"/>
              </a:rPr>
              <a:t>十二 </a:t>
            </a:r>
            <a:r>
              <a:rPr lang="zh-TW" altLang="en-US" sz="2800" dirty="0" smtClean="0">
                <a:solidFill>
                  <a:srgbClr val="CCFFFF"/>
                </a:solidFill>
                <a:latin typeface="標楷體" panose="03000509000000000000" pitchFamily="65" charset="-120"/>
                <a:ea typeface="標楷體" panose="03000509000000000000" pitchFamily="65" charset="-120"/>
                <a:cs typeface="微軟正黑體" pitchFamily="34" charset="-120"/>
              </a:rPr>
              <a:t>我</a:t>
            </a:r>
            <a:r>
              <a:rPr lang="zh-TW" altLang="en-US" sz="2800" dirty="0">
                <a:solidFill>
                  <a:srgbClr val="CCFFFF"/>
                </a:solidFill>
                <a:latin typeface="標楷體" panose="03000509000000000000" pitchFamily="65" charset="-120"/>
                <a:ea typeface="標楷體" panose="03000509000000000000" pitchFamily="65" charset="-120"/>
                <a:cs typeface="微軟正黑體" pitchFamily="34" charset="-120"/>
              </a:rPr>
              <a:t>幫你）</a:t>
            </a:r>
          </a:p>
        </p:txBody>
      </p:sp>
      <p:sp>
        <p:nvSpPr>
          <p:cNvPr id="15" name="五邊形 14"/>
          <p:cNvSpPr/>
          <p:nvPr/>
        </p:nvSpPr>
        <p:spPr bwMode="auto">
          <a:xfrm rot="7740605">
            <a:off x="10015538" y="2054225"/>
            <a:ext cx="693737"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p:cNvSpPr/>
          <p:nvPr/>
        </p:nvSpPr>
        <p:spPr bwMode="auto">
          <a:xfrm>
            <a:off x="1701800" y="4232275"/>
            <a:ext cx="8205788" cy="114141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dirty="0">
                <a:solidFill>
                  <a:srgbClr val="CCFFCC"/>
                </a:solidFill>
                <a:latin typeface="標楷體" panose="03000509000000000000" pitchFamily="65" charset="-120"/>
                <a:ea typeface="標楷體" panose="03000509000000000000" pitchFamily="65" charset="-120"/>
              </a:rPr>
              <a:t>地方宣導團講師</a:t>
            </a:r>
            <a:endParaRPr lang="en-US" altLang="zh-TW" sz="2800" dirty="0">
              <a:solidFill>
                <a:srgbClr val="CCFFCC"/>
              </a:solidFill>
              <a:latin typeface="標楷體" panose="03000509000000000000" pitchFamily="65" charset="-120"/>
              <a:ea typeface="標楷體" panose="03000509000000000000" pitchFamily="65" charset="-120"/>
              <a:cs typeface="微軟正黑體" pitchFamily="34" charset="-120"/>
            </a:endParaRPr>
          </a:p>
        </p:txBody>
      </p:sp>
      <p:sp>
        <p:nvSpPr>
          <p:cNvPr id="137223" name="五邊形 17"/>
          <p:cNvSpPr>
            <a:spLocks noChangeArrowheads="1"/>
          </p:cNvSpPr>
          <p:nvPr/>
        </p:nvSpPr>
        <p:spPr bwMode="auto">
          <a:xfrm rot="7740605">
            <a:off x="9940925" y="4454526"/>
            <a:ext cx="693737" cy="290512"/>
          </a:xfrm>
          <a:prstGeom prst="homePlate">
            <a:avLst>
              <a:gd name="adj" fmla="val 50004"/>
            </a:avLst>
          </a:prstGeom>
          <a:solidFill>
            <a:srgbClr val="00CC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9" name="剪去對角線角落矩形 18"/>
          <p:cNvSpPr/>
          <p:nvPr/>
        </p:nvSpPr>
        <p:spPr bwMode="auto">
          <a:xfrm>
            <a:off x="1701800" y="1518729"/>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b="1" dirty="0" smtClean="0">
                <a:solidFill>
                  <a:prstClr val="black"/>
                </a:solidFill>
                <a:latin typeface="微軟正黑體" pitchFamily="34" charset="-120"/>
                <a:ea typeface="標楷體" pitchFamily="65" charset="-120"/>
                <a:cs typeface="微軟正黑體" pitchFamily="34" charset="-120"/>
              </a:rPr>
              <a:t>各</a:t>
            </a:r>
            <a:r>
              <a:rPr lang="zh-TW" altLang="en-US" sz="3600" b="1" dirty="0">
                <a:solidFill>
                  <a:prstClr val="black"/>
                </a:solidFill>
                <a:latin typeface="微軟正黑體" pitchFamily="34" charset="-120"/>
                <a:ea typeface="標楷體" pitchFamily="65" charset="-120"/>
                <a:cs typeface="微軟正黑體" pitchFamily="34" charset="-120"/>
              </a:rPr>
              <a:t>國中電話諮詢：</a:t>
            </a:r>
            <a:endParaRPr lang="en-US" altLang="zh-TW" sz="36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3600" b="1" dirty="0" smtClean="0">
                <a:solidFill>
                  <a:prstClr val="black"/>
                </a:solidFill>
                <a:latin typeface="微軟正黑體" pitchFamily="34" charset="-120"/>
                <a:ea typeface="標楷體" pitchFamily="65" charset="-120"/>
                <a:cs typeface="微軟正黑體" pitchFamily="34" charset="-120"/>
              </a:rPr>
              <a:t>可</a:t>
            </a:r>
            <a:r>
              <a:rPr lang="zh-TW" altLang="en-US" sz="3600" b="1" dirty="0">
                <a:solidFill>
                  <a:prstClr val="black"/>
                </a:solidFill>
                <a:latin typeface="微軟正黑體" pitchFamily="34" charset="-120"/>
                <a:ea typeface="標楷體" pitchFamily="65" charset="-120"/>
                <a:cs typeface="微軟正黑體" pitchFamily="34" charset="-120"/>
              </a:rPr>
              <a:t>電詢教務主任及輔導主任</a:t>
            </a:r>
            <a:endParaRPr lang="en-US" altLang="zh-TW" sz="36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pic>
        <p:nvPicPr>
          <p:cNvPr id="217097" name="圖片 20"/>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638" y="4503738"/>
            <a:ext cx="1163637" cy="203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剪去對角線角落矩形 13"/>
          <p:cNvSpPr>
            <a:spLocks noChangeArrowheads="1"/>
          </p:cNvSpPr>
          <p:nvPr/>
        </p:nvSpPr>
        <p:spPr bwMode="auto">
          <a:xfrm>
            <a:off x="1689100" y="2998788"/>
            <a:ext cx="8208963" cy="1117600"/>
          </a:xfrm>
          <a:custGeom>
            <a:avLst/>
            <a:gdLst>
              <a:gd name="T0" fmla="*/ 3785624 w 8305800"/>
              <a:gd name="T1" fmla="*/ 2 h 1439862"/>
              <a:gd name="T2" fmla="*/ 1892816 w 8305800"/>
              <a:gd name="T3" fmla="*/ 2 h 1439862"/>
              <a:gd name="T4" fmla="*/ 0 w 8305800"/>
              <a:gd name="T5" fmla="*/ 2 h 1439862"/>
              <a:gd name="T6" fmla="*/ 1892816 w 8305800"/>
              <a:gd name="T7" fmla="*/ 0 h 1439862"/>
              <a:gd name="T8" fmla="*/ 0 60000 65536"/>
              <a:gd name="T9" fmla="*/ 5898240 60000 65536"/>
              <a:gd name="T10" fmla="*/ 11796480 60000 65536"/>
              <a:gd name="T11" fmla="*/ 17694720 60000 65536"/>
              <a:gd name="T12" fmla="*/ 119991 w 8305800"/>
              <a:gd name="T13" fmla="*/ 119992 h 1439862"/>
              <a:gd name="T14" fmla="*/ 8185808 w 8305800"/>
              <a:gd name="T15" fmla="*/ 1319870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zh-TW" altLang="en-US" sz="3600" dirty="0">
                <a:solidFill>
                  <a:srgbClr val="FF0000"/>
                </a:solidFill>
                <a:latin typeface="標楷體" panose="03000509000000000000" pitchFamily="65" charset="-120"/>
                <a:ea typeface="標楷體" panose="03000509000000000000" pitchFamily="65" charset="-120"/>
              </a:rPr>
              <a:t>臺南市教育局諮詢專線：</a:t>
            </a:r>
            <a:r>
              <a:rPr lang="en-US" altLang="zh-TW" sz="3600" dirty="0">
                <a:solidFill>
                  <a:srgbClr val="FF0000"/>
                </a:solidFill>
                <a:latin typeface="標楷體" panose="03000509000000000000" pitchFamily="65" charset="-120"/>
                <a:ea typeface="標楷體" panose="03000509000000000000" pitchFamily="65" charset="-120"/>
              </a:rPr>
              <a:t>06-2982586</a:t>
            </a:r>
          </a:p>
        </p:txBody>
      </p:sp>
      <p:sp>
        <p:nvSpPr>
          <p:cNvPr id="137228" name="五邊形 17"/>
          <p:cNvSpPr>
            <a:spLocks noChangeArrowheads="1"/>
          </p:cNvSpPr>
          <p:nvPr/>
        </p:nvSpPr>
        <p:spPr bwMode="auto">
          <a:xfrm rot="7740605">
            <a:off x="9906000" y="3195638"/>
            <a:ext cx="693738" cy="290512"/>
          </a:xfrm>
          <a:prstGeom prst="homePlate">
            <a:avLst>
              <a:gd name="adj" fmla="val 50004"/>
            </a:avLst>
          </a:prstGeom>
          <a:solidFill>
            <a:srgbClr val="FF66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217100"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7F238A-A526-4D23-B30B-7F01047BD02C}" type="slidenum">
              <a:rPr kumimoji="0" lang="zh-TW" altLang="en-US" smtClean="0">
                <a:solidFill>
                  <a:srgbClr val="FEFFFF"/>
                </a:solidFill>
                <a:latin typeface="Century Gothic" panose="020B0502020202020204" pitchFamily="34" charset="0"/>
              </a:rPr>
              <a:pPr/>
              <a:t>140</a:t>
            </a:fld>
            <a:endParaRPr kumimoji="0" lang="zh-TW" altLang="en-US" smtClean="0">
              <a:solidFill>
                <a:srgbClr val="FEFFFF"/>
              </a:solidFill>
              <a:latin typeface="Century Gothic" panose="020B0502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圖片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6113" y="180975"/>
            <a:ext cx="9871075" cy="629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7" name="文字方塊 3"/>
          <p:cNvSpPr txBox="1">
            <a:spLocks noChangeArrowheads="1"/>
          </p:cNvSpPr>
          <p:nvPr/>
        </p:nvSpPr>
        <p:spPr bwMode="auto">
          <a:xfrm>
            <a:off x="2465388" y="5461000"/>
            <a:ext cx="8772525" cy="10144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6000" b="1">
                <a:solidFill>
                  <a:srgbClr val="FF0000"/>
                </a:solidFill>
                <a:latin typeface="Arial" panose="020B0604020202020204" pitchFamily="34" charset="0"/>
              </a:rPr>
              <a:t>http://12basic.tn.edu.tw</a:t>
            </a:r>
            <a:endParaRPr lang="zh-TW" altLang="en-US" sz="6000" b="1">
              <a:solidFill>
                <a:srgbClr val="FF0000"/>
              </a:solidFill>
              <a:latin typeface="Arial" panose="020B0604020202020204" pitchFamily="34" charset="0"/>
            </a:endParaRPr>
          </a:p>
        </p:txBody>
      </p:sp>
      <p:sp>
        <p:nvSpPr>
          <p:cNvPr id="57348"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F5A06B6-3A30-425C-B05E-45E830DF9500}" type="slidenum">
              <a:rPr kumimoji="0" lang="zh-TW" altLang="en-US" smtClean="0">
                <a:solidFill>
                  <a:srgbClr val="FEFFFF"/>
                </a:solidFill>
                <a:latin typeface="Century Gothic" panose="020B0502020202020204" pitchFamily="34" charset="0"/>
              </a:rPr>
              <a:pPr/>
              <a:t>141</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標題 1"/>
          <p:cNvSpPr>
            <a:spLocks noGrp="1"/>
          </p:cNvSpPr>
          <p:nvPr>
            <p:ph type="title"/>
          </p:nvPr>
        </p:nvSpPr>
        <p:spPr>
          <a:xfrm>
            <a:off x="2101850" y="552450"/>
            <a:ext cx="8912225" cy="865188"/>
          </a:xfrm>
          <a:solidFill>
            <a:srgbClr val="00FFFF"/>
          </a:solidFill>
        </p:spPr>
        <p:txBody>
          <a:bodyPr anchor="b"/>
          <a:lstStyle/>
          <a:p>
            <a:pPr defTabSz="608013" eaLnBrk="1" hangingPunct="1"/>
            <a:r>
              <a:rPr lang="zh-TW" altLang="en-US" sz="4000" dirty="0">
                <a:solidFill>
                  <a:srgbClr val="0000FF"/>
                </a:solidFill>
                <a:latin typeface="標楷體" panose="03000509000000000000" pitchFamily="65" charset="-120"/>
                <a:ea typeface="標楷體" panose="03000509000000000000" pitchFamily="65" charset="-120"/>
              </a:rPr>
              <a:t>一</a:t>
            </a:r>
            <a:r>
              <a:rPr lang="zh-TW" altLang="en-US" sz="4000" dirty="0" smtClean="0">
                <a:solidFill>
                  <a:srgbClr val="0000FF"/>
                </a:solidFill>
                <a:latin typeface="新細明體" panose="02020500000000000000" pitchFamily="18" charset="-120"/>
                <a:ea typeface="新細明體" panose="02020500000000000000" pitchFamily="18" charset="-120"/>
              </a:rPr>
              <a:t>、</a:t>
            </a:r>
            <a:r>
              <a:rPr lang="zh-TW" altLang="en-US" sz="4000" dirty="0">
                <a:solidFill>
                  <a:srgbClr val="0000FF"/>
                </a:solidFill>
                <a:latin typeface="標楷體" panose="03000509000000000000" pitchFamily="65" charset="-120"/>
                <a:ea typeface="標楷體" panose="03000509000000000000" pitchFamily="65" charset="-120"/>
              </a:rPr>
              <a:t>教育部</a:t>
            </a:r>
            <a:r>
              <a:rPr lang="zh-TW" altLang="en-US" sz="4000" dirty="0" smtClean="0">
                <a:solidFill>
                  <a:srgbClr val="0000FF"/>
                </a:solidFill>
                <a:latin typeface="標楷體" panose="03000509000000000000" pitchFamily="65" charset="-120"/>
                <a:ea typeface="標楷體" panose="03000509000000000000" pitchFamily="65" charset="-120"/>
              </a:rPr>
              <a:t>十二年國教資訊網</a:t>
            </a:r>
          </a:p>
        </p:txBody>
      </p:sp>
      <p:sp>
        <p:nvSpPr>
          <p:cNvPr id="22016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624EDFA-B3F7-416A-92B8-B0B0CA0043A9}" type="slidenum">
              <a:rPr kumimoji="0" lang="zh-TW" altLang="en-US" smtClean="0">
                <a:solidFill>
                  <a:srgbClr val="FEFFFF"/>
                </a:solidFill>
                <a:latin typeface="Century Gothic" panose="020B0502020202020204" pitchFamily="34" charset="0"/>
              </a:rPr>
              <a:pPr/>
              <a:t>142</a:t>
            </a:fld>
            <a:endParaRPr kumimoji="0" lang="zh-TW" altLang="en-US" smtClean="0">
              <a:solidFill>
                <a:srgbClr val="FEFFFF"/>
              </a:solidFill>
              <a:latin typeface="Century Gothic" panose="020B0502020202020204" pitchFamily="34" charset="0"/>
            </a:endParaRPr>
          </a:p>
        </p:txBody>
      </p:sp>
      <p:sp>
        <p:nvSpPr>
          <p:cNvPr id="5" name="文字方塊 4"/>
          <p:cNvSpPr txBox="1"/>
          <p:nvPr/>
        </p:nvSpPr>
        <p:spPr>
          <a:xfrm>
            <a:off x="2101850" y="1417638"/>
            <a:ext cx="3942105" cy="584775"/>
          </a:xfrm>
          <a:prstGeom prst="rect">
            <a:avLst/>
          </a:prstGeom>
          <a:noFill/>
        </p:spPr>
        <p:txBody>
          <a:bodyPr wrap="none" rtlCol="0">
            <a:spAutoFit/>
          </a:bodyPr>
          <a:lstStyle/>
          <a:p>
            <a:r>
              <a:rPr lang="en-US" altLang="zh-TW" sz="3200" dirty="0"/>
              <a:t>http</a:t>
            </a:r>
            <a:r>
              <a:rPr lang="en-US" altLang="zh-TW" sz="3200" dirty="0" smtClean="0"/>
              <a:t>://12basic.edu.tw</a:t>
            </a:r>
            <a:endParaRPr lang="zh-TW" altLang="en-US" sz="3200" dirty="0"/>
          </a:p>
        </p:txBody>
      </p:sp>
      <p:pic>
        <p:nvPicPr>
          <p:cNvPr id="2" name="圖片 1"/>
          <p:cNvPicPr>
            <a:picLocks noChangeAspect="1"/>
          </p:cNvPicPr>
          <p:nvPr/>
        </p:nvPicPr>
        <p:blipFill>
          <a:blip r:embed="rId2" cstate="print"/>
          <a:stretch>
            <a:fillRect/>
          </a:stretch>
        </p:blipFill>
        <p:spPr>
          <a:xfrm>
            <a:off x="2101850" y="1910972"/>
            <a:ext cx="8912225" cy="4855587"/>
          </a:xfrm>
          <a:prstGeom prst="rect">
            <a:avLst/>
          </a:prstGeom>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標題 1"/>
          <p:cNvSpPr>
            <a:spLocks noGrp="1"/>
          </p:cNvSpPr>
          <p:nvPr>
            <p:ph type="title"/>
          </p:nvPr>
        </p:nvSpPr>
        <p:spPr>
          <a:xfrm>
            <a:off x="1927225" y="406400"/>
            <a:ext cx="8912225" cy="865188"/>
          </a:xfrm>
          <a:solidFill>
            <a:srgbClr val="00FFFF"/>
          </a:solidFill>
        </p:spPr>
        <p:txBody>
          <a:bodyPr anchor="b"/>
          <a:lstStyle/>
          <a:p>
            <a:pPr eaLnBrk="1" hangingPunct="1"/>
            <a:r>
              <a:rPr lang="zh-TW" altLang="en-US" sz="4000" dirty="0">
                <a:solidFill>
                  <a:srgbClr val="0000FF"/>
                </a:solidFill>
                <a:latin typeface="標楷體" panose="03000509000000000000" pitchFamily="65" charset="-120"/>
                <a:ea typeface="標楷體" panose="03000509000000000000" pitchFamily="65" charset="-120"/>
              </a:rPr>
              <a:t>二</a:t>
            </a:r>
            <a:r>
              <a:rPr lang="zh-TW" altLang="en-US" sz="4000" dirty="0" smtClean="0">
                <a:solidFill>
                  <a:srgbClr val="0000FF"/>
                </a:solidFill>
                <a:latin typeface="標楷體" panose="03000509000000000000" pitchFamily="65" charset="-120"/>
                <a:ea typeface="標楷體" panose="03000509000000000000" pitchFamily="65" charset="-120"/>
              </a:rPr>
              <a:t>、國中畢業生適性入學宣導網</a:t>
            </a:r>
            <a:endParaRPr lang="zh-TW" altLang="en-US" sz="4000" dirty="0" smtClean="0">
              <a:latin typeface="標楷體" panose="03000509000000000000" pitchFamily="65" charset="-120"/>
              <a:ea typeface="標楷體" panose="03000509000000000000" pitchFamily="65" charset="-120"/>
            </a:endParaRPr>
          </a:p>
        </p:txBody>
      </p:sp>
      <p:sp>
        <p:nvSpPr>
          <p:cNvPr id="219141"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6610017-33B7-45A1-8079-9BB922ED043E}" type="slidenum">
              <a:rPr kumimoji="0" lang="zh-TW" altLang="en-US" smtClean="0">
                <a:solidFill>
                  <a:srgbClr val="FEFFFF"/>
                </a:solidFill>
                <a:latin typeface="Century Gothic" panose="020B0502020202020204" pitchFamily="34" charset="0"/>
              </a:rPr>
              <a:pPr/>
              <a:t>143</a:t>
            </a:fld>
            <a:endParaRPr kumimoji="0" lang="zh-TW" altLang="en-US" smtClean="0">
              <a:solidFill>
                <a:srgbClr val="FEFFFF"/>
              </a:solidFill>
              <a:latin typeface="Century Gothic" panose="020B0502020202020204" pitchFamily="34" charset="0"/>
            </a:endParaRPr>
          </a:p>
        </p:txBody>
      </p:sp>
      <p:sp>
        <p:nvSpPr>
          <p:cNvPr id="6" name="文字方塊 5"/>
          <p:cNvSpPr txBox="1"/>
          <p:nvPr/>
        </p:nvSpPr>
        <p:spPr>
          <a:xfrm>
            <a:off x="1927224" y="1266885"/>
            <a:ext cx="4844596" cy="584775"/>
          </a:xfrm>
          <a:prstGeom prst="rect">
            <a:avLst/>
          </a:prstGeom>
          <a:noFill/>
        </p:spPr>
        <p:txBody>
          <a:bodyPr wrap="none" rtlCol="0">
            <a:spAutoFit/>
          </a:bodyPr>
          <a:lstStyle/>
          <a:p>
            <a:r>
              <a:rPr lang="en-US" altLang="zh-TW" sz="3200" dirty="0"/>
              <a:t>http://adapt.k12ea.gov.tw/</a:t>
            </a:r>
            <a:endParaRPr lang="zh-TW" altLang="en-US" sz="3200" dirty="0"/>
          </a:p>
        </p:txBody>
      </p:sp>
      <p:pic>
        <p:nvPicPr>
          <p:cNvPr id="2" name="圖片 1" descr="畫面剪輯"/>
          <p:cNvPicPr>
            <a:picLocks noChangeAspect="1"/>
          </p:cNvPicPr>
          <p:nvPr/>
        </p:nvPicPr>
        <p:blipFill rotWithShape="1">
          <a:blip r:embed="rId2" cstate="print">
            <a:extLst>
              <a:ext uri="{28A0092B-C50C-407E-A947-70E740481C1C}">
                <a14:useLocalDpi xmlns:a14="http://schemas.microsoft.com/office/drawing/2010/main" xmlns="" val="0"/>
              </a:ext>
            </a:extLst>
          </a:blip>
          <a:srcRect l="1834" b="2735"/>
          <a:stretch/>
        </p:blipFill>
        <p:spPr>
          <a:xfrm>
            <a:off x="1505527" y="1777589"/>
            <a:ext cx="10398092" cy="4613975"/>
          </a:xfrm>
          <a:prstGeom prst="rect">
            <a:avLst/>
          </a:prstGeom>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3CAE9AD2-F343-4C5D-9059-99299CA52381}" type="slidenum">
              <a:rPr lang="zh-TW" altLang="en-US" smtClean="0"/>
              <a:pPr>
                <a:defRPr/>
              </a:pPr>
              <a:t>144</a:t>
            </a:fld>
            <a:endParaRPr lang="zh-TW" altLang="en-US"/>
          </a:p>
        </p:txBody>
      </p:sp>
      <p:pic>
        <p:nvPicPr>
          <p:cNvPr id="3" name="圖片 2" descr="畫面剪輯"/>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27551" y="1152525"/>
            <a:ext cx="6539551" cy="5756168"/>
          </a:xfrm>
          <a:prstGeom prst="rect">
            <a:avLst/>
          </a:prstGeom>
        </p:spPr>
      </p:pic>
      <p:sp>
        <p:nvSpPr>
          <p:cNvPr id="4" name="標題 1"/>
          <p:cNvSpPr txBox="1">
            <a:spLocks/>
          </p:cNvSpPr>
          <p:nvPr/>
        </p:nvSpPr>
        <p:spPr bwMode="auto">
          <a:xfrm>
            <a:off x="1786455" y="54561"/>
            <a:ext cx="6621744" cy="623013"/>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dirty="0" smtClean="0">
                <a:solidFill>
                  <a:srgbClr val="0000FF"/>
                </a:solidFill>
                <a:latin typeface="標楷體" panose="03000509000000000000" pitchFamily="65" charset="-120"/>
                <a:ea typeface="標楷體" panose="03000509000000000000" pitchFamily="65" charset="-120"/>
              </a:rPr>
              <a:t> </a:t>
            </a:r>
          </a:p>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三</a:t>
            </a:r>
            <a:r>
              <a:rPr kumimoji="0" lang="zh-TW" altLang="en-US" sz="4000" dirty="0" smtClean="0">
                <a:solidFill>
                  <a:srgbClr val="0000FF"/>
                </a:solidFill>
                <a:latin typeface="標楷體" panose="03000509000000000000" pitchFamily="65" charset="-120"/>
                <a:ea typeface="標楷體" panose="03000509000000000000" pitchFamily="65" charset="-120"/>
              </a:rPr>
              <a:t>、國中教育會考網站</a:t>
            </a:r>
            <a:endParaRPr kumimoji="0" lang="zh-TW" altLang="en-US" sz="4000" dirty="0">
              <a:solidFill>
                <a:srgbClr val="0000FF"/>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1786455" y="677574"/>
            <a:ext cx="5795873" cy="584775"/>
          </a:xfrm>
          <a:prstGeom prst="rect">
            <a:avLst/>
          </a:prstGeom>
          <a:noFill/>
        </p:spPr>
        <p:txBody>
          <a:bodyPr wrap="square" rtlCol="0">
            <a:spAutoFit/>
          </a:bodyPr>
          <a:lstStyle/>
          <a:p>
            <a:r>
              <a:rPr lang="en-US" altLang="zh-TW" sz="3200" dirty="0" smtClean="0"/>
              <a:t>https</a:t>
            </a:r>
            <a:r>
              <a:rPr lang="en-US" altLang="zh-TW" sz="3200" dirty="0"/>
              <a:t>://cap.nace.edu.tw/</a:t>
            </a:r>
            <a:endParaRPr lang="zh-TW" altLang="en-US" sz="3200" dirty="0"/>
          </a:p>
        </p:txBody>
      </p:sp>
    </p:spTree>
    <p:extLst>
      <p:ext uri="{BB962C8B-B14F-4D97-AF65-F5344CB8AC3E}">
        <p14:creationId xmlns:p14="http://schemas.microsoft.com/office/powerpoint/2010/main" xmlns="" val="422276164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1786454" y="142875"/>
            <a:ext cx="8640763" cy="8636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smtClean="0">
                <a:solidFill>
                  <a:srgbClr val="0000FF"/>
                </a:solidFill>
                <a:latin typeface="標楷體" panose="03000509000000000000" pitchFamily="65" charset="-120"/>
                <a:ea typeface="標楷體" panose="03000509000000000000" pitchFamily="65" charset="-120"/>
              </a:rPr>
              <a:t>四、</a:t>
            </a:r>
            <a:r>
              <a:rPr kumimoji="0" lang="zh-TW" altLang="en-US" sz="4000" dirty="0">
                <a:solidFill>
                  <a:srgbClr val="0000FF"/>
                </a:solidFill>
                <a:latin typeface="標楷體" panose="03000509000000000000" pitchFamily="65" charset="-120"/>
                <a:ea typeface="標楷體" panose="03000509000000000000" pitchFamily="65" charset="-120"/>
              </a:rPr>
              <a:t>技專校院</a:t>
            </a:r>
            <a:r>
              <a:rPr kumimoji="0" lang="zh-TW" altLang="en-US" sz="4000" dirty="0" smtClean="0">
                <a:solidFill>
                  <a:srgbClr val="0000FF"/>
                </a:solidFill>
                <a:latin typeface="標楷體" panose="03000509000000000000" pitchFamily="65" charset="-120"/>
                <a:ea typeface="標楷體" panose="03000509000000000000" pitchFamily="65" charset="-120"/>
              </a:rPr>
              <a:t>招生委員會聯合會</a:t>
            </a:r>
            <a:endParaRPr kumimoji="0" lang="zh-TW" altLang="en-US" sz="4000" dirty="0">
              <a:solidFill>
                <a:srgbClr val="0000FF"/>
              </a:solidFill>
              <a:latin typeface="標楷體" panose="03000509000000000000" pitchFamily="65" charset="-120"/>
              <a:ea typeface="標楷體" panose="03000509000000000000" pitchFamily="65" charset="-120"/>
            </a:endParaRPr>
          </a:p>
        </p:txBody>
      </p:sp>
      <p:sp>
        <p:nvSpPr>
          <p:cNvPr id="221187"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4D47D4-3D89-463A-83FB-3A116909233F}" type="slidenum">
              <a:rPr kumimoji="0" lang="zh-TW" altLang="en-US" smtClean="0">
                <a:solidFill>
                  <a:srgbClr val="FEFFFF"/>
                </a:solidFill>
                <a:latin typeface="Century Gothic" panose="020B0502020202020204" pitchFamily="34" charset="0"/>
              </a:rPr>
              <a:pPr/>
              <a:t>145</a:t>
            </a:fld>
            <a:endParaRPr kumimoji="0" lang="zh-TW" altLang="en-US" smtClean="0">
              <a:solidFill>
                <a:srgbClr val="FEFFFF"/>
              </a:solidFill>
              <a:latin typeface="Century Gothic" panose="020B0502020202020204" pitchFamily="34" charset="0"/>
            </a:endParaRPr>
          </a:p>
        </p:txBody>
      </p:sp>
      <p:sp>
        <p:nvSpPr>
          <p:cNvPr id="4" name="文字方塊 3"/>
          <p:cNvSpPr txBox="1"/>
          <p:nvPr/>
        </p:nvSpPr>
        <p:spPr>
          <a:xfrm>
            <a:off x="1786454" y="1006475"/>
            <a:ext cx="5211491" cy="584775"/>
          </a:xfrm>
          <a:prstGeom prst="rect">
            <a:avLst/>
          </a:prstGeom>
          <a:noFill/>
        </p:spPr>
        <p:txBody>
          <a:bodyPr wrap="none" rtlCol="0">
            <a:spAutoFit/>
          </a:bodyPr>
          <a:lstStyle/>
          <a:p>
            <a:r>
              <a:rPr lang="en-US" altLang="zh-TW" sz="3200" dirty="0"/>
              <a:t>https://www.jctv.ntut.edu.tw/</a:t>
            </a:r>
            <a:endParaRPr lang="zh-TW" altLang="en-US" sz="3200" dirty="0"/>
          </a:p>
        </p:txBody>
      </p:sp>
      <p:pic>
        <p:nvPicPr>
          <p:cNvPr id="3" name="圖片 2" descr="畫面剪輯"/>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86454" y="1527273"/>
            <a:ext cx="8640763" cy="6018139"/>
          </a:xfrm>
          <a:prstGeom prst="rect">
            <a:avLst/>
          </a:prstGeom>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1858378" y="142875"/>
            <a:ext cx="9145246" cy="8636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smtClean="0">
                <a:solidFill>
                  <a:srgbClr val="0000FF"/>
                </a:solidFill>
                <a:latin typeface="標楷體" panose="03000509000000000000" pitchFamily="65" charset="-120"/>
                <a:ea typeface="標楷體" panose="03000509000000000000" pitchFamily="65" charset="-120"/>
              </a:rPr>
              <a:t>五、</a:t>
            </a:r>
            <a:r>
              <a:rPr kumimoji="0" lang="zh-TW" altLang="en-US" sz="4000" dirty="0">
                <a:solidFill>
                  <a:srgbClr val="0000FF"/>
                </a:solidFill>
                <a:latin typeface="標楷體" panose="03000509000000000000" pitchFamily="65" charset="-120"/>
                <a:ea typeface="標楷體" panose="03000509000000000000" pitchFamily="65" charset="-120"/>
              </a:rPr>
              <a:t>技專校院</a:t>
            </a:r>
            <a:r>
              <a:rPr kumimoji="0" lang="zh-TW" altLang="en-US" sz="4000" dirty="0" smtClean="0">
                <a:solidFill>
                  <a:srgbClr val="0000FF"/>
                </a:solidFill>
                <a:latin typeface="標楷體" panose="03000509000000000000" pitchFamily="65" charset="-120"/>
                <a:ea typeface="標楷體" panose="03000509000000000000" pitchFamily="65" charset="-120"/>
              </a:rPr>
              <a:t>招生策略委員會</a:t>
            </a:r>
            <a:endParaRPr kumimoji="0" lang="zh-TW" altLang="en-US" sz="4000" dirty="0">
              <a:solidFill>
                <a:srgbClr val="0000FF"/>
              </a:solidFill>
              <a:latin typeface="標楷體" panose="03000509000000000000" pitchFamily="65" charset="-120"/>
              <a:ea typeface="標楷體" panose="03000509000000000000" pitchFamily="65" charset="-120"/>
            </a:endParaRPr>
          </a:p>
        </p:txBody>
      </p:sp>
      <p:sp>
        <p:nvSpPr>
          <p:cNvPr id="221187"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4D47D4-3D89-463A-83FB-3A116909233F}" type="slidenum">
              <a:rPr kumimoji="0" lang="zh-TW" altLang="en-US" smtClean="0">
                <a:solidFill>
                  <a:srgbClr val="FEFFFF"/>
                </a:solidFill>
                <a:latin typeface="Century Gothic" panose="020B0502020202020204" pitchFamily="34" charset="0"/>
              </a:rPr>
              <a:pPr/>
              <a:t>146</a:t>
            </a:fld>
            <a:endParaRPr kumimoji="0" lang="zh-TW" altLang="en-US" smtClean="0">
              <a:solidFill>
                <a:srgbClr val="FEFFFF"/>
              </a:solidFill>
              <a:latin typeface="Century Gothic" panose="020B0502020202020204" pitchFamily="34" charset="0"/>
            </a:endParaRPr>
          </a:p>
        </p:txBody>
      </p:sp>
      <p:sp>
        <p:nvSpPr>
          <p:cNvPr id="4" name="文字方塊 3"/>
          <p:cNvSpPr txBox="1"/>
          <p:nvPr/>
        </p:nvSpPr>
        <p:spPr>
          <a:xfrm>
            <a:off x="1889200" y="1049985"/>
            <a:ext cx="5719643" cy="584775"/>
          </a:xfrm>
          <a:prstGeom prst="rect">
            <a:avLst/>
          </a:prstGeom>
          <a:noFill/>
        </p:spPr>
        <p:txBody>
          <a:bodyPr wrap="none" rtlCol="0">
            <a:spAutoFit/>
          </a:bodyPr>
          <a:lstStyle/>
          <a:p>
            <a:r>
              <a:rPr lang="en-US" altLang="zh-TW" sz="3200" dirty="0"/>
              <a:t>https://www.techadmi.edu.tw/ </a:t>
            </a:r>
            <a:endParaRPr lang="zh-TW" altLang="en-US" sz="3200" dirty="0"/>
          </a:p>
        </p:txBody>
      </p:sp>
      <p:pic>
        <p:nvPicPr>
          <p:cNvPr id="2" name="圖片 1" descr="畫面剪輯"/>
          <p:cNvPicPr>
            <a:picLocks noChangeAspect="1"/>
          </p:cNvPicPr>
          <p:nvPr/>
        </p:nvPicPr>
        <p:blipFill rotWithShape="1">
          <a:blip r:embed="rId3" cstate="print">
            <a:extLst>
              <a:ext uri="{28A0092B-C50C-407E-A947-70E740481C1C}">
                <a14:useLocalDpi xmlns:a14="http://schemas.microsoft.com/office/drawing/2010/main" xmlns="" val="0"/>
              </a:ext>
            </a:extLst>
          </a:blip>
          <a:srcRect r="13613"/>
          <a:stretch/>
        </p:blipFill>
        <p:spPr>
          <a:xfrm>
            <a:off x="1858378" y="1634760"/>
            <a:ext cx="9998000" cy="4416719"/>
          </a:xfrm>
          <a:prstGeom prst="rect">
            <a:avLst/>
          </a:prstGeom>
        </p:spPr>
      </p:pic>
    </p:spTree>
    <p:extLst>
      <p:ext uri="{BB962C8B-B14F-4D97-AF65-F5344CB8AC3E}">
        <p14:creationId xmlns:p14="http://schemas.microsoft.com/office/powerpoint/2010/main" xmlns="" val="354469476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7525" y="147638"/>
            <a:ext cx="8912225" cy="1279525"/>
          </a:xfrm>
          <a:solidFill>
            <a:srgbClr val="00FFFF"/>
          </a:solidFill>
        </p:spPr>
        <p:txBody>
          <a:bodyPr/>
          <a:lstStyle/>
          <a:p>
            <a:pPr>
              <a:defRPr/>
            </a:pPr>
            <a:r>
              <a:rPr lang="zh-TW" altLang="en-US" sz="4000" dirty="0" smtClean="0">
                <a:solidFill>
                  <a:srgbClr val="0000FF"/>
                </a:solidFill>
                <a:latin typeface="標楷體" panose="03000509000000000000" pitchFamily="65" charset="-120"/>
                <a:ea typeface="標楷體" panose="03000509000000000000" pitchFamily="65" charset="-120"/>
                <a:cs typeface="+mn-cs"/>
              </a:rPr>
              <a:t>六、</a:t>
            </a:r>
            <a:r>
              <a:rPr lang="zh-TW" altLang="en-US" sz="4000" dirty="0">
                <a:solidFill>
                  <a:srgbClr val="0000FF"/>
                </a:solidFill>
                <a:latin typeface="標楷體" panose="03000509000000000000" pitchFamily="65" charset="-120"/>
                <a:ea typeface="標楷體" panose="03000509000000000000" pitchFamily="65" charset="-120"/>
                <a:cs typeface="+mn-cs"/>
              </a:rPr>
              <a:t>臺南區高級中等學校免試入學暨特色招生考試分發入學志願選填網站</a:t>
            </a:r>
            <a:r>
              <a:rPr lang="en-US" altLang="zh-TW" sz="4000" dirty="0">
                <a:solidFill>
                  <a:srgbClr val="0000FF"/>
                </a:solidFill>
                <a:latin typeface="標楷體" panose="03000509000000000000" pitchFamily="65" charset="-120"/>
                <a:ea typeface="標楷體" panose="03000509000000000000" pitchFamily="65" charset="-120"/>
                <a:cs typeface="+mn-cs"/>
              </a:rPr>
              <a:t/>
            </a:r>
            <a:br>
              <a:rPr lang="en-US" altLang="zh-TW" sz="4000" dirty="0">
                <a:solidFill>
                  <a:srgbClr val="0000FF"/>
                </a:solidFill>
                <a:latin typeface="標楷體" panose="03000509000000000000" pitchFamily="65" charset="-120"/>
                <a:ea typeface="標楷體" panose="03000509000000000000" pitchFamily="65" charset="-120"/>
                <a:cs typeface="+mn-cs"/>
              </a:rPr>
            </a:br>
            <a:r>
              <a:rPr kumimoji="1" lang="en-US" altLang="zh-TW" sz="3200" dirty="0">
                <a:solidFill>
                  <a:schemeClr val="tx1"/>
                </a:solidFill>
                <a:latin typeface="Arial" panose="020B0604020202020204" pitchFamily="34" charset="0"/>
                <a:ea typeface="微軟正黑體" panose="020B0604030504040204" pitchFamily="34" charset="-120"/>
                <a:cs typeface="+mn-cs"/>
                <a:hlinkClick r:id="rId2"/>
              </a:rPr>
              <a:t>https://</a:t>
            </a:r>
            <a:r>
              <a:rPr kumimoji="1" lang="en-US" altLang="zh-TW" sz="3200" dirty="0" smtClean="0">
                <a:solidFill>
                  <a:schemeClr val="tx1"/>
                </a:solidFill>
                <a:latin typeface="Arial" panose="020B0604020202020204" pitchFamily="34" charset="0"/>
                <a:ea typeface="微軟正黑體" panose="020B0604030504040204" pitchFamily="34" charset="-120"/>
                <a:cs typeface="+mn-cs"/>
                <a:hlinkClick r:id="rId2"/>
              </a:rPr>
              <a:t>tn.entry.edu.tw</a:t>
            </a:r>
            <a:r>
              <a:rPr kumimoji="1" lang="zh-TW" altLang="en-US" sz="3200" dirty="0" smtClean="0">
                <a:solidFill>
                  <a:schemeClr val="tx1"/>
                </a:solidFill>
                <a:latin typeface="Arial" panose="020B0604020202020204" pitchFamily="34" charset="0"/>
                <a:ea typeface="微軟正黑體" panose="020B0604030504040204" pitchFamily="34" charset="-120"/>
                <a:cs typeface="+mn-cs"/>
              </a:rPr>
              <a:t> </a:t>
            </a:r>
            <a:endParaRPr kumimoji="1" lang="zh-TW" altLang="en-US" sz="3200" dirty="0">
              <a:solidFill>
                <a:schemeClr val="tx1"/>
              </a:solidFill>
              <a:latin typeface="Arial" panose="020B0604020202020204" pitchFamily="34" charset="0"/>
              <a:ea typeface="微軟正黑體" panose="020B0604030504040204" pitchFamily="34" charset="-120"/>
              <a:cs typeface="+mn-cs"/>
            </a:endParaRPr>
          </a:p>
        </p:txBody>
      </p:sp>
      <p:sp>
        <p:nvSpPr>
          <p:cNvPr id="223236"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4B8851C-D58C-4D6C-8FCA-85BADC11C128}" type="slidenum">
              <a:rPr kumimoji="0" lang="zh-TW" altLang="en-US" smtClean="0">
                <a:solidFill>
                  <a:srgbClr val="FEFFFF"/>
                </a:solidFill>
                <a:latin typeface="Century Gothic" panose="020B0502020202020204" pitchFamily="34" charset="0"/>
              </a:rPr>
              <a:pPr/>
              <a:t>147</a:t>
            </a:fld>
            <a:endParaRPr kumimoji="0" lang="zh-TW" altLang="en-US" smtClean="0">
              <a:solidFill>
                <a:srgbClr val="FEFFFF"/>
              </a:solidFill>
              <a:latin typeface="Century Gothic" panose="020B0502020202020204" pitchFamily="34" charset="0"/>
            </a:endParaRPr>
          </a:p>
        </p:txBody>
      </p:sp>
      <p:pic>
        <p:nvPicPr>
          <p:cNvPr id="4" name="圖片 3"/>
          <p:cNvPicPr>
            <a:picLocks noChangeAspect="1"/>
          </p:cNvPicPr>
          <p:nvPr/>
        </p:nvPicPr>
        <p:blipFill>
          <a:blip r:embed="rId3" cstate="print"/>
          <a:stretch>
            <a:fillRect/>
          </a:stretch>
        </p:blipFill>
        <p:spPr>
          <a:xfrm>
            <a:off x="1764347" y="2102493"/>
            <a:ext cx="8935403" cy="4280555"/>
          </a:xfrm>
          <a:prstGeom prst="rect">
            <a:avLst/>
          </a:prstGeom>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494088" y="439738"/>
            <a:ext cx="5514975" cy="1028700"/>
          </a:xfrm>
          <a:prstGeom prst="rect">
            <a:avLst/>
          </a:pr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20000" tIns="62400" rIns="120000" bIns="62400">
            <a:spAutoFit/>
          </a:bodyPr>
          <a:lstStyle/>
          <a:p>
            <a:pPr algn="ctr" eaLnBrk="1" hangingPunct="1">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5867" b="1">
                <a:solidFill>
                  <a:srgbClr val="FFC000"/>
                </a:solidFill>
                <a:ea typeface="標楷體" pitchFamily="65" charset="-120"/>
              </a:rPr>
              <a:t>成就每一個孩子</a:t>
            </a:r>
          </a:p>
        </p:txBody>
      </p:sp>
      <p:sp>
        <p:nvSpPr>
          <p:cNvPr id="6" name="Rectangle 2"/>
          <p:cNvSpPr>
            <a:spLocks noChangeArrowheads="1"/>
          </p:cNvSpPr>
          <p:nvPr/>
        </p:nvSpPr>
        <p:spPr bwMode="auto">
          <a:xfrm>
            <a:off x="1116013" y="1771650"/>
            <a:ext cx="10271125" cy="421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20000" tIns="62400" rIns="120000" bIns="62400">
            <a:spAutoFit/>
          </a:bodyPr>
          <a:lstStyle/>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7030A0"/>
                </a:solidFill>
                <a:latin typeface="標楷體" pitchFamily="65" charset="-120"/>
                <a:ea typeface="標楷體" pitchFamily="65" charset="-120"/>
              </a:rPr>
              <a:t>教育成功的秘訣無他，就是公平善待每個孩子。</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4800" b="1" dirty="0">
              <a:solidFill>
                <a:srgbClr val="0099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3733" b="1" dirty="0">
              <a:solidFill>
                <a:srgbClr val="FF00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b="1" dirty="0">
              <a:solidFill>
                <a:srgbClr val="FF0000"/>
              </a:solidFill>
              <a:latin typeface="標楷體" pitchFamily="65" charset="-120"/>
              <a:ea typeface="標楷體" pitchFamily="65" charset="-120"/>
            </a:endParaRPr>
          </a:p>
        </p:txBody>
      </p:sp>
      <p:sp>
        <p:nvSpPr>
          <p:cNvPr id="224260" name="Text Box 3"/>
          <p:cNvSpPr txBox="1">
            <a:spLocks noChangeArrowheads="1"/>
          </p:cNvSpPr>
          <p:nvPr/>
        </p:nvSpPr>
        <p:spPr bwMode="auto">
          <a:xfrm>
            <a:off x="8737600" y="7627938"/>
            <a:ext cx="28448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20000" tIns="62400" rIns="120000" bIns="624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9pPr>
          </a:lstStyle>
          <a:p>
            <a:pPr algn="r" eaLnBrk="1" hangingPunct="1">
              <a:buSzPct val="100000"/>
            </a:pPr>
            <a:fld id="{9F57E72A-06A4-4E1A-946B-B563C4A91B30}" type="slidenum">
              <a:rPr lang="en-US" altLang="zh-TW" sz="1600">
                <a:solidFill>
                  <a:srgbClr val="898989"/>
                </a:solidFill>
                <a:ea typeface="新細明體" panose="02020500000000000000" pitchFamily="18" charset="-120"/>
              </a:rPr>
              <a:pPr algn="r" eaLnBrk="1" hangingPunct="1">
                <a:buSzPct val="100000"/>
              </a:pPr>
              <a:t>148</a:t>
            </a:fld>
            <a:endParaRPr lang="en-US" altLang="zh-TW" sz="1600">
              <a:solidFill>
                <a:srgbClr val="898989"/>
              </a:solidFill>
              <a:ea typeface="新細明體" panose="02020500000000000000" pitchFamily="18" charset="-120"/>
            </a:endParaRPr>
          </a:p>
        </p:txBody>
      </p:sp>
      <p:sp>
        <p:nvSpPr>
          <p:cNvPr id="224261" name="投影片編號版面配置區 1"/>
          <p:cNvSpPr txBox="1">
            <a:spLocks/>
          </p:cNvSpPr>
          <p:nvPr/>
        </p:nvSpPr>
        <p:spPr bwMode="auto">
          <a:xfrm>
            <a:off x="8737600" y="7627938"/>
            <a:ext cx="2844800"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342900"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685800" indent="-17145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0287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3716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288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860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7432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2004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r">
              <a:spcBef>
                <a:spcPct val="0"/>
              </a:spcBef>
              <a:buClrTx/>
              <a:buFontTx/>
              <a:buNone/>
            </a:pPr>
            <a:fld id="{7FC9FE0B-98FE-4422-BF2F-942367852E90}" type="slidenum">
              <a:rPr kumimoji="0" lang="zh-TW" altLang="en-US" sz="2000">
                <a:solidFill>
                  <a:srgbClr val="FEFFFF"/>
                </a:solidFill>
              </a:rPr>
              <a:pPr algn="r">
                <a:spcBef>
                  <a:spcPct val="0"/>
                </a:spcBef>
                <a:buClrTx/>
                <a:buFontTx/>
                <a:buNone/>
              </a:pPr>
              <a:t>148</a:t>
            </a:fld>
            <a:endParaRPr kumimoji="0" lang="zh-TW" altLang="en-US" sz="2000">
              <a:solidFill>
                <a:srgbClr val="FEFFFF"/>
              </a:solidFill>
            </a:endParaRPr>
          </a:p>
        </p:txBody>
      </p:sp>
      <p:sp>
        <p:nvSpPr>
          <p:cNvPr id="224262"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475F4F5-F894-4939-AE91-514A20CEDD4B}" type="slidenum">
              <a:rPr kumimoji="0" lang="zh-TW" altLang="en-US" smtClean="0">
                <a:solidFill>
                  <a:srgbClr val="FEFFFF"/>
                </a:solidFill>
                <a:latin typeface="Century Gothic" panose="020B0502020202020204" pitchFamily="34" charset="0"/>
              </a:rPr>
              <a:pPr/>
              <a:t>148</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1524000" y="0"/>
            <a:ext cx="9210675" cy="6858000"/>
          </a:xfrm>
          <a:prstGeom prst="rect">
            <a:avLst/>
          </a:prstGeom>
          <a:blipFill>
            <a:blip r:embed="rId3"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4" name="內容版面配置區 2"/>
          <p:cNvSpPr txBox="1">
            <a:spLocks/>
          </p:cNvSpPr>
          <p:nvPr/>
        </p:nvSpPr>
        <p:spPr>
          <a:xfrm>
            <a:off x="5445125" y="4203700"/>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22528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413C075-4D78-4234-A3F4-AB33EB69CD5D}" type="slidenum">
              <a:rPr kumimoji="0" lang="zh-TW" altLang="en-US" smtClean="0">
                <a:solidFill>
                  <a:srgbClr val="FEFFFF"/>
                </a:solidFill>
                <a:latin typeface="Century Gothic" panose="020B0502020202020204" pitchFamily="34" charset="0"/>
              </a:rPr>
              <a:pPr/>
              <a:t>149</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2202131" y="435196"/>
            <a:ext cx="4998769" cy="717329"/>
          </a:xfrm>
        </p:spPr>
        <p:txBody>
          <a:bodyPr/>
          <a:lstStyle/>
          <a:p>
            <a:r>
              <a:rPr lang="zh-TW" altLang="en-US" sz="3600" b="1" dirty="0">
                <a:latin typeface="標楷體" panose="03000509000000000000" pitchFamily="65" charset="-120"/>
                <a:ea typeface="標楷體" panose="03000509000000000000" pitchFamily="65" charset="-120"/>
              </a:rPr>
              <a:t>試題取材與命題原則</a:t>
            </a:r>
          </a:p>
        </p:txBody>
      </p:sp>
      <p:sp>
        <p:nvSpPr>
          <p:cNvPr id="10243" name="內容版面配置區 2"/>
          <p:cNvSpPr>
            <a:spLocks noGrp="1"/>
          </p:cNvSpPr>
          <p:nvPr>
            <p:ph idx="1"/>
          </p:nvPr>
        </p:nvSpPr>
        <p:spPr>
          <a:xfrm>
            <a:off x="1981200" y="1303339"/>
            <a:ext cx="9353550" cy="5183187"/>
          </a:xfrm>
        </p:spPr>
        <p:txBody>
          <a:bodyPr/>
          <a:lstStyle/>
          <a:p>
            <a:pPr>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國中教育會考試題之取材以</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學生學習及生活經驗為主要來源</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，各科一般命題原則如下： </a:t>
            </a:r>
          </a:p>
          <a:p>
            <a:pPr marL="1152000" lvl="2" indent="-514350">
              <a:buFontTx/>
              <a:buAutoNum type="arabicPeriod"/>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以能經由紙筆測驗評量的</a:t>
            </a: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能力指標</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為主</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p>
            <a:pPr marL="1152000" lvl="2" indent="-514350">
              <a:buFontTx/>
              <a:buAutoNum type="arabicPeriod"/>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以能</a:t>
            </a: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有效檢測學生能力</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水準為目的</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p>
            <a:pPr marL="1152000" lvl="2" indent="-514350">
              <a:buFontTx/>
              <a:buAutoNum type="arabicPeriod"/>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以</a:t>
            </a: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符合綱要</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不涉及教材之選取為方針：</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教育會考以</a:t>
            </a:r>
            <a:r>
              <a:rPr lang="zh-TW" altLang="en-US" sz="2800" u="sng" dirty="0">
                <a:latin typeface="Times New Roman" panose="02020603050405020304" pitchFamily="18" charset="0"/>
                <a:ea typeface="標楷體" panose="03000509000000000000" pitchFamily="65" charset="-120"/>
                <a:cs typeface="Times New Roman" panose="02020603050405020304" pitchFamily="18" charset="0"/>
              </a:rPr>
              <a:t>課程綱要能力指標</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為命題依據，學生無論使用哪一版本教材，只要能融會貫通，並習得能力，皆足以作答教育會考試題。 </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1152000" lvl="2" indent="-504000">
              <a:buNone/>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  版本檢核</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：入闈前，逐題比對題庫試題與應屆考生所使用之部審通過教材，符合版本檢核的試題方可能於闈內由電腦抽出。</a:t>
            </a:r>
          </a:p>
        </p:txBody>
      </p:sp>
      <p:sp>
        <p:nvSpPr>
          <p:cNvPr id="10244"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fld id="{42622C10-CADB-4BB5-8357-BD7833C84EBF}" type="slidenum">
              <a:rPr kumimoji="0" lang="zh-TW" altLang="en-US" sz="2000">
                <a:solidFill>
                  <a:srgbClr val="FEFFFF"/>
                </a:solidFill>
                <a:latin typeface="Century Gothic" panose="020B0502020202020204" pitchFamily="34" charset="0"/>
                <a:ea typeface="微軟正黑體" panose="020B0604030504040204" pitchFamily="34" charset="-120"/>
              </a:rPr>
              <a:pPr>
                <a:defRPr/>
              </a:pPr>
              <a:t>15</a:t>
            </a:fld>
            <a:endParaRPr kumimoji="0" lang="zh-TW" altLang="en-US" sz="2000" dirty="0">
              <a:solidFill>
                <a:srgbClr val="FEFFFF"/>
              </a:solidFill>
              <a:latin typeface="Century Gothic" panose="020B0502020202020204" pitchFamily="34" charset="0"/>
              <a:ea typeface="微軟正黑體" panose="020B0604030504040204" pitchFamily="34" charset="-120"/>
            </a:endParaRPr>
          </a:p>
        </p:txBody>
      </p:sp>
    </p:spTree>
    <p:extLst>
      <p:ext uri="{BB962C8B-B14F-4D97-AF65-F5344CB8AC3E}">
        <p14:creationId xmlns:p14="http://schemas.microsoft.com/office/powerpoint/2010/main" xmlns="" val="349621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11876" y="512080"/>
            <a:ext cx="8911687" cy="930856"/>
          </a:xfrm>
        </p:spPr>
        <p:txBody>
          <a:bodyPr>
            <a:normAutofit/>
          </a:bodyPr>
          <a:lstStyle/>
          <a:p>
            <a:r>
              <a:rPr lang="zh-TW" altLang="en-US" sz="2800" b="1" dirty="0">
                <a:solidFill>
                  <a:schemeClr val="accent3">
                    <a:lumMod val="50000"/>
                  </a:schemeClr>
                </a:solidFill>
                <a:latin typeface="標楷體" panose="03000509000000000000" pitchFamily="65" charset="-120"/>
                <a:ea typeface="標楷體" panose="03000509000000000000" pitchFamily="65" charset="-120"/>
              </a:rPr>
              <a:t>素養導向試題的五大特色</a:t>
            </a:r>
            <a:r>
              <a:rPr lang="en-US" altLang="zh-TW" sz="2800" b="1" dirty="0">
                <a:solidFill>
                  <a:schemeClr val="accent3">
                    <a:lumMod val="50000"/>
                  </a:schemeClr>
                </a:solidFill>
                <a:latin typeface="標楷體" panose="03000509000000000000" pitchFamily="65" charset="-120"/>
                <a:ea typeface="標楷體" panose="03000509000000000000" pitchFamily="65" charset="-120"/>
              </a:rPr>
              <a:t/>
            </a:r>
            <a:br>
              <a:rPr lang="en-US" altLang="zh-TW" sz="2800" b="1" dirty="0">
                <a:solidFill>
                  <a:schemeClr val="accent3">
                    <a:lumMod val="50000"/>
                  </a:schemeClr>
                </a:solidFill>
                <a:latin typeface="標楷體" panose="03000509000000000000" pitchFamily="65" charset="-120"/>
                <a:ea typeface="標楷體" panose="03000509000000000000" pitchFamily="65" charset="-120"/>
              </a:rPr>
            </a:br>
            <a:r>
              <a:rPr lang="zh-TW" altLang="en-US" sz="1800" dirty="0">
                <a:solidFill>
                  <a:schemeClr val="accent3">
                    <a:lumMod val="50000"/>
                  </a:schemeClr>
                </a:solidFill>
                <a:latin typeface="標楷體" panose="03000509000000000000" pitchFamily="65" charset="-120"/>
                <a:ea typeface="標楷體" panose="03000509000000000000" pitchFamily="65" charset="-120"/>
              </a:rPr>
              <a:t>未來</a:t>
            </a:r>
            <a:r>
              <a:rPr lang="en-US" altLang="zh-TW" sz="1800" dirty="0">
                <a:solidFill>
                  <a:schemeClr val="accent3">
                    <a:lumMod val="50000"/>
                  </a:schemeClr>
                </a:solidFill>
                <a:latin typeface="標楷體" panose="03000509000000000000" pitchFamily="65" charset="-120"/>
                <a:ea typeface="標楷體" panose="03000509000000000000" pitchFamily="65" charset="-120"/>
              </a:rPr>
              <a:t>Family</a:t>
            </a:r>
            <a:r>
              <a:rPr lang="zh-TW" altLang="en-US" sz="1800" dirty="0">
                <a:solidFill>
                  <a:schemeClr val="accent3">
                    <a:lumMod val="50000"/>
                  </a:schemeClr>
                </a:solidFill>
                <a:latin typeface="標楷體" panose="03000509000000000000" pitchFamily="65" charset="-120"/>
                <a:ea typeface="標楷體" panose="03000509000000000000" pitchFamily="65" charset="-120"/>
              </a:rPr>
              <a:t>，</a:t>
            </a:r>
            <a:r>
              <a:rPr lang="en-US" altLang="zh-TW" sz="1800" dirty="0">
                <a:solidFill>
                  <a:schemeClr val="accent3">
                    <a:lumMod val="50000"/>
                  </a:schemeClr>
                </a:solidFill>
                <a:latin typeface="標楷體" panose="03000509000000000000" pitchFamily="65" charset="-120"/>
                <a:ea typeface="標楷體" panose="03000509000000000000" pitchFamily="65" charset="-120"/>
              </a:rPr>
              <a:t>22</a:t>
            </a:r>
            <a:r>
              <a:rPr lang="zh-TW" altLang="en-US" sz="1800" dirty="0">
                <a:solidFill>
                  <a:schemeClr val="accent3">
                    <a:lumMod val="50000"/>
                  </a:schemeClr>
                </a:solidFill>
                <a:latin typeface="標楷體" panose="03000509000000000000" pitchFamily="65" charset="-120"/>
                <a:ea typeface="標楷體" panose="03000509000000000000" pitchFamily="65" charset="-120"/>
              </a:rPr>
              <a:t>期。</a:t>
            </a:r>
            <a:r>
              <a:rPr lang="en-US" altLang="zh-TW" sz="1400" b="1" dirty="0">
                <a:solidFill>
                  <a:schemeClr val="accent3">
                    <a:lumMod val="50000"/>
                  </a:schemeClr>
                </a:solidFill>
                <a:latin typeface="標楷體" panose="03000509000000000000" pitchFamily="65" charset="-120"/>
                <a:ea typeface="標楷體" panose="03000509000000000000" pitchFamily="65" charset="-120"/>
              </a:rPr>
              <a:t>https://gfamily.cwgv.com.tw/content/index/7199</a:t>
            </a:r>
            <a:endParaRPr lang="zh-TW" altLang="en-US" sz="1400" dirty="0">
              <a:solidFill>
                <a:schemeClr val="accent3">
                  <a:lumMod val="5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21544" y="1380921"/>
            <a:ext cx="10992255" cy="5206691"/>
          </a:xfrm>
        </p:spPr>
        <p:txBody>
          <a:bodyPr>
            <a:noAutofit/>
          </a:bodyPr>
          <a:lstStyle/>
          <a:p>
            <a:pPr marL="0" indent="0">
              <a:lnSpc>
                <a:spcPct val="120000"/>
              </a:lnSpc>
              <a:spcBef>
                <a:spcPts val="1200"/>
              </a:spcBef>
              <a:buNone/>
            </a:pPr>
            <a:r>
              <a:rPr lang="zh-TW" altLang="en-US" sz="1400" dirty="0">
                <a:solidFill>
                  <a:schemeClr val="tx1">
                    <a:lumMod val="95000"/>
                    <a:lumOff val="5000"/>
                  </a:schemeClr>
                </a:solidFill>
                <a:latin typeface="標楷體" panose="03000509000000000000" pitchFamily="65" charset="-120"/>
                <a:ea typeface="標楷體" panose="03000509000000000000" pitchFamily="65" charset="-120"/>
              </a:rPr>
              <a:t>陳柏熹談到，以素養導向來進行評量是全球教育趨勢，不管國中教育會考或平時的學習成就評量，題庫中已經有一定比例的試題符合</a:t>
            </a:r>
            <a:r>
              <a:rPr lang="en-US" altLang="zh-TW" sz="1400" dirty="0">
                <a:solidFill>
                  <a:schemeClr val="tx1">
                    <a:lumMod val="95000"/>
                    <a:lumOff val="5000"/>
                  </a:schemeClr>
                </a:solidFill>
                <a:latin typeface="標楷體" panose="03000509000000000000" pitchFamily="65" charset="-120"/>
                <a:ea typeface="標楷體" panose="03000509000000000000" pitchFamily="65" charset="-120"/>
              </a:rPr>
              <a:t>12</a:t>
            </a:r>
            <a:r>
              <a:rPr lang="zh-TW" altLang="en-US" sz="1400" dirty="0">
                <a:solidFill>
                  <a:schemeClr val="tx1">
                    <a:lumMod val="95000"/>
                    <a:lumOff val="5000"/>
                  </a:schemeClr>
                </a:solidFill>
                <a:latin typeface="標楷體" panose="03000509000000000000" pitchFamily="65" charset="-120"/>
                <a:ea typeface="標楷體" panose="03000509000000000000" pitchFamily="65" charset="-120"/>
              </a:rPr>
              <a:t>年國教課綱中核心素養的內涵，主要具有下列五項特色：</a:t>
            </a:r>
            <a:endParaRPr lang="en-US" altLang="zh-TW" sz="1400" dirty="0">
              <a:solidFill>
                <a:schemeClr val="tx1">
                  <a:lumMod val="95000"/>
                  <a:lumOff val="5000"/>
                </a:schemeClr>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題目情境主要是以</a:t>
            </a:r>
            <a:r>
              <a:rPr lang="zh-TW" altLang="en-US" sz="2800" b="1" dirty="0">
                <a:solidFill>
                  <a:srgbClr val="FF0000"/>
                </a:solidFill>
                <a:latin typeface="標楷體" panose="03000509000000000000" pitchFamily="65" charset="-120"/>
                <a:ea typeface="標楷體" panose="03000509000000000000" pitchFamily="65" charset="-120"/>
              </a:rPr>
              <a:t>生活問題解決</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為主，有些評量到單一能力，有些評量到綜合能力。</a:t>
            </a:r>
            <a:endParaRPr lang="en-US" altLang="zh-TW" sz="2800" dirty="0">
              <a:solidFill>
                <a:schemeClr val="tx1">
                  <a:lumMod val="95000"/>
                  <a:lumOff val="5000"/>
                </a:schemeClr>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題目閱讀量高，用以清楚描述</a:t>
            </a:r>
            <a:r>
              <a:rPr lang="zh-TW" altLang="en-US" sz="2800" b="1" dirty="0">
                <a:solidFill>
                  <a:srgbClr val="FF0000"/>
                </a:solidFill>
                <a:latin typeface="標楷體" panose="03000509000000000000" pitchFamily="65" charset="-120"/>
                <a:ea typeface="標楷體" panose="03000509000000000000" pitchFamily="65" charset="-120"/>
              </a:rPr>
              <a:t>問題情境</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，常配合</a:t>
            </a:r>
            <a:r>
              <a:rPr lang="zh-TW" altLang="en-US" sz="2800" b="1" dirty="0">
                <a:solidFill>
                  <a:srgbClr val="FF0000"/>
                </a:solidFill>
                <a:latin typeface="標楷體" panose="03000509000000000000" pitchFamily="65" charset="-120"/>
                <a:ea typeface="標楷體" panose="03000509000000000000" pitchFamily="65" charset="-120"/>
              </a:rPr>
              <a:t>圖表或數據</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資料。</a:t>
            </a:r>
            <a:endParaRPr lang="en-US" altLang="zh-TW" sz="2800" dirty="0">
              <a:solidFill>
                <a:schemeClr val="tx1">
                  <a:lumMod val="95000"/>
                  <a:lumOff val="5000"/>
                </a:schemeClr>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不只有單題，也常</a:t>
            </a:r>
            <a:r>
              <a:rPr lang="zh-TW" altLang="en-US" sz="2800">
                <a:solidFill>
                  <a:schemeClr val="tx1">
                    <a:lumMod val="95000"/>
                    <a:lumOff val="5000"/>
                  </a:schemeClr>
                </a:solidFill>
                <a:latin typeface="標楷體" panose="03000509000000000000" pitchFamily="65" charset="-120"/>
                <a:ea typeface="標楷體" panose="03000509000000000000" pitchFamily="65" charset="-120"/>
              </a:rPr>
              <a:t>以</a:t>
            </a:r>
            <a:r>
              <a:rPr lang="zh-TW" altLang="en-US" sz="2800" b="1" smtClean="0">
                <a:solidFill>
                  <a:srgbClr val="FF0000"/>
                </a:solidFill>
                <a:latin typeface="標楷體" panose="03000509000000000000" pitchFamily="65" charset="-120"/>
                <a:ea typeface="標楷體" panose="03000509000000000000" pitchFamily="65" charset="-120"/>
              </a:rPr>
              <a:t>題組形式</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呈現，受測者看完題目情境後會回答多道試題。</a:t>
            </a:r>
            <a:endParaRPr lang="en-US" altLang="zh-TW" sz="2800" dirty="0">
              <a:solidFill>
                <a:schemeClr val="tx1">
                  <a:lumMod val="95000"/>
                  <a:lumOff val="5000"/>
                </a:schemeClr>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評量目標不僅有學科知識或學習內容，更希望評量到由學科知識或學習內容所延伸出來對</a:t>
            </a:r>
            <a:r>
              <a:rPr lang="zh-TW" altLang="en-US" sz="2800" b="1" dirty="0">
                <a:solidFill>
                  <a:srgbClr val="FF0000"/>
                </a:solidFill>
                <a:latin typeface="標楷體" panose="03000509000000000000" pitchFamily="65" charset="-120"/>
                <a:ea typeface="標楷體" panose="03000509000000000000" pitchFamily="65" charset="-120"/>
              </a:rPr>
              <a:t>知識概念的判斷、應用或生活問題的解決</a:t>
            </a:r>
            <a:r>
              <a:rPr lang="zh-TW" altLang="en-US" sz="2800" dirty="0">
                <a:solidFill>
                  <a:srgbClr val="5D2221"/>
                </a:solidFill>
                <a:latin typeface="標楷體" panose="03000509000000000000" pitchFamily="65" charset="-120"/>
                <a:ea typeface="標楷體" panose="03000509000000000000" pitchFamily="65" charset="-120"/>
              </a:rPr>
              <a:t>。</a:t>
            </a:r>
            <a:endParaRPr lang="en-US" altLang="zh-TW" sz="2800" dirty="0">
              <a:solidFill>
                <a:srgbClr val="5D2221"/>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不只有選擇題，也會有</a:t>
            </a:r>
            <a:r>
              <a:rPr lang="zh-TW" altLang="en-US" sz="2800" b="1" dirty="0">
                <a:solidFill>
                  <a:srgbClr val="FF0000"/>
                </a:solidFill>
                <a:latin typeface="標楷體" panose="03000509000000000000" pitchFamily="65" charset="-120"/>
                <a:ea typeface="標楷體" panose="03000509000000000000" pitchFamily="65" charset="-120"/>
              </a:rPr>
              <a:t>非選擇題</a:t>
            </a:r>
            <a:r>
              <a:rPr lang="zh-TW" altLang="en-US" sz="2800" dirty="0">
                <a:solidFill>
                  <a:srgbClr val="5D2221"/>
                </a:solidFill>
                <a:latin typeface="標楷體" panose="03000509000000000000" pitchFamily="65" charset="-120"/>
                <a:ea typeface="標楷體" panose="03000509000000000000" pitchFamily="65" charset="-120"/>
              </a:rPr>
              <a:t>。</a:t>
            </a:r>
          </a:p>
        </p:txBody>
      </p:sp>
      <p:sp>
        <p:nvSpPr>
          <p:cNvPr id="4" name="投影片編號版面配置區 3"/>
          <p:cNvSpPr>
            <a:spLocks noGrp="1"/>
          </p:cNvSpPr>
          <p:nvPr>
            <p:ph type="sldNum" sz="quarter" idx="12"/>
          </p:nvPr>
        </p:nvSpPr>
        <p:spPr/>
        <p:txBody>
          <a:bodyPr/>
          <a:lstStyle/>
          <a:p>
            <a:pPr defTabSz="914377">
              <a:defRPr/>
            </a:pPr>
            <a:fld id="{9C43862D-E695-4545-88C2-9979944A62DB}" type="slidenum">
              <a:rPr lang="zh-TW" altLang="en-US" sz="2000"/>
              <a:pPr defTabSz="914377">
                <a:defRPr/>
              </a:pPr>
              <a:t>16</a:t>
            </a:fld>
            <a:endParaRPr lang="zh-TW" altLang="en-US" sz="2000" dirty="0"/>
          </a:p>
        </p:txBody>
      </p:sp>
    </p:spTree>
    <p:extLst>
      <p:ext uri="{BB962C8B-B14F-4D97-AF65-F5344CB8AC3E}">
        <p14:creationId xmlns:p14="http://schemas.microsoft.com/office/powerpoint/2010/main" xmlns="" val="3879188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6893" y="329517"/>
            <a:ext cx="3970508" cy="823008"/>
          </a:xfrm>
        </p:spPr>
        <p:txBody>
          <a:bodyPr/>
          <a:lstStyle/>
          <a:p>
            <a:r>
              <a:rPr lang="zh-TW" altLang="en-US" b="1" dirty="0" smtClean="0">
                <a:solidFill>
                  <a:srgbClr val="FF0000"/>
                </a:solidFill>
                <a:latin typeface="標楷體" panose="03000509000000000000" pitchFamily="65" charset="-120"/>
                <a:ea typeface="標楷體" panose="03000509000000000000" pitchFamily="65" charset="-120"/>
              </a:rPr>
              <a:t>那一科</a:t>
            </a:r>
            <a:r>
              <a:rPr lang="en-US" altLang="zh-TW" b="1" dirty="0" smtClean="0">
                <a:solidFill>
                  <a:srgbClr val="FF0000"/>
                </a:solidFill>
                <a:latin typeface="標楷體" panose="03000509000000000000" pitchFamily="65" charset="-120"/>
                <a:ea typeface="標楷體" panose="03000509000000000000" pitchFamily="65" charset="-120"/>
              </a:rPr>
              <a:t>?</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idx="1"/>
          </p:nvPr>
        </p:nvSpPr>
        <p:spPr>
          <a:xfrm>
            <a:off x="1594559" y="969962"/>
            <a:ext cx="8915400" cy="4714672"/>
          </a:xfrm>
        </p:spPr>
        <p:txBody>
          <a:bodyPr/>
          <a:lstStyle/>
          <a:p>
            <a:r>
              <a:rPr lang="zh-TW" altLang="en-US" sz="2800" dirty="0">
                <a:latin typeface="標楷體" panose="03000509000000000000" pitchFamily="65" charset="-120"/>
                <a:ea typeface="標楷體" panose="03000509000000000000" pitchFamily="65" charset="-120"/>
              </a:rPr>
              <a:t>周老師在黑板上寫道：「天下沒有一個人從不羨慕別人，只有少數人從沒被別人</a:t>
            </a:r>
            <a:r>
              <a:rPr lang="zh-TW" altLang="en-US" sz="2800" dirty="0" smtClean="0">
                <a:latin typeface="標楷體" panose="03000509000000000000" pitchFamily="65" charset="-120"/>
                <a:ea typeface="標楷體" panose="03000509000000000000" pitchFamily="65" charset="-120"/>
              </a:rPr>
              <a:t>羨慕</a:t>
            </a:r>
            <a:r>
              <a:rPr lang="zh-TW" altLang="en-US" sz="2800" dirty="0">
                <a:latin typeface="標楷體" panose="03000509000000000000" pitchFamily="65" charset="-120"/>
                <a:ea typeface="標楷體" panose="03000509000000000000" pitchFamily="65" charset="-120"/>
              </a:rPr>
              <a:t>過。」她</a:t>
            </a:r>
            <a:r>
              <a:rPr lang="zh-TW" altLang="en-US" sz="2800" dirty="0" smtClean="0">
                <a:latin typeface="標楷體" panose="03000509000000000000" pitchFamily="65" charset="-120"/>
                <a:ea typeface="標楷體" panose="03000509000000000000" pitchFamily="65" charset="-120"/>
              </a:rPr>
              <a:t>請學生</a:t>
            </a:r>
            <a:r>
              <a:rPr lang="zh-TW" altLang="en-US" sz="2800" dirty="0">
                <a:latin typeface="標楷體" panose="03000509000000000000" pitchFamily="65" charset="-120"/>
                <a:ea typeface="標楷體" panose="03000509000000000000" pitchFamily="65" charset="-120"/>
              </a:rPr>
              <a:t>以圖表來表示這句話，下列哪一張圖表最恰當</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defTabSz="1219170">
              <a:defRPr/>
            </a:pPr>
            <a:fld id="{8466D1B4-698E-45AD-99B1-BC1EA2B636AC}" type="slidenum">
              <a:rPr lang="zh-TW" altLang="en-US"/>
              <a:pPr defTabSz="1219170">
                <a:defRPr/>
              </a:pPr>
              <a:t>17</a:t>
            </a:fld>
            <a:endParaRPr lang="zh-TW" altLang="en-US" dirty="0"/>
          </a:p>
        </p:txBody>
      </p:sp>
      <p:pic>
        <p:nvPicPr>
          <p:cNvPr id="8" name="圖片 7"/>
          <p:cNvPicPr>
            <a:picLocks noChangeAspect="1"/>
          </p:cNvPicPr>
          <p:nvPr/>
        </p:nvPicPr>
        <p:blipFill>
          <a:blip r:embed="rId2" cstate="print">
            <a:clrChange>
              <a:clrFrom>
                <a:srgbClr val="FFFFFF"/>
              </a:clrFrom>
              <a:clrTo>
                <a:srgbClr val="FFFFFF">
                  <a:alpha val="0"/>
                </a:srgbClr>
              </a:clrTo>
            </a:clrChange>
          </a:blip>
          <a:stretch>
            <a:fillRect/>
          </a:stretch>
        </p:blipFill>
        <p:spPr>
          <a:xfrm>
            <a:off x="1862847" y="2303119"/>
            <a:ext cx="8009107" cy="4170546"/>
          </a:xfrm>
          <a:prstGeom prst="rect">
            <a:avLst/>
          </a:prstGeom>
        </p:spPr>
      </p:pic>
      <p:sp>
        <p:nvSpPr>
          <p:cNvPr id="3" name="文字方塊 2"/>
          <p:cNvSpPr txBox="1"/>
          <p:nvPr/>
        </p:nvSpPr>
        <p:spPr>
          <a:xfrm>
            <a:off x="9871954" y="5678748"/>
            <a:ext cx="1723549" cy="923330"/>
          </a:xfrm>
          <a:prstGeom prst="rect">
            <a:avLst/>
          </a:prstGeom>
          <a:noFill/>
        </p:spPr>
        <p:txBody>
          <a:bodyPr wrap="none" rtlCol="0">
            <a:spAutoFit/>
          </a:bodyPr>
          <a:lstStyle/>
          <a:p>
            <a:r>
              <a:rPr lang="zh-TW" altLang="en-US" b="1" dirty="0" smtClean="0">
                <a:solidFill>
                  <a:srgbClr val="FF0000"/>
                </a:solidFill>
              </a:rPr>
              <a:t>答案：（</a:t>
            </a:r>
            <a:r>
              <a:rPr lang="en-US" altLang="zh-TW" b="1" dirty="0" smtClean="0">
                <a:solidFill>
                  <a:srgbClr val="FF0000"/>
                </a:solidFill>
              </a:rPr>
              <a:t>A</a:t>
            </a:r>
            <a:r>
              <a:rPr lang="zh-TW" altLang="en-US" b="1" dirty="0" smtClean="0">
                <a:solidFill>
                  <a:srgbClr val="FF0000"/>
                </a:solidFill>
              </a:rPr>
              <a:t>）</a:t>
            </a:r>
            <a:endParaRPr lang="en-US" altLang="zh-TW" b="1" dirty="0" smtClean="0">
              <a:solidFill>
                <a:srgbClr val="FF0000"/>
              </a:solidFill>
            </a:endParaRPr>
          </a:p>
          <a:p>
            <a:r>
              <a:rPr lang="zh-TW" altLang="en-US" b="1" dirty="0" smtClean="0">
                <a:solidFill>
                  <a:srgbClr val="FF0000"/>
                </a:solidFill>
              </a:rPr>
              <a:t>難度：適中</a:t>
            </a:r>
            <a:endParaRPr lang="en-US" altLang="zh-TW" b="1" dirty="0" smtClean="0">
              <a:solidFill>
                <a:srgbClr val="FF0000"/>
              </a:solidFill>
            </a:endParaRPr>
          </a:p>
          <a:p>
            <a:r>
              <a:rPr lang="en-US" altLang="zh-TW" b="1" dirty="0" smtClean="0">
                <a:solidFill>
                  <a:srgbClr val="FF0000"/>
                </a:solidFill>
              </a:rPr>
              <a:t>106</a:t>
            </a:r>
            <a:r>
              <a:rPr lang="zh-TW" altLang="en-US" b="1" smtClean="0">
                <a:solidFill>
                  <a:srgbClr val="FF0000"/>
                </a:solidFill>
              </a:rPr>
              <a:t>會考國</a:t>
            </a:r>
            <a:r>
              <a:rPr lang="zh-TW" altLang="en-US" b="1" dirty="0" smtClean="0">
                <a:solidFill>
                  <a:srgbClr val="FF0000"/>
                </a:solidFill>
              </a:rPr>
              <a:t>文</a:t>
            </a:r>
            <a:r>
              <a:rPr lang="zh-TW" altLang="en-US" b="1" dirty="0">
                <a:solidFill>
                  <a:srgbClr val="FF0000"/>
                </a:solidFill>
              </a:rPr>
              <a:t>科</a:t>
            </a:r>
          </a:p>
        </p:txBody>
      </p:sp>
    </p:spTree>
    <p:extLst>
      <p:ext uri="{BB962C8B-B14F-4D97-AF65-F5344CB8AC3E}">
        <p14:creationId xmlns:p14="http://schemas.microsoft.com/office/powerpoint/2010/main" xmlns="" val="12147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5530" y="614382"/>
            <a:ext cx="8911687" cy="1280890"/>
          </a:xfrm>
        </p:spPr>
        <p:txBody>
          <a:bodyPr/>
          <a:lstStyle/>
          <a:p>
            <a:r>
              <a:rPr lang="zh-TW" altLang="en-US" b="1" dirty="0" smtClean="0">
                <a:solidFill>
                  <a:srgbClr val="FF0000"/>
                </a:solidFill>
                <a:latin typeface="標楷體" panose="03000509000000000000" pitchFamily="65" charset="-120"/>
                <a:ea typeface="標楷體" panose="03000509000000000000" pitchFamily="65" charset="-120"/>
              </a:rPr>
              <a:t>那一科</a:t>
            </a:r>
            <a:r>
              <a:rPr lang="en-US" altLang="zh-TW" b="1" dirty="0" smtClean="0">
                <a:solidFill>
                  <a:srgbClr val="FF0000"/>
                </a:solidFill>
                <a:latin typeface="標楷體" panose="03000509000000000000" pitchFamily="65" charset="-120"/>
                <a:ea typeface="標楷體" panose="03000509000000000000" pitchFamily="65" charset="-120"/>
              </a:rPr>
              <a:t>?</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idx="1"/>
          </p:nvPr>
        </p:nvSpPr>
        <p:spPr>
          <a:xfrm>
            <a:off x="1480259" y="1285650"/>
            <a:ext cx="8915400" cy="4714672"/>
          </a:xfrm>
        </p:spPr>
        <p:txBody>
          <a:bodyPr/>
          <a:lstStyle/>
          <a:p>
            <a:r>
              <a:rPr lang="en-US" altLang="zh-TW" sz="2800" dirty="0">
                <a:latin typeface="標楷體" panose="03000509000000000000" pitchFamily="65" charset="-120"/>
                <a:ea typeface="標楷體" panose="03000509000000000000" pitchFamily="65" charset="-120"/>
              </a:rPr>
              <a:t>41</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表</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八</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為某餐館三項餐點的部分資料，每一項餐 點的售價均為</a:t>
            </a:r>
            <a:r>
              <a:rPr lang="en-US" altLang="zh-TW" sz="2800" dirty="0">
                <a:latin typeface="標楷體" panose="03000509000000000000" pitchFamily="65" charset="-120"/>
                <a:ea typeface="標楷體" panose="03000509000000000000" pitchFamily="65" charset="-120"/>
              </a:rPr>
              <a:t>50</a:t>
            </a:r>
            <a:r>
              <a:rPr lang="zh-TW" altLang="en-US" sz="2800" dirty="0">
                <a:latin typeface="標楷體" panose="03000509000000000000" pitchFamily="65" charset="-120"/>
                <a:ea typeface="標楷體" panose="03000509000000000000" pitchFamily="65" charset="-120"/>
              </a:rPr>
              <a:t>元，其總利潤高低依序為湯麵、 雞排、炒飯。根據上述內容判斷，表中的甲、乙 最可能為下列何者？ </a:t>
            </a:r>
            <a:br>
              <a:rPr lang="zh-TW" altLang="en-US"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(A)</a:t>
            </a:r>
            <a:r>
              <a:rPr lang="zh-TW" altLang="en-US" sz="2800" dirty="0">
                <a:latin typeface="標楷體" panose="03000509000000000000" pitchFamily="65" charset="-120"/>
                <a:ea typeface="標楷體" panose="03000509000000000000" pitchFamily="65" charset="-120"/>
              </a:rPr>
              <a:t>甲：</a:t>
            </a:r>
            <a:r>
              <a:rPr lang="en-US" altLang="zh-TW" sz="2800" dirty="0">
                <a:latin typeface="標楷體" panose="03000509000000000000" pitchFamily="65" charset="-120"/>
                <a:ea typeface="標楷體" panose="03000509000000000000" pitchFamily="65" charset="-120"/>
              </a:rPr>
              <a:t>20</a:t>
            </a:r>
            <a:r>
              <a:rPr lang="zh-TW" altLang="en-US" sz="2800" dirty="0">
                <a:latin typeface="標楷體" panose="03000509000000000000" pitchFamily="65" charset="-120"/>
                <a:ea typeface="標楷體" panose="03000509000000000000" pitchFamily="65" charset="-120"/>
              </a:rPr>
              <a:t>，乙：</a:t>
            </a:r>
            <a:r>
              <a:rPr lang="en-US" altLang="zh-TW" sz="2800" dirty="0">
                <a:latin typeface="標楷體" panose="03000509000000000000" pitchFamily="65" charset="-120"/>
                <a:ea typeface="標楷體" panose="03000509000000000000" pitchFamily="65" charset="-120"/>
              </a:rPr>
              <a:t>45</a:t>
            </a:r>
            <a:r>
              <a:rPr lang="zh-TW" altLang="en-US" sz="2800" dirty="0">
                <a:latin typeface="標楷體" panose="03000509000000000000" pitchFamily="65" charset="-120"/>
                <a:ea typeface="標楷體" panose="03000509000000000000" pitchFamily="65" charset="-120"/>
              </a:rPr>
              <a:t>　　</a:t>
            </a:r>
            <a:br>
              <a:rPr lang="zh-TW" altLang="en-US"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(B)</a:t>
            </a:r>
            <a:r>
              <a:rPr lang="zh-TW" altLang="en-US" sz="2800" dirty="0" smtClean="0">
                <a:latin typeface="標楷體" panose="03000509000000000000" pitchFamily="65" charset="-120"/>
                <a:ea typeface="標楷體" panose="03000509000000000000" pitchFamily="65" charset="-120"/>
              </a:rPr>
              <a:t>甲</a:t>
            </a:r>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20</a:t>
            </a:r>
            <a:r>
              <a:rPr lang="zh-TW" altLang="en-US" sz="2800" dirty="0">
                <a:latin typeface="標楷體" panose="03000509000000000000" pitchFamily="65" charset="-120"/>
                <a:ea typeface="標楷體" panose="03000509000000000000" pitchFamily="65" charset="-120"/>
              </a:rPr>
              <a:t>，乙：</a:t>
            </a:r>
            <a:r>
              <a:rPr lang="en-US" altLang="zh-TW" sz="2800" dirty="0">
                <a:latin typeface="標楷體" panose="03000509000000000000" pitchFamily="65" charset="-120"/>
                <a:ea typeface="標楷體" panose="03000509000000000000" pitchFamily="65" charset="-120"/>
              </a:rPr>
              <a:t>55 </a:t>
            </a:r>
            <a:r>
              <a:rPr lang="zh-TW" altLang="en-US" sz="2800" dirty="0">
                <a:latin typeface="標楷體" panose="03000509000000000000" pitchFamily="65" charset="-120"/>
                <a:ea typeface="標楷體" panose="03000509000000000000" pitchFamily="65" charset="-120"/>
              </a:rPr>
              <a:t/>
            </a:r>
            <a:br>
              <a:rPr lang="zh-TW" altLang="en-US"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(C)</a:t>
            </a:r>
            <a:r>
              <a:rPr lang="zh-TW" altLang="en-US" sz="2800" dirty="0">
                <a:latin typeface="標楷體" panose="03000509000000000000" pitchFamily="65" charset="-120"/>
                <a:ea typeface="標楷體" panose="03000509000000000000" pitchFamily="65" charset="-120"/>
              </a:rPr>
              <a:t>甲：</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，乙：</a:t>
            </a:r>
            <a:r>
              <a:rPr lang="en-US" altLang="zh-TW" sz="2800" dirty="0" smtClean="0">
                <a:latin typeface="標楷體" panose="03000509000000000000" pitchFamily="65" charset="-120"/>
                <a:ea typeface="標楷體" panose="03000509000000000000" pitchFamily="65" charset="-120"/>
              </a:rPr>
              <a:t>45</a:t>
            </a:r>
            <a:br>
              <a:rPr lang="en-US" altLang="zh-TW" sz="2800" dirty="0" smtClean="0">
                <a:latin typeface="標楷體" panose="03000509000000000000" pitchFamily="65" charset="-120"/>
                <a:ea typeface="標楷體" panose="03000509000000000000" pitchFamily="65" charset="-120"/>
              </a:rPr>
            </a:br>
            <a:r>
              <a:rPr lang="en-US" altLang="zh-TW" sz="2800" dirty="0" smtClean="0">
                <a:latin typeface="標楷體" panose="03000509000000000000" pitchFamily="65" charset="-120"/>
                <a:ea typeface="標楷體" panose="03000509000000000000" pitchFamily="65" charset="-120"/>
              </a:rPr>
              <a:t>(D)</a:t>
            </a:r>
            <a:r>
              <a:rPr lang="zh-TW" altLang="en-US" sz="2800" dirty="0">
                <a:latin typeface="標楷體" panose="03000509000000000000" pitchFamily="65" charset="-120"/>
                <a:ea typeface="標楷體" panose="03000509000000000000" pitchFamily="65" charset="-120"/>
              </a:rPr>
              <a:t>甲：</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，乙</a:t>
            </a:r>
            <a:r>
              <a:rPr lang="zh-TW" altLang="en-US" sz="2800" dirty="0" smtClean="0">
                <a:latin typeface="標楷體" panose="03000509000000000000" pitchFamily="65" charset="-120"/>
                <a:ea typeface="標楷體" panose="03000509000000000000" pitchFamily="65" charset="-120"/>
              </a:rPr>
              <a:t>：</a:t>
            </a:r>
            <a:r>
              <a:rPr lang="en-US" altLang="zh-TW" sz="2800" dirty="0" smtClean="0">
                <a:latin typeface="標楷體" panose="03000509000000000000" pitchFamily="65" charset="-120"/>
                <a:ea typeface="標楷體" panose="03000509000000000000" pitchFamily="65" charset="-120"/>
              </a:rPr>
              <a:t>55</a:t>
            </a:r>
            <a:endParaRPr lang="en-US" altLang="zh-TW" sz="2800" dirty="0">
              <a:latin typeface="標楷體" panose="03000509000000000000" pitchFamily="65" charset="-120"/>
              <a:ea typeface="標楷體" panose="03000509000000000000" pitchFamily="65" charset="-120"/>
            </a:endParaRPr>
          </a:p>
          <a:p>
            <a:endParaRPr lang="en-US" altLang="zh-TW" sz="2800" dirty="0" smtClean="0"/>
          </a:p>
          <a:p>
            <a:endParaRPr lang="zh-TW" altLang="en-US" sz="2000" dirty="0"/>
          </a:p>
        </p:txBody>
      </p:sp>
      <p:sp>
        <p:nvSpPr>
          <p:cNvPr id="5" name="投影片編號版面配置區 4"/>
          <p:cNvSpPr>
            <a:spLocks noGrp="1"/>
          </p:cNvSpPr>
          <p:nvPr>
            <p:ph type="sldNum" sz="quarter" idx="12"/>
          </p:nvPr>
        </p:nvSpPr>
        <p:spPr/>
        <p:txBody>
          <a:bodyPr/>
          <a:lstStyle/>
          <a:p>
            <a:pPr defTabSz="1219170">
              <a:defRPr/>
            </a:pPr>
            <a:fld id="{8466D1B4-698E-45AD-99B1-BC1EA2B636AC}" type="slidenum">
              <a:rPr lang="zh-TW" altLang="en-US"/>
              <a:pPr defTabSz="1219170">
                <a:defRPr/>
              </a:pPr>
              <a:t>18</a:t>
            </a:fld>
            <a:endParaRPr lang="zh-TW" altLang="en-US" dirty="0"/>
          </a:p>
        </p:txBody>
      </p:sp>
      <p:pic>
        <p:nvPicPr>
          <p:cNvPr id="4" name="圖片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937959" y="2725974"/>
            <a:ext cx="3876777" cy="2911968"/>
          </a:xfrm>
          <a:prstGeom prst="rect">
            <a:avLst/>
          </a:prstGeom>
        </p:spPr>
      </p:pic>
      <p:sp>
        <p:nvSpPr>
          <p:cNvPr id="7" name="文字方塊 6"/>
          <p:cNvSpPr txBox="1"/>
          <p:nvPr/>
        </p:nvSpPr>
        <p:spPr>
          <a:xfrm>
            <a:off x="9871954" y="5678748"/>
            <a:ext cx="1723549" cy="923330"/>
          </a:xfrm>
          <a:prstGeom prst="rect">
            <a:avLst/>
          </a:prstGeom>
          <a:noFill/>
        </p:spPr>
        <p:txBody>
          <a:bodyPr wrap="none" rtlCol="0">
            <a:spAutoFit/>
          </a:bodyPr>
          <a:lstStyle/>
          <a:p>
            <a:r>
              <a:rPr lang="zh-TW" altLang="en-US" b="1" dirty="0" smtClean="0">
                <a:solidFill>
                  <a:srgbClr val="FF0000"/>
                </a:solidFill>
              </a:rPr>
              <a:t>答案：（</a:t>
            </a:r>
            <a:r>
              <a:rPr lang="en-US" altLang="zh-TW" b="1" dirty="0" smtClean="0">
                <a:solidFill>
                  <a:srgbClr val="FF0000"/>
                </a:solidFill>
              </a:rPr>
              <a:t>C</a:t>
            </a:r>
            <a:r>
              <a:rPr lang="zh-TW" altLang="en-US" b="1" dirty="0" smtClean="0">
                <a:solidFill>
                  <a:srgbClr val="FF0000"/>
                </a:solidFill>
              </a:rPr>
              <a:t>）</a:t>
            </a:r>
            <a:endParaRPr lang="en-US" altLang="zh-TW" b="1" dirty="0" smtClean="0">
              <a:solidFill>
                <a:srgbClr val="FF0000"/>
              </a:solidFill>
            </a:endParaRPr>
          </a:p>
          <a:p>
            <a:r>
              <a:rPr lang="zh-TW" altLang="en-US" b="1" dirty="0" smtClean="0">
                <a:solidFill>
                  <a:srgbClr val="FF0000"/>
                </a:solidFill>
              </a:rPr>
              <a:t>難度：適中</a:t>
            </a:r>
            <a:endParaRPr lang="en-US" altLang="zh-TW" b="1" dirty="0" smtClean="0">
              <a:solidFill>
                <a:srgbClr val="FF0000"/>
              </a:solidFill>
            </a:endParaRPr>
          </a:p>
          <a:p>
            <a:r>
              <a:rPr lang="en-US" altLang="zh-TW" b="1" dirty="0" smtClean="0">
                <a:solidFill>
                  <a:srgbClr val="FF0000"/>
                </a:solidFill>
              </a:rPr>
              <a:t>106</a:t>
            </a:r>
            <a:r>
              <a:rPr lang="zh-TW" altLang="en-US" b="1" dirty="0" smtClean="0">
                <a:solidFill>
                  <a:srgbClr val="FF0000"/>
                </a:solidFill>
              </a:rPr>
              <a:t>會考社會科</a:t>
            </a:r>
            <a:endParaRPr lang="zh-TW" altLang="en-US" b="1" dirty="0">
              <a:solidFill>
                <a:srgbClr val="FF0000"/>
              </a:solidFill>
            </a:endParaRPr>
          </a:p>
        </p:txBody>
      </p:sp>
    </p:spTree>
    <p:extLst>
      <p:ext uri="{BB962C8B-B14F-4D97-AF65-F5344CB8AC3E}">
        <p14:creationId xmlns:p14="http://schemas.microsoft.com/office/powerpoint/2010/main" xmlns="" val="296638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p:cNvPicPr>
            <a:picLocks noGrp="1" noChangeAspect="1"/>
          </p:cNvPicPr>
          <p:nvPr>
            <p:ph idx="1"/>
          </p:nvPr>
        </p:nvPicPr>
        <p:blipFill>
          <a:blip r:embed="rId2" cstate="print">
            <a:clrChange>
              <a:clrFrom>
                <a:srgbClr val="F8F8F8"/>
              </a:clrFrom>
              <a:clrTo>
                <a:srgbClr val="F8F8F8">
                  <a:alpha val="0"/>
                </a:srgbClr>
              </a:clrTo>
            </a:clrChange>
            <a:extLst>
              <a:ext uri="{28A0092B-C50C-407E-A947-70E740481C1C}">
                <a14:useLocalDpi xmlns:a14="http://schemas.microsoft.com/office/drawing/2010/main" xmlns="" val="0"/>
              </a:ext>
            </a:extLst>
          </a:blip>
          <a:stretch>
            <a:fillRect/>
          </a:stretch>
        </p:blipFill>
        <p:spPr>
          <a:xfrm>
            <a:off x="6728831" y="4106814"/>
            <a:ext cx="5117154" cy="2660294"/>
          </a:xfrm>
        </p:spPr>
      </p:pic>
      <p:sp>
        <p:nvSpPr>
          <p:cNvPr id="5" name="投影片編號版面配置區 4"/>
          <p:cNvSpPr>
            <a:spLocks noGrp="1"/>
          </p:cNvSpPr>
          <p:nvPr>
            <p:ph type="sldNum" sz="quarter" idx="12"/>
          </p:nvPr>
        </p:nvSpPr>
        <p:spPr/>
        <p:txBody>
          <a:bodyPr/>
          <a:lstStyle/>
          <a:p>
            <a:pPr defTabSz="1219170">
              <a:defRPr/>
            </a:pPr>
            <a:fld id="{8466D1B4-698E-45AD-99B1-BC1EA2B636AC}" type="slidenum">
              <a:rPr lang="zh-TW" altLang="en-US"/>
              <a:pPr defTabSz="1219170">
                <a:defRPr/>
              </a:pPr>
              <a:t>19</a:t>
            </a:fld>
            <a:endParaRPr lang="zh-TW" altLang="en-US" dirty="0"/>
          </a:p>
        </p:txBody>
      </p:sp>
      <p:pic>
        <p:nvPicPr>
          <p:cNvPr id="3" name="圖片 2"/>
          <p:cNvPicPr>
            <a:picLocks noChangeAspect="1"/>
          </p:cNvPicPr>
          <p:nvPr/>
        </p:nvPicPr>
        <p:blipFill rotWithShape="1">
          <a:blip r:embed="rId3" cstate="print">
            <a:clrChange>
              <a:clrFrom>
                <a:srgbClr val="E8F0FF"/>
              </a:clrFrom>
              <a:clrTo>
                <a:srgbClr val="E8F0FF">
                  <a:alpha val="0"/>
                </a:srgbClr>
              </a:clrTo>
            </a:clrChange>
          </a:blip>
          <a:srcRect b="6857"/>
          <a:stretch/>
        </p:blipFill>
        <p:spPr>
          <a:xfrm>
            <a:off x="1665083" y="218669"/>
            <a:ext cx="7067550" cy="5695748"/>
          </a:xfrm>
          <a:prstGeom prst="rect">
            <a:avLst/>
          </a:prstGeom>
        </p:spPr>
      </p:pic>
      <p:pic>
        <p:nvPicPr>
          <p:cNvPr id="10" name="圖片 9"/>
          <p:cNvPicPr>
            <a:picLocks noChangeAspect="1"/>
          </p:cNvPicPr>
          <p:nvPr/>
        </p:nvPicPr>
        <p:blipFill rotWithShape="1">
          <a:blip r:embed="rId3" cstate="print">
            <a:clrChange>
              <a:clrFrom>
                <a:srgbClr val="E8F0FF"/>
              </a:clrFrom>
              <a:clrTo>
                <a:srgbClr val="E8F0FF">
                  <a:alpha val="0"/>
                </a:srgbClr>
              </a:clrTo>
            </a:clrChange>
          </a:blip>
          <a:srcRect t="95105"/>
          <a:stretch/>
        </p:blipFill>
        <p:spPr>
          <a:xfrm>
            <a:off x="6755534" y="3760045"/>
            <a:ext cx="7067550" cy="299327"/>
          </a:xfrm>
          <a:prstGeom prst="rect">
            <a:avLst/>
          </a:prstGeom>
        </p:spPr>
      </p:pic>
      <p:sp>
        <p:nvSpPr>
          <p:cNvPr id="11" name="標題 1"/>
          <p:cNvSpPr txBox="1">
            <a:spLocks/>
          </p:cNvSpPr>
          <p:nvPr/>
        </p:nvSpPr>
        <p:spPr>
          <a:xfrm>
            <a:off x="8007926" y="2756534"/>
            <a:ext cx="2976979" cy="956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9170" fontAlgn="auto">
              <a:spcAft>
                <a:spcPts val="0"/>
              </a:spcAft>
            </a:pPr>
            <a:r>
              <a:rPr kumimoji="0" lang="zh-TW" altLang="en-US" b="1" dirty="0" smtClean="0">
                <a:solidFill>
                  <a:srgbClr val="FF0000"/>
                </a:solidFill>
                <a:latin typeface="標楷體" panose="03000509000000000000" pitchFamily="65" charset="-120"/>
                <a:ea typeface="標楷體" panose="03000509000000000000" pitchFamily="65" charset="-120"/>
              </a:rPr>
              <a:t>那一</a:t>
            </a:r>
            <a:r>
              <a:rPr kumimoji="0" lang="zh-TW" altLang="en-US" b="1" dirty="0">
                <a:solidFill>
                  <a:srgbClr val="FF0000"/>
                </a:solidFill>
                <a:latin typeface="標楷體" panose="03000509000000000000" pitchFamily="65" charset="-120"/>
                <a:ea typeface="標楷體" panose="03000509000000000000" pitchFamily="65" charset="-120"/>
              </a:rPr>
              <a:t>科</a:t>
            </a:r>
            <a:r>
              <a:rPr kumimoji="0" lang="en-US" altLang="zh-TW" b="1" dirty="0">
                <a:solidFill>
                  <a:srgbClr val="FF0000"/>
                </a:solidFill>
                <a:latin typeface="標楷體" panose="03000509000000000000" pitchFamily="65" charset="-120"/>
                <a:ea typeface="標楷體" panose="03000509000000000000" pitchFamily="65" charset="-120"/>
              </a:rPr>
              <a:t>?</a:t>
            </a:r>
            <a:endParaRPr kumimoji="0" lang="zh-TW" altLang="en-US" b="1" dirty="0">
              <a:solidFill>
                <a:srgbClr val="FF0000"/>
              </a:solidFill>
              <a:latin typeface="標楷體" panose="03000509000000000000" pitchFamily="65" charset="-120"/>
              <a:ea typeface="標楷體" panose="03000509000000000000" pitchFamily="65" charset="-120"/>
            </a:endParaRPr>
          </a:p>
        </p:txBody>
      </p:sp>
      <p:sp>
        <p:nvSpPr>
          <p:cNvPr id="7" name="文字方塊 6"/>
          <p:cNvSpPr txBox="1"/>
          <p:nvPr/>
        </p:nvSpPr>
        <p:spPr>
          <a:xfrm>
            <a:off x="10232135" y="2863626"/>
            <a:ext cx="1723549" cy="923330"/>
          </a:xfrm>
          <a:prstGeom prst="rect">
            <a:avLst/>
          </a:prstGeom>
          <a:noFill/>
        </p:spPr>
        <p:txBody>
          <a:bodyPr wrap="none" rtlCol="0">
            <a:spAutoFit/>
          </a:bodyPr>
          <a:lstStyle/>
          <a:p>
            <a:r>
              <a:rPr lang="zh-TW" altLang="en-US" b="1" dirty="0" smtClean="0">
                <a:solidFill>
                  <a:srgbClr val="FF0000"/>
                </a:solidFill>
              </a:rPr>
              <a:t>答案：</a:t>
            </a:r>
            <a:r>
              <a:rPr lang="en-US" altLang="zh-TW" b="1" dirty="0" smtClean="0">
                <a:solidFill>
                  <a:srgbClr val="FF0000"/>
                </a:solidFill>
              </a:rPr>
              <a:t>(B)(D)</a:t>
            </a:r>
          </a:p>
          <a:p>
            <a:r>
              <a:rPr lang="zh-TW" altLang="en-US" b="1" dirty="0" smtClean="0">
                <a:solidFill>
                  <a:srgbClr val="FF0000"/>
                </a:solidFill>
              </a:rPr>
              <a:t>難度：適中</a:t>
            </a:r>
            <a:endParaRPr lang="en-US" altLang="zh-TW" b="1" dirty="0" smtClean="0">
              <a:solidFill>
                <a:srgbClr val="FF0000"/>
              </a:solidFill>
            </a:endParaRPr>
          </a:p>
          <a:p>
            <a:r>
              <a:rPr lang="en-US" altLang="zh-TW" b="1" dirty="0">
                <a:solidFill>
                  <a:srgbClr val="FF0000"/>
                </a:solidFill>
              </a:rPr>
              <a:t>104</a:t>
            </a:r>
            <a:r>
              <a:rPr lang="zh-TW" altLang="en-US" b="1" dirty="0">
                <a:solidFill>
                  <a:srgbClr val="FF0000"/>
                </a:solidFill>
              </a:rPr>
              <a:t>會考國</a:t>
            </a:r>
            <a:r>
              <a:rPr lang="zh-TW" altLang="en-US" b="1" dirty="0" smtClean="0">
                <a:solidFill>
                  <a:srgbClr val="FF0000"/>
                </a:solidFill>
              </a:rPr>
              <a:t>文科</a:t>
            </a:r>
            <a:endParaRPr lang="en-US" altLang="zh-TW" b="1" dirty="0">
              <a:solidFill>
                <a:srgbClr val="FF0000"/>
              </a:solidFill>
            </a:endParaRPr>
          </a:p>
        </p:txBody>
      </p:sp>
    </p:spTree>
    <p:extLst>
      <p:ext uri="{BB962C8B-B14F-4D97-AF65-F5344CB8AC3E}">
        <p14:creationId xmlns:p14="http://schemas.microsoft.com/office/powerpoint/2010/main" xmlns="" val="3401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圖片 1" descr="底"/>
          <p:cNvPicPr>
            <a:picLocks noGrp="1" noChangeAspect="1"/>
          </p:cNvPicPr>
          <p:nvPr isPhoto="1"/>
        </p:nvPicPr>
        <p:blipFill>
          <a:blip r:embed="rId3" cstate="print">
            <a:extLst>
              <a:ext uri="{28A0092B-C50C-407E-A947-70E740481C1C}">
                <a14:useLocalDpi xmlns:a14="http://schemas.microsoft.com/office/drawing/2010/main" xmlns="" val="0"/>
              </a:ext>
            </a:extLst>
          </a:blip>
          <a:srcRect/>
          <a:stretch>
            <a:fillRect/>
          </a:stretch>
        </p:blipFill>
        <p:spPr bwMode="auto">
          <a:xfrm>
            <a:off x="1692275" y="3175"/>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C:\Users\MD570\Desktop\traffic_s-2.png"/>
          <p:cNvPicPr>
            <a:picLocks noChangeAspect="1" noChangeArrowheads="1"/>
          </p:cNvPicPr>
          <p:nvPr/>
        </p:nvPicPr>
        <p:blipFill>
          <a:blip r:embed="rId4" cstate="print">
            <a:extLst/>
          </a:blip>
          <a:srcRect/>
          <a:stretch>
            <a:fillRect/>
          </a:stretch>
        </p:blipFill>
        <p:spPr>
          <a:xfrm>
            <a:off x="1540390" y="4708044"/>
            <a:ext cx="2165336" cy="2105331"/>
          </a:xfrm>
          <a:prstGeom prst="rect">
            <a:avLst/>
          </a:prstGeom>
          <a:noFill/>
          <a:effectLst>
            <a:softEdge rad="0"/>
          </a:effectLst>
          <a:extLst/>
        </p:spPr>
      </p:pic>
      <p:sp>
        <p:nvSpPr>
          <p:cNvPr id="3" name="文字方塊 2"/>
          <p:cNvSpPr txBox="1"/>
          <p:nvPr/>
        </p:nvSpPr>
        <p:spPr>
          <a:xfrm>
            <a:off x="2483358" y="2024322"/>
            <a:ext cx="7902768" cy="39703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zh-TW" altLang="en-US" sz="3600" b="1" spc="50" dirty="0">
                <a:ln w="11430"/>
                <a:solidFill>
                  <a:srgbClr val="C00000"/>
                </a:solidFill>
                <a:effectLst>
                  <a:outerShdw blurRad="38100" dist="38100" dir="2700000" algn="tl">
                    <a:srgbClr val="000000">
                      <a:alpha val="43137"/>
                    </a:srgbClr>
                  </a:outerShdw>
                </a:effectLst>
                <a:latin typeface="華康華綜體W5" panose="020B0509000000000000" pitchFamily="49" charset="-120"/>
                <a:ea typeface="華康華綜體W5" panose="020B0509000000000000" pitchFamily="49" charset="-120"/>
                <a:cs typeface="微軟正黑體"/>
              </a:rPr>
              <a:t>一、十二年國民基本教育的理念</a:t>
            </a:r>
            <a:endParaRPr lang="en-US" altLang="zh-TW" sz="3600" b="1" spc="50" dirty="0">
              <a:ln w="11430"/>
              <a:solidFill>
                <a:srgbClr val="C00000"/>
              </a:solidFill>
              <a:effectLst>
                <a:outerShdw blurRad="38100" dist="38100" dir="2700000" algn="tl">
                  <a:srgbClr val="000000">
                    <a:alpha val="43137"/>
                  </a:srgbClr>
                </a:outerShdw>
              </a:effectLst>
              <a:latin typeface="華康華綜體W5" panose="020B0509000000000000" pitchFamily="49" charset="-120"/>
              <a:ea typeface="華康華綜體W5" panose="020B0509000000000000" pitchFamily="49" charset="-120"/>
              <a:cs typeface="微軟正黑體"/>
            </a:endParaRPr>
          </a:p>
          <a:p>
            <a:pPr eaLnBrk="1" hangingPunct="1">
              <a:defRPr/>
            </a:pPr>
            <a:r>
              <a:rPr lang="zh-TW" altLang="en-US" sz="3600" b="1" dirty="0">
                <a:solidFill>
                  <a:srgbClr val="C00000"/>
                </a:solidFill>
                <a:latin typeface="華康華綜體W5" panose="020B0509000000000000" pitchFamily="49" charset="-120"/>
                <a:ea typeface="華康華綜體W5" panose="020B0509000000000000" pitchFamily="49" charset="-120"/>
                <a:cs typeface="微軟正黑體"/>
              </a:rPr>
              <a:t>二</a:t>
            </a:r>
            <a:r>
              <a:rPr lang="zh-TW" altLang="en-US" sz="3600" b="1" dirty="0" smtClean="0">
                <a:solidFill>
                  <a:srgbClr val="C00000"/>
                </a:solidFill>
                <a:latin typeface="華康華綜體W5" panose="020B0509000000000000" pitchFamily="49" charset="-120"/>
                <a:ea typeface="華康華綜體W5" panose="020B0509000000000000" pitchFamily="49" charset="-120"/>
                <a:cs typeface="微軟正黑體"/>
              </a:rPr>
              <a:t>、臺</a:t>
            </a:r>
            <a:r>
              <a:rPr lang="zh-TW" altLang="en-US" sz="3600" b="1" dirty="0">
                <a:solidFill>
                  <a:srgbClr val="C00000"/>
                </a:solidFill>
                <a:latin typeface="華康華綜體W5" panose="020B0509000000000000" pitchFamily="49" charset="-120"/>
                <a:ea typeface="華康華綜體W5" panose="020B0509000000000000" pitchFamily="49" charset="-120"/>
                <a:cs typeface="微軟正黑體"/>
              </a:rPr>
              <a:t>南區適性入學制度</a:t>
            </a:r>
            <a:endParaRPr lang="en-US" altLang="zh-TW" sz="3600" b="1" dirty="0">
              <a:solidFill>
                <a:srgbClr val="C00000"/>
              </a:solidFill>
              <a:latin typeface="華康華綜體W5" panose="020B0509000000000000" pitchFamily="49" charset="-120"/>
              <a:ea typeface="華康華綜體W5" panose="020B0509000000000000" pitchFamily="49" charset="-120"/>
              <a:cs typeface="微軟正黑體"/>
            </a:endParaRPr>
          </a:p>
          <a:p>
            <a:pPr eaLnBrk="1" hangingPunct="1">
              <a:defRPr/>
            </a:pPr>
            <a:r>
              <a:rPr lang="zh-TW" altLang="en-US" sz="3600" b="1" dirty="0">
                <a:solidFill>
                  <a:srgbClr val="C00000"/>
                </a:solidFill>
                <a:latin typeface="華康華綜體W5" panose="020B0509000000000000" pitchFamily="49" charset="-120"/>
                <a:ea typeface="華康華綜體W5" panose="020B0509000000000000" pitchFamily="49" charset="-120"/>
                <a:cs typeface="微軟正黑體"/>
              </a:rPr>
              <a:t>   （會考、免試、特招、分發、五專）</a:t>
            </a:r>
            <a:r>
              <a:rPr lang="en-US" altLang="zh-TW" sz="3600" b="1" dirty="0">
                <a:solidFill>
                  <a:srgbClr val="C00000"/>
                </a:solidFill>
                <a:latin typeface="華康華綜體W5" panose="020B0509000000000000" pitchFamily="49" charset="-120"/>
                <a:ea typeface="華康華綜體W5" panose="020B0509000000000000" pitchFamily="49" charset="-120"/>
                <a:cs typeface="微軟正黑體"/>
              </a:rPr>
              <a:t> </a:t>
            </a:r>
          </a:p>
          <a:p>
            <a:pPr eaLnBrk="1" hangingPunct="1">
              <a:defRPr/>
            </a:pPr>
            <a:endParaRPr lang="en-US" altLang="zh-TW" sz="3600" b="1" dirty="0">
              <a:solidFill>
                <a:srgbClr val="C00000"/>
              </a:solidFill>
              <a:latin typeface="微軟正黑體" panose="020B0604030504040204" pitchFamily="34" charset="-120"/>
              <a:cs typeface="微軟正黑體"/>
            </a:endParaRPr>
          </a:p>
          <a:p>
            <a:pPr eaLnBrk="1" hangingPunct="1">
              <a:defRPr/>
            </a:pPr>
            <a:endParaRPr lang="en-US" altLang="zh-TW" sz="3600" b="1" dirty="0">
              <a:solidFill>
                <a:srgbClr val="FF0000"/>
              </a:solidFill>
              <a:latin typeface="+mj-ea"/>
              <a:ea typeface="微軟正黑體"/>
              <a:cs typeface="微軟正黑體"/>
            </a:endParaRPr>
          </a:p>
          <a:p>
            <a:pPr algn="ctr" eaLnBrk="1" hangingPunct="1">
              <a:defRPr/>
            </a:pPr>
            <a:endParaRPr lang="en-US" altLang="zh-TW" sz="3600" b="1" spc="50" dirty="0">
              <a:ln w="11430"/>
              <a:gradFill>
                <a:gsLst>
                  <a:gs pos="25000">
                    <a:schemeClr val="accent2">
                      <a:satMod val="155000"/>
                    </a:schemeClr>
                  </a:gs>
                  <a:gs pos="100000">
                    <a:schemeClr val="accent2">
                      <a:shade val="45000"/>
                      <a:satMod val="165000"/>
                    </a:schemeClr>
                  </a:gs>
                </a:gsLst>
                <a:lin ang="5400000" scaled="0"/>
              </a:gradFill>
              <a:effectLst>
                <a:outerShdw blurRad="38100" dist="38100" dir="2700000" algn="tl">
                  <a:srgbClr val="000000">
                    <a:alpha val="43137"/>
                  </a:srgbClr>
                </a:outerShdw>
              </a:effectLst>
              <a:latin typeface="微軟正黑體" panose="020B0604030504040204" pitchFamily="34" charset="-120"/>
              <a:cs typeface="微軟正黑體"/>
            </a:endParaRPr>
          </a:p>
          <a:p>
            <a:pPr algn="ctr" eaLnBrk="1" hangingPunct="1">
              <a:defRPr/>
            </a:pPr>
            <a:endParaRPr lang="zh-TW" altLang="en-US" sz="3600" b="1" spc="50" dirty="0">
              <a:ln w="11430"/>
              <a:gradFill>
                <a:gsLst>
                  <a:gs pos="25000">
                    <a:schemeClr val="accent2">
                      <a:satMod val="155000"/>
                    </a:schemeClr>
                  </a:gs>
                  <a:gs pos="100000">
                    <a:schemeClr val="accent2">
                      <a:shade val="45000"/>
                      <a:satMod val="165000"/>
                    </a:schemeClr>
                  </a:gs>
                </a:gsLst>
                <a:lin ang="5400000" scaled="0"/>
              </a:gradFill>
              <a:effectLst>
                <a:outerShdw blurRad="38100" dist="38100" dir="2700000" algn="tl">
                  <a:srgbClr val="000000">
                    <a:alpha val="43137"/>
                  </a:srgbClr>
                </a:outerShdw>
              </a:effectLst>
              <a:latin typeface="微軟正黑體" panose="020B0604030504040204" pitchFamily="34" charset="-120"/>
              <a:cs typeface="微軟正黑體"/>
            </a:endParaRPr>
          </a:p>
        </p:txBody>
      </p:sp>
      <p:pic>
        <p:nvPicPr>
          <p:cNvPr id="5939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78100" y="433388"/>
            <a:ext cx="1343025" cy="159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標題 3"/>
          <p:cNvSpPr>
            <a:spLocks noGrp="1"/>
          </p:cNvSpPr>
          <p:nvPr>
            <p:ph type="title"/>
          </p:nvPr>
        </p:nvSpPr>
        <p:spPr>
          <a:xfrm>
            <a:off x="4302125" y="868363"/>
            <a:ext cx="3108325" cy="1281112"/>
          </a:xfrm>
        </p:spPr>
        <p:txBody>
          <a:bodyPr/>
          <a:lstStyle/>
          <a:p>
            <a:pPr>
              <a:defRPr/>
            </a:pPr>
            <a:r>
              <a:rPr lang="zh-TW" altLang="en-US" sz="5400" b="1" dirty="0">
                <a:solidFill>
                  <a:srgbClr val="7030A0"/>
                </a:solidFill>
                <a:effectLst>
                  <a:outerShdw blurRad="38100" dist="38100" dir="2700000" algn="tl">
                    <a:srgbClr val="000000">
                      <a:alpha val="43137"/>
                    </a:srgbClr>
                  </a:outerShdw>
                </a:effectLst>
                <a:latin typeface="微軟正黑體" panose="020B0604030504040204" pitchFamily="34" charset="-120"/>
              </a:rPr>
              <a:t>簡報</a:t>
            </a:r>
            <a:r>
              <a:rPr lang="zh-TW" altLang="en-US" sz="5400" b="1" dirty="0" smtClean="0">
                <a:solidFill>
                  <a:srgbClr val="7030A0"/>
                </a:solidFill>
                <a:effectLst>
                  <a:outerShdw blurRad="38100" dist="38100" dir="2700000" algn="tl">
                    <a:srgbClr val="000000">
                      <a:alpha val="43137"/>
                    </a:srgbClr>
                  </a:outerShdw>
                </a:effectLst>
                <a:latin typeface="微軟正黑體" panose="020B0604030504040204" pitchFamily="34" charset="-120"/>
              </a:rPr>
              <a:t>大綱</a:t>
            </a:r>
            <a:endParaRPr lang="zh-TW" altLang="en-US" sz="5400" dirty="0">
              <a:solidFill>
                <a:srgbClr val="7030A0"/>
              </a:solidFill>
            </a:endParaRPr>
          </a:p>
        </p:txBody>
      </p:sp>
      <p:sp>
        <p:nvSpPr>
          <p:cNvPr id="59399" name="投影片編號版面配置區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DF48D56-AED8-47FF-A5E6-D8E3E61C02D3}" type="slidenum">
              <a:rPr kumimoji="0" lang="zh-TW" altLang="en-US" smtClean="0">
                <a:solidFill>
                  <a:srgbClr val="FEFFFF"/>
                </a:solidFill>
                <a:latin typeface="Century Gothic" panose="020B0502020202020204" pitchFamily="34" charset="0"/>
              </a:rPr>
              <a:pPr/>
              <a:t>2</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4529" y="969961"/>
            <a:ext cx="8911687" cy="4838171"/>
          </a:xfrm>
        </p:spPr>
        <p:txBody>
          <a:bodyPr>
            <a:noAutofit/>
          </a:bodyPr>
          <a:lstStyle/>
          <a:p>
            <a:pPr algn="ctr">
              <a:spcAft>
                <a:spcPts val="3600"/>
              </a:spcAft>
            </a:pPr>
            <a:r>
              <a:rPr lang="zh-TW" altLang="en-US" sz="4800" b="1" dirty="0">
                <a:solidFill>
                  <a:srgbClr val="FF0000"/>
                </a:solidFill>
                <a:latin typeface="標楷體" panose="03000509000000000000" pitchFamily="65" charset="-120"/>
                <a:ea typeface="標楷體" panose="03000509000000000000" pitchFamily="65" charset="-120"/>
              </a:rPr>
              <a:t>國中教育</a:t>
            </a:r>
            <a:r>
              <a:rPr lang="zh-TW" altLang="en-US" sz="4800" b="1" dirty="0" smtClean="0">
                <a:solidFill>
                  <a:srgbClr val="FF0000"/>
                </a:solidFill>
                <a:latin typeface="標楷體" panose="03000509000000000000" pitchFamily="65" charset="-120"/>
                <a:ea typeface="標楷體" panose="03000509000000000000" pitchFamily="65" charset="-120"/>
              </a:rPr>
              <a:t>會考</a:t>
            </a:r>
            <a:r>
              <a:rPr lang="en-US" altLang="zh-TW" sz="4000" b="1" dirty="0" smtClean="0">
                <a:solidFill>
                  <a:schemeClr val="accent5">
                    <a:lumMod val="50000"/>
                  </a:schemeClr>
                </a:solidFill>
                <a:latin typeface="標楷體" panose="03000509000000000000" pitchFamily="65" charset="-120"/>
                <a:ea typeface="標楷體" panose="03000509000000000000" pitchFamily="65" charset="-120"/>
              </a:rPr>
              <a:t/>
            </a:r>
            <a:br>
              <a:rPr lang="en-US" altLang="zh-TW" sz="4000" b="1" dirty="0" smtClean="0">
                <a:solidFill>
                  <a:schemeClr val="accent5">
                    <a:lumMod val="50000"/>
                  </a:schemeClr>
                </a:solidFill>
                <a:latin typeface="標楷體" panose="03000509000000000000" pitchFamily="65" charset="-120"/>
                <a:ea typeface="標楷體" panose="03000509000000000000" pitchFamily="65" charset="-120"/>
              </a:rPr>
            </a:br>
            <a:r>
              <a:rPr lang="en-US" altLang="zh-TW" sz="6000" b="1" dirty="0" smtClean="0">
                <a:solidFill>
                  <a:schemeClr val="accent5">
                    <a:lumMod val="50000"/>
                  </a:schemeClr>
                </a:solidFill>
                <a:latin typeface="標楷體" panose="03000509000000000000" pitchFamily="65" charset="-120"/>
                <a:ea typeface="標楷體" panose="03000509000000000000" pitchFamily="65" charset="-120"/>
              </a:rPr>
              <a:t/>
            </a:r>
            <a:br>
              <a:rPr lang="en-US" altLang="zh-TW" sz="6000" b="1" dirty="0" smtClean="0">
                <a:solidFill>
                  <a:schemeClr val="accent5">
                    <a:lumMod val="50000"/>
                  </a:schemeClr>
                </a:solidFill>
                <a:latin typeface="標楷體" panose="03000509000000000000" pitchFamily="65" charset="-120"/>
                <a:ea typeface="標楷體" panose="03000509000000000000" pitchFamily="65" charset="-120"/>
              </a:rPr>
            </a:br>
            <a:r>
              <a:rPr lang="zh-TW" altLang="en-US" sz="6000" b="1" dirty="0" smtClean="0">
                <a:solidFill>
                  <a:schemeClr val="accent5">
                    <a:lumMod val="50000"/>
                  </a:schemeClr>
                </a:solidFill>
                <a:latin typeface="標楷體" panose="03000509000000000000" pitchFamily="65" charset="-120"/>
                <a:ea typeface="標楷體" panose="03000509000000000000" pitchFamily="65" charset="-120"/>
              </a:rPr>
              <a:t>沒有</a:t>
            </a:r>
            <a:r>
              <a:rPr lang="zh-TW" altLang="en-US" sz="6000" b="1" dirty="0">
                <a:solidFill>
                  <a:schemeClr val="accent5">
                    <a:lumMod val="50000"/>
                  </a:schemeClr>
                </a:solidFill>
                <a:latin typeface="標楷體" panose="03000509000000000000" pitchFamily="65" charset="-120"/>
                <a:ea typeface="標楷體" panose="03000509000000000000" pitchFamily="65" charset="-120"/>
              </a:rPr>
              <a:t>版本</a:t>
            </a:r>
            <a:r>
              <a:rPr lang="en-US" altLang="zh-TW" sz="6000" b="1" dirty="0">
                <a:solidFill>
                  <a:schemeClr val="accent5">
                    <a:lumMod val="50000"/>
                  </a:schemeClr>
                </a:solidFill>
                <a:latin typeface="標楷體" panose="03000509000000000000" pitchFamily="65" charset="-120"/>
                <a:ea typeface="標楷體" panose="03000509000000000000" pitchFamily="65" charset="-120"/>
              </a:rPr>
              <a:t/>
            </a:r>
            <a:br>
              <a:rPr lang="en-US" altLang="zh-TW" sz="6000" b="1" dirty="0">
                <a:solidFill>
                  <a:schemeClr val="accent5">
                    <a:lumMod val="50000"/>
                  </a:schemeClr>
                </a:solidFill>
                <a:latin typeface="標楷體" panose="03000509000000000000" pitchFamily="65" charset="-120"/>
                <a:ea typeface="標楷體" panose="03000509000000000000" pitchFamily="65" charset="-120"/>
              </a:rPr>
            </a:br>
            <a:r>
              <a:rPr lang="en-US" altLang="zh-TW" sz="6000" b="1" dirty="0">
                <a:solidFill>
                  <a:schemeClr val="accent5">
                    <a:lumMod val="50000"/>
                  </a:schemeClr>
                </a:solidFill>
                <a:latin typeface="標楷體" panose="03000509000000000000" pitchFamily="65" charset="-120"/>
                <a:ea typeface="標楷體" panose="03000509000000000000" pitchFamily="65" charset="-120"/>
              </a:rPr>
              <a:t/>
            </a:r>
            <a:br>
              <a:rPr lang="en-US" altLang="zh-TW" sz="6000" b="1" dirty="0">
                <a:solidFill>
                  <a:schemeClr val="accent5">
                    <a:lumMod val="50000"/>
                  </a:schemeClr>
                </a:solidFill>
                <a:latin typeface="標楷體" panose="03000509000000000000" pitchFamily="65" charset="-120"/>
                <a:ea typeface="標楷體" panose="03000509000000000000" pitchFamily="65" charset="-120"/>
              </a:rPr>
            </a:br>
            <a:r>
              <a:rPr lang="zh-TW" altLang="en-US" sz="6000" b="1" dirty="0">
                <a:solidFill>
                  <a:schemeClr val="accent5">
                    <a:lumMod val="50000"/>
                  </a:schemeClr>
                </a:solidFill>
                <a:latin typeface="標楷體" panose="03000509000000000000" pitchFamily="65" charset="-120"/>
                <a:ea typeface="標楷體" panose="03000509000000000000" pitchFamily="65" charset="-120"/>
              </a:rPr>
              <a:t>只有根本</a:t>
            </a:r>
          </a:p>
        </p:txBody>
      </p:sp>
      <p:sp>
        <p:nvSpPr>
          <p:cNvPr id="4" name="投影片編號版面配置區 3"/>
          <p:cNvSpPr>
            <a:spLocks noGrp="1"/>
          </p:cNvSpPr>
          <p:nvPr>
            <p:ph type="sldNum" sz="quarter" idx="12"/>
          </p:nvPr>
        </p:nvSpPr>
        <p:spPr/>
        <p:txBody>
          <a:bodyPr/>
          <a:lstStyle/>
          <a:p>
            <a:pPr defTabSz="1219170">
              <a:defRPr/>
            </a:pPr>
            <a:fld id="{9C43862D-E695-4545-88C2-9979944A62DB}" type="slidenum">
              <a:rPr lang="zh-TW" altLang="en-US"/>
              <a:pPr defTabSz="1219170">
                <a:defRPr/>
              </a:pPr>
              <a:t>20</a:t>
            </a:fld>
            <a:endParaRPr lang="zh-TW" altLang="en-US" dirty="0"/>
          </a:p>
        </p:txBody>
      </p:sp>
      <p:sp>
        <p:nvSpPr>
          <p:cNvPr id="6" name="矩形 5"/>
          <p:cNvSpPr/>
          <p:nvPr/>
        </p:nvSpPr>
        <p:spPr>
          <a:xfrm>
            <a:off x="1675918" y="6538920"/>
            <a:ext cx="3006657" cy="307777"/>
          </a:xfrm>
          <a:prstGeom prst="rect">
            <a:avLst/>
          </a:prstGeom>
        </p:spPr>
        <p:txBody>
          <a:bodyPr wrap="none">
            <a:spAutoFit/>
          </a:bodyPr>
          <a:lstStyle/>
          <a:p>
            <a:pPr defTabSz="1219170" eaLnBrk="1" fontAlgn="auto" hangingPunct="1">
              <a:spcBef>
                <a:spcPts val="0"/>
              </a:spcBef>
              <a:spcAft>
                <a:spcPts val="0"/>
              </a:spcAft>
            </a:pPr>
            <a:r>
              <a:rPr kumimoji="0" lang="zh-TW" altLang="en-US" sz="1400" dirty="0">
                <a:solidFill>
                  <a:prstClr val="white"/>
                </a:solidFill>
                <a:latin typeface="Calibri"/>
                <a:ea typeface="新細明體" panose="02020500000000000000" pitchFamily="18" charset="-120"/>
              </a:rPr>
              <a:t>http://www.tvoao.com/a/181554.aspx</a:t>
            </a:r>
          </a:p>
        </p:txBody>
      </p:sp>
      <p:pic>
        <p:nvPicPr>
          <p:cNvPr id="7" name="內容版面配置區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906719" y="0"/>
            <a:ext cx="5551711" cy="6846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70369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95"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E42314-83C4-41A0-BED4-E394908631C5}" type="slidenum">
              <a:rPr kumimoji="0" lang="zh-TW" altLang="en-US" smtClean="0">
                <a:solidFill>
                  <a:srgbClr val="FEFFFF"/>
                </a:solidFill>
                <a:latin typeface="Century Gothic" panose="020B0502020202020204" pitchFamily="34" charset="0"/>
              </a:rPr>
              <a:pPr/>
              <a:t>21</a:t>
            </a:fld>
            <a:endParaRPr kumimoji="0" lang="zh-TW" altLang="en-US" smtClean="0">
              <a:solidFill>
                <a:srgbClr val="FEFFFF"/>
              </a:solidFill>
              <a:latin typeface="Century Gothic" panose="020B0502020202020204" pitchFamily="34" charset="0"/>
            </a:endParaRPr>
          </a:p>
        </p:txBody>
      </p:sp>
      <p:graphicFrame>
        <p:nvGraphicFramePr>
          <p:cNvPr id="6" name="內容版面配置區 3"/>
          <p:cNvGraphicFramePr>
            <a:graphicFrameLocks/>
          </p:cNvGraphicFramePr>
          <p:nvPr>
            <p:extLst>
              <p:ext uri="{D42A27DB-BD31-4B8C-83A1-F6EECF244321}">
                <p14:modId xmlns:p14="http://schemas.microsoft.com/office/powerpoint/2010/main" xmlns="" val="1766497939"/>
              </p:ext>
            </p:extLst>
          </p:nvPr>
        </p:nvGraphicFramePr>
        <p:xfrm>
          <a:off x="1744837" y="1232670"/>
          <a:ext cx="9257459" cy="5192711"/>
        </p:xfrm>
        <a:graphic>
          <a:graphicData uri="http://schemas.openxmlformats.org/drawingml/2006/table">
            <a:tbl>
              <a:tblPr/>
              <a:tblGrid>
                <a:gridCol w="2046387">
                  <a:extLst>
                    <a:ext uri="{9D8B030D-6E8A-4147-A177-3AD203B41FA5}">
                      <a16:colId xmlns:a16="http://schemas.microsoft.com/office/drawing/2014/main" xmlns="" val="20000"/>
                    </a:ext>
                  </a:extLst>
                </a:gridCol>
                <a:gridCol w="2631067">
                  <a:extLst>
                    <a:ext uri="{9D8B030D-6E8A-4147-A177-3AD203B41FA5}">
                      <a16:colId xmlns:a16="http://schemas.microsoft.com/office/drawing/2014/main" xmlns="" val="20001"/>
                    </a:ext>
                  </a:extLst>
                </a:gridCol>
                <a:gridCol w="2436174">
                  <a:extLst>
                    <a:ext uri="{9D8B030D-6E8A-4147-A177-3AD203B41FA5}">
                      <a16:colId xmlns:a16="http://schemas.microsoft.com/office/drawing/2014/main" xmlns="" val="20002"/>
                    </a:ext>
                  </a:extLst>
                </a:gridCol>
                <a:gridCol w="2143831">
                  <a:extLst>
                    <a:ext uri="{9D8B030D-6E8A-4147-A177-3AD203B41FA5}">
                      <a16:colId xmlns:a16="http://schemas.microsoft.com/office/drawing/2014/main" xmlns="" val="20003"/>
                    </a:ext>
                  </a:extLst>
                </a:gridCol>
              </a:tblGrid>
              <a:tr h="647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smtClean="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xmlns="" val="10000"/>
                  </a:ext>
                </a:extLst>
              </a:tr>
              <a:tr h="568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45</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6816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68166">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6816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68166">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smtClean="0">
                          <a:solidFill>
                            <a:srgbClr val="000000"/>
                          </a:solidFill>
                          <a:latin typeface="Times New Roman"/>
                          <a:ea typeface="標楷體"/>
                          <a:cs typeface="Times New Roman"/>
                        </a:rPr>
                        <a:t>2</a:t>
                      </a:r>
                      <a:r>
                        <a:rPr lang="zh-TW" sz="2400" kern="0" dirty="0" smtClean="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xmlns="" val="10005"/>
                  </a:ext>
                </a:extLst>
              </a:tr>
              <a:tr h="568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60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68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60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568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7" name="標題 1"/>
          <p:cNvSpPr>
            <a:spLocks noGrp="1"/>
          </p:cNvSpPr>
          <p:nvPr>
            <p:ph type="title"/>
          </p:nvPr>
        </p:nvSpPr>
        <p:spPr>
          <a:xfrm>
            <a:off x="1744837" y="460773"/>
            <a:ext cx="5293568" cy="691752"/>
          </a:xfrm>
        </p:spPr>
        <p:txBody>
          <a:bodyPr/>
          <a:lstStyle/>
          <a:p>
            <a:pPr eaLnBrk="1" hangingPunct="1"/>
            <a:r>
              <a:rPr lang="zh-TW" altLang="en-US" sz="3600" b="1" dirty="0">
                <a:latin typeface="標楷體" panose="03000509000000000000" pitchFamily="65" charset="-120"/>
                <a:ea typeface="標楷體" panose="03000509000000000000" pitchFamily="65" charset="-120"/>
              </a:rPr>
              <a:t>考試科目、時間及題數</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標題 1"/>
          <p:cNvSpPr>
            <a:spLocks noGrp="1"/>
          </p:cNvSpPr>
          <p:nvPr>
            <p:ph type="title"/>
          </p:nvPr>
        </p:nvSpPr>
        <p:spPr>
          <a:xfrm>
            <a:off x="1991544" y="566339"/>
            <a:ext cx="4371975" cy="586185"/>
          </a:xfrm>
        </p:spPr>
        <p:txBody>
          <a:bodyPr/>
          <a:lstStyle/>
          <a:p>
            <a:pPr eaLnBrk="1" hangingPunct="1"/>
            <a:r>
              <a:rPr lang="zh-TW" altLang="en-US" sz="3600" b="1" dirty="0">
                <a:latin typeface="標楷體" panose="03000509000000000000" pitchFamily="65" charset="-120"/>
                <a:ea typeface="標楷體" panose="03000509000000000000" pitchFamily="65" charset="-120"/>
              </a:rPr>
              <a:t>教育會考何時考</a:t>
            </a:r>
          </a:p>
        </p:txBody>
      </p:sp>
      <p:graphicFrame>
        <p:nvGraphicFramePr>
          <p:cNvPr id="7" name="內容版面配置區 4"/>
          <p:cNvGraphicFramePr>
            <a:graphicFrameLocks noGrp="1"/>
          </p:cNvGraphicFramePr>
          <p:nvPr>
            <p:ph idx="1"/>
            <p:extLst>
              <p:ext uri="{D42A27DB-BD31-4B8C-83A1-F6EECF244321}">
                <p14:modId xmlns:p14="http://schemas.microsoft.com/office/powerpoint/2010/main" xmlns="" val="35121783"/>
              </p:ext>
            </p:extLst>
          </p:nvPr>
        </p:nvGraphicFramePr>
        <p:xfrm>
          <a:off x="1814563" y="1322553"/>
          <a:ext cx="8280400" cy="5197477"/>
        </p:xfrm>
        <a:graphic>
          <a:graphicData uri="http://schemas.openxmlformats.org/drawingml/2006/table">
            <a:tbl>
              <a:tblPr/>
              <a:tblGrid>
                <a:gridCol w="2070100">
                  <a:extLst>
                    <a:ext uri="{9D8B030D-6E8A-4147-A177-3AD203B41FA5}">
                      <a16:colId xmlns:a16="http://schemas.microsoft.com/office/drawing/2014/main" xmlns="" val="20000"/>
                    </a:ext>
                  </a:extLst>
                </a:gridCol>
                <a:gridCol w="2070100">
                  <a:extLst>
                    <a:ext uri="{9D8B030D-6E8A-4147-A177-3AD203B41FA5}">
                      <a16:colId xmlns:a16="http://schemas.microsoft.com/office/drawing/2014/main" xmlns="" val="20001"/>
                    </a:ext>
                  </a:extLst>
                </a:gridCol>
                <a:gridCol w="2070100">
                  <a:extLst>
                    <a:ext uri="{9D8B030D-6E8A-4147-A177-3AD203B41FA5}">
                      <a16:colId xmlns:a16="http://schemas.microsoft.com/office/drawing/2014/main" xmlns="" val="20002"/>
                    </a:ext>
                  </a:extLst>
                </a:gridCol>
                <a:gridCol w="2070100">
                  <a:extLst>
                    <a:ext uri="{9D8B030D-6E8A-4147-A177-3AD203B41FA5}">
                      <a16:colId xmlns:a16="http://schemas.microsoft.com/office/drawing/2014/main" xmlns="" val="20003"/>
                    </a:ext>
                  </a:extLst>
                </a:gridCol>
              </a:tblGrid>
              <a:tr h="457211">
                <a:tc gridSpan="2">
                  <a:txBody>
                    <a:bodyPr/>
                    <a:lstStyle/>
                    <a:p>
                      <a:pPr algn="ctr">
                        <a:lnSpc>
                          <a:spcPct val="125000"/>
                        </a:lnSpc>
                      </a:pPr>
                      <a:r>
                        <a:rPr lang="en-US" altLang="zh-TW" sz="2400" b="1" kern="100" dirty="0" smtClean="0">
                          <a:solidFill>
                            <a:srgbClr val="000000"/>
                          </a:solidFill>
                          <a:latin typeface="Times New Roman" pitchFamily="18" charset="0"/>
                          <a:ea typeface="標楷體"/>
                          <a:cs typeface="Times New Roman" pitchFamily="18" charset="0"/>
                        </a:rPr>
                        <a:t>108</a:t>
                      </a:r>
                      <a:r>
                        <a:rPr lang="zh-TW" altLang="en-US" sz="2400" b="1" kern="100" dirty="0" smtClean="0">
                          <a:solidFill>
                            <a:srgbClr val="000000"/>
                          </a:solidFill>
                          <a:latin typeface="Times New Roman" pitchFamily="18" charset="0"/>
                          <a:ea typeface="標楷體"/>
                          <a:cs typeface="Times New Roman" pitchFamily="18" charset="0"/>
                        </a:rPr>
                        <a:t>年</a:t>
                      </a:r>
                      <a:r>
                        <a:rPr lang="en-US" sz="2400" b="1" kern="100" dirty="0" smtClean="0">
                          <a:solidFill>
                            <a:srgbClr val="000000"/>
                          </a:solidFill>
                          <a:latin typeface="Times New Roman" pitchFamily="18" charset="0"/>
                          <a:ea typeface="標楷體"/>
                          <a:cs typeface="Times New Roman" pitchFamily="18" charset="0"/>
                        </a:rPr>
                        <a:t>5</a:t>
                      </a:r>
                      <a:r>
                        <a:rPr lang="zh-TW" sz="2400" b="1" kern="100" dirty="0" smtClean="0">
                          <a:solidFill>
                            <a:srgbClr val="000000"/>
                          </a:solidFill>
                          <a:latin typeface="Times New Roman" pitchFamily="18" charset="0"/>
                          <a:ea typeface="標楷體"/>
                          <a:cs typeface="Times New Roman" pitchFamily="18" charset="0"/>
                        </a:rPr>
                        <a:t>月</a:t>
                      </a:r>
                      <a:r>
                        <a:rPr lang="en-US" sz="2400" b="1" kern="100" dirty="0" smtClean="0">
                          <a:solidFill>
                            <a:srgbClr val="000000"/>
                          </a:solidFill>
                          <a:latin typeface="Times New Roman" pitchFamily="18" charset="0"/>
                          <a:ea typeface="標楷體"/>
                          <a:cs typeface="Times New Roman" pitchFamily="18" charset="0"/>
                        </a:rPr>
                        <a:t>18</a:t>
                      </a:r>
                      <a:r>
                        <a:rPr lang="zh-TW" sz="2400" b="1" kern="100" dirty="0" smtClean="0">
                          <a:solidFill>
                            <a:srgbClr val="000000"/>
                          </a:solidFill>
                          <a:latin typeface="Times New Roman" pitchFamily="18" charset="0"/>
                          <a:ea typeface="標楷體"/>
                          <a:cs typeface="Times New Roman" pitchFamily="18" charset="0"/>
                        </a:rPr>
                        <a:t>日</a:t>
                      </a:r>
                      <a:r>
                        <a:rPr lang="zh-TW" sz="2400" b="1" kern="100" dirty="0">
                          <a:solidFill>
                            <a:srgbClr val="000000"/>
                          </a:solidFill>
                          <a:latin typeface="Times New Roman" pitchFamily="18" charset="0"/>
                          <a:ea typeface="標楷體"/>
                          <a:cs typeface="Times New Roman" pitchFamily="18" charset="0"/>
                        </a:rPr>
                        <a:t>（六）</a:t>
                      </a:r>
                      <a:endParaRPr lang="zh-TW" sz="24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smtClean="0">
                          <a:solidFill>
                            <a:srgbClr val="000000"/>
                          </a:solidFill>
                          <a:latin typeface="Times New Roman" pitchFamily="18" charset="0"/>
                          <a:ea typeface="標楷體"/>
                          <a:cs typeface="Times New Roman" pitchFamily="18" charset="0"/>
                        </a:rPr>
                        <a:t>108</a:t>
                      </a:r>
                      <a:r>
                        <a:rPr lang="zh-TW" altLang="en-US" sz="2400" b="1" kern="100" dirty="0" smtClean="0">
                          <a:solidFill>
                            <a:srgbClr val="000000"/>
                          </a:solidFill>
                          <a:latin typeface="Times New Roman" pitchFamily="18" charset="0"/>
                          <a:ea typeface="標楷體"/>
                          <a:cs typeface="Times New Roman" pitchFamily="18" charset="0"/>
                        </a:rPr>
                        <a:t>年</a:t>
                      </a:r>
                      <a:r>
                        <a:rPr lang="en-US" sz="2400" b="1" kern="100" dirty="0" smtClean="0">
                          <a:solidFill>
                            <a:srgbClr val="000000"/>
                          </a:solidFill>
                          <a:latin typeface="Times New Roman" pitchFamily="18" charset="0"/>
                          <a:ea typeface="標楷體"/>
                          <a:cs typeface="Times New Roman" pitchFamily="18" charset="0"/>
                        </a:rPr>
                        <a:t>5</a:t>
                      </a:r>
                      <a:r>
                        <a:rPr lang="zh-TW" sz="2400" b="1" kern="100" dirty="0" smtClean="0">
                          <a:solidFill>
                            <a:srgbClr val="000000"/>
                          </a:solidFill>
                          <a:latin typeface="Times New Roman" pitchFamily="18" charset="0"/>
                          <a:ea typeface="標楷體"/>
                          <a:cs typeface="Times New Roman" pitchFamily="18" charset="0"/>
                        </a:rPr>
                        <a:t>月</a:t>
                      </a:r>
                      <a:r>
                        <a:rPr lang="en-US" altLang="zh-TW" sz="2400" b="1" kern="100" dirty="0" smtClean="0">
                          <a:solidFill>
                            <a:srgbClr val="000000"/>
                          </a:solidFill>
                          <a:latin typeface="Times New Roman" pitchFamily="18" charset="0"/>
                          <a:ea typeface="標楷體"/>
                          <a:cs typeface="Times New Roman" pitchFamily="18" charset="0"/>
                        </a:rPr>
                        <a:t>19</a:t>
                      </a:r>
                      <a:r>
                        <a:rPr lang="zh-TW" sz="2400" b="1" kern="100" dirty="0" smtClean="0">
                          <a:solidFill>
                            <a:srgbClr val="000000"/>
                          </a:solidFill>
                          <a:latin typeface="Times New Roman" pitchFamily="18" charset="0"/>
                          <a:ea typeface="標楷體"/>
                          <a:cs typeface="Times New Roman" pitchFamily="18" charset="0"/>
                        </a:rPr>
                        <a:t>日</a:t>
                      </a:r>
                      <a:r>
                        <a:rPr lang="zh-TW" sz="2400" b="1" kern="100" dirty="0">
                          <a:solidFill>
                            <a:srgbClr val="000000"/>
                          </a:solidFill>
                          <a:latin typeface="Times New Roman" pitchFamily="18" charset="0"/>
                          <a:ea typeface="標楷體"/>
                          <a:cs typeface="Times New Roman" pitchFamily="18" charset="0"/>
                        </a:rPr>
                        <a:t>（日）</a:t>
                      </a:r>
                      <a:endParaRPr lang="zh-TW" sz="24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smtClean="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smtClean="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4"/>
                  </a:ext>
                </a:extLst>
              </a:tr>
              <a:tr h="457211">
                <a:tc>
                  <a:txBody>
                    <a:bodyPr/>
                    <a:lstStyle/>
                    <a:p>
                      <a:pPr algn="ctr">
                        <a:lnSpc>
                          <a:spcPct val="125000"/>
                        </a:lnSpc>
                      </a:pPr>
                      <a:r>
                        <a:rPr lang="en-US" sz="2000" b="1" kern="100">
                          <a:solidFill>
                            <a:srgbClr val="000000"/>
                          </a:solidFill>
                          <a:latin typeface="Times New Roman" pitchFamily="18" charset="0"/>
                          <a:ea typeface="標楷體"/>
                          <a:cs typeface="Times New Roman" pitchFamily="18" charset="0"/>
                          <a:sym typeface="Wingdings"/>
                        </a:rPr>
                        <a:t></a:t>
                      </a:r>
                      <a:r>
                        <a:rPr lang="en-US" sz="2000" b="1" kern="100">
                          <a:solidFill>
                            <a:srgbClr val="000000"/>
                          </a:solidFill>
                          <a:latin typeface="Times New Roman" pitchFamily="18" charset="0"/>
                          <a:ea typeface="標楷體"/>
                          <a:cs typeface="Times New Roman" pitchFamily="18" charset="0"/>
                        </a:rPr>
                        <a:t>10:30-</a:t>
                      </a:r>
                      <a:r>
                        <a:rPr lang="en-US" sz="2000" b="1" kern="100">
                          <a:solidFill>
                            <a:srgbClr val="000000"/>
                          </a:solidFill>
                          <a:latin typeface="Times New Roman" pitchFamily="18" charset="0"/>
                          <a:ea typeface="標楷體"/>
                          <a:cs typeface="Times New Roman" pitchFamily="18" charset="0"/>
                          <a:sym typeface="Wingdings"/>
                        </a:rPr>
                        <a:t></a:t>
                      </a:r>
                      <a:r>
                        <a:rPr lang="en-US" sz="2000" b="1" kern="10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smtClean="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r>
                        <a:rPr lang="zh-TW" sz="2400" b="1" kern="100" dirty="0" smtClean="0">
                          <a:solidFill>
                            <a:srgbClr val="000000"/>
                          </a:solidFill>
                          <a:latin typeface="Times New Roman" pitchFamily="18" charset="0"/>
                          <a:ea typeface="標楷體"/>
                          <a:cs typeface="Times New Roman" pitchFamily="18" charset="0"/>
                        </a:rPr>
                        <a:t>）</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5000"/>
                        </a:lnSpc>
                      </a:pPr>
                      <a:r>
                        <a:rPr lang="zh-TW" sz="2000" kern="100" dirty="0" smtClean="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7"/>
                  </a:ext>
                </a:extLst>
              </a:tr>
              <a:tr h="457211">
                <a:tc>
                  <a:txBody>
                    <a:bodyPr/>
                    <a:lstStyle/>
                    <a:p>
                      <a:pPr algn="ctr">
                        <a:lnSpc>
                          <a:spcPct val="125000"/>
                        </a:lnSpc>
                      </a:pPr>
                      <a:r>
                        <a:rPr lang="en-US" sz="2000" b="1" kern="100">
                          <a:solidFill>
                            <a:srgbClr val="000000"/>
                          </a:solidFill>
                          <a:latin typeface="Times New Roman" pitchFamily="18" charset="0"/>
                          <a:ea typeface="標楷體"/>
                          <a:cs typeface="Times New Roman" pitchFamily="18" charset="0"/>
                          <a:sym typeface="Wingdings"/>
                        </a:rPr>
                        <a:t></a:t>
                      </a:r>
                      <a:r>
                        <a:rPr lang="en-US" sz="2000" b="1" kern="100">
                          <a:solidFill>
                            <a:srgbClr val="000000"/>
                          </a:solidFill>
                          <a:latin typeface="Times New Roman" pitchFamily="18" charset="0"/>
                          <a:ea typeface="標楷體"/>
                          <a:cs typeface="Times New Roman" pitchFamily="18" charset="0"/>
                        </a:rPr>
                        <a:t>13:50-</a:t>
                      </a:r>
                      <a:r>
                        <a:rPr lang="en-US" sz="2000" b="1" kern="100">
                          <a:solidFill>
                            <a:srgbClr val="000000"/>
                          </a:solidFill>
                          <a:latin typeface="Times New Roman" pitchFamily="18" charset="0"/>
                          <a:ea typeface="標楷體"/>
                          <a:cs typeface="Times New Roman" pitchFamily="18" charset="0"/>
                          <a:sym typeface="Wingdings"/>
                        </a:rPr>
                        <a:t></a:t>
                      </a:r>
                      <a:r>
                        <a:rPr lang="en-US" sz="2000" b="1" kern="10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smtClean="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en-US" sz="2000" b="1" kern="100">
                          <a:solidFill>
                            <a:srgbClr val="000000"/>
                          </a:solidFill>
                          <a:latin typeface="Times New Roman" pitchFamily="18" charset="0"/>
                          <a:ea typeface="標楷體"/>
                          <a:cs typeface="Times New Roman" pitchFamily="18" charset="0"/>
                          <a:sym typeface="Wingdings"/>
                        </a:rPr>
                        <a:t></a:t>
                      </a:r>
                      <a:r>
                        <a:rPr lang="en-US" sz="2000" b="1" kern="100">
                          <a:solidFill>
                            <a:srgbClr val="000000"/>
                          </a:solidFill>
                          <a:latin typeface="Times New Roman" pitchFamily="18" charset="0"/>
                          <a:ea typeface="標楷體"/>
                          <a:cs typeface="Times New Roman" pitchFamily="18" charset="0"/>
                        </a:rPr>
                        <a:t>12:05-</a:t>
                      </a:r>
                      <a:r>
                        <a:rPr lang="en-US" sz="2000" b="1" kern="100">
                          <a:solidFill>
                            <a:srgbClr val="000000"/>
                          </a:solidFill>
                          <a:latin typeface="Times New Roman" pitchFamily="18" charset="0"/>
                          <a:ea typeface="標楷體"/>
                          <a:cs typeface="Times New Roman" pitchFamily="18" charset="0"/>
                          <a:sym typeface="Wingdings"/>
                        </a:rPr>
                        <a:t></a:t>
                      </a:r>
                      <a:r>
                        <a:rPr lang="en-US" sz="2000" b="1" kern="10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r>
                        <a:rPr lang="zh-TW" sz="2400" b="1" kern="100" dirty="0" smtClean="0">
                          <a:solidFill>
                            <a:srgbClr val="000000"/>
                          </a:solidFill>
                          <a:latin typeface="Times New Roman" pitchFamily="18" charset="0"/>
                          <a:ea typeface="標楷體"/>
                          <a:cs typeface="Times New Roman" pitchFamily="18" charset="0"/>
                        </a:rPr>
                        <a:t>）</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extLst>
                  <a:ext uri="{0D108BD9-81ED-4DB2-BD59-A6C34878D82A}">
                    <a16:rowId xmlns:a16="http://schemas.microsoft.com/office/drawing/2014/main" xmlns=""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a:noFill/>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a:t>
                      </a:r>
                      <a:r>
                        <a:rPr lang="zh-TW" sz="2400" b="1" kern="100" dirty="0" smtClean="0">
                          <a:solidFill>
                            <a:srgbClr val="000000"/>
                          </a:solidFill>
                          <a:latin typeface="Times New Roman" pitchFamily="18" charset="0"/>
                          <a:ea typeface="標楷體"/>
                          <a:cs typeface="Times New Roman" pitchFamily="18" charset="0"/>
                        </a:rPr>
                        <a:t>測驗</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endParaRPr lang="en-US" sz="2000" kern="10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2" name="投影片編號版面配置區 1"/>
          <p:cNvSpPr>
            <a:spLocks noGrp="1"/>
          </p:cNvSpPr>
          <p:nvPr>
            <p:ph type="sldNum" sz="quarter" idx="12"/>
          </p:nvPr>
        </p:nvSpPr>
        <p:spPr/>
        <p:txBody>
          <a:bodyPr/>
          <a:lstStyle/>
          <a:p>
            <a:pPr>
              <a:defRPr/>
            </a:pPr>
            <a:fld id="{67F10B62-2BAA-41F1-A070-657829FAE823}" type="slidenum">
              <a:rPr lang="en-US" altLang="zh-TW" smtClean="0"/>
              <a:pPr>
                <a:defRPr/>
              </a:pPr>
              <a:t>22</a:t>
            </a:fld>
            <a:endParaRPr lang="en-US" altLang="zh-TW"/>
          </a:p>
        </p:txBody>
      </p:sp>
    </p:spTree>
    <p:extLst>
      <p:ext uri="{BB962C8B-B14F-4D97-AF65-F5344CB8AC3E}">
        <p14:creationId xmlns:p14="http://schemas.microsoft.com/office/powerpoint/2010/main" xmlns="" val="37876616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內容版面配置區 2"/>
          <p:cNvSpPr>
            <a:spLocks noGrp="1"/>
          </p:cNvSpPr>
          <p:nvPr>
            <p:ph idx="1"/>
          </p:nvPr>
        </p:nvSpPr>
        <p:spPr>
          <a:xfrm>
            <a:off x="1726293" y="1356201"/>
            <a:ext cx="10122310" cy="5657442"/>
          </a:xfrm>
        </p:spPr>
        <p:txBody>
          <a:bodyPr/>
          <a:lstStyle/>
          <a:p>
            <a:r>
              <a:rPr lang="zh-TW" altLang="en-US" sz="2800" dirty="0" smtClean="0">
                <a:solidFill>
                  <a:schemeClr val="tx1"/>
                </a:solidFill>
                <a:latin typeface="標楷體" panose="03000509000000000000" pitchFamily="65" charset="-120"/>
                <a:ea typeface="標楷體" panose="03000509000000000000" pitchFamily="65" charset="-120"/>
              </a:rPr>
              <a:t>成績處理方式</a:t>
            </a:r>
            <a:endParaRPr lang="en-US" altLang="zh-TW" sz="2800" dirty="0" smtClean="0">
              <a:solidFill>
                <a:schemeClr val="tx1"/>
              </a:solidFill>
              <a:latin typeface="標楷體" panose="03000509000000000000" pitchFamily="65" charset="-120"/>
              <a:ea typeface="標楷體" panose="03000509000000000000" pitchFamily="65" charset="-120"/>
            </a:endParaRPr>
          </a:p>
          <a:p>
            <a:pPr lvl="1">
              <a:spcBef>
                <a:spcPct val="0"/>
              </a:spcBef>
            </a:pPr>
            <a:r>
              <a:rPr lang="zh-TW" altLang="en-US" sz="2400" dirty="0" smtClean="0">
                <a:solidFill>
                  <a:schemeClr val="tx1"/>
                </a:solidFill>
                <a:latin typeface="標楷體" panose="03000509000000000000" pitchFamily="65" charset="-120"/>
                <a:ea typeface="標楷體" panose="03000509000000000000" pitchFamily="65" charset="-120"/>
              </a:rPr>
              <a:t>國文、英語、數學、社會、自然各分為</a:t>
            </a:r>
            <a:r>
              <a:rPr lang="en-US" altLang="zh-TW" sz="2400" dirty="0" smtClean="0">
                <a:solidFill>
                  <a:schemeClr val="tx1"/>
                </a:solidFill>
                <a:latin typeface="標楷體" panose="03000509000000000000" pitchFamily="65" charset="-120"/>
                <a:ea typeface="標楷體" panose="03000509000000000000" pitchFamily="65" charset="-120"/>
              </a:rPr>
              <a:t>3</a:t>
            </a:r>
            <a:r>
              <a:rPr lang="zh-TW" altLang="en-US" sz="2400" dirty="0" smtClean="0">
                <a:solidFill>
                  <a:schemeClr val="tx1"/>
                </a:solidFill>
                <a:latin typeface="標楷體" panose="03000509000000000000" pitchFamily="65" charset="-120"/>
                <a:ea typeface="標楷體" panose="03000509000000000000" pitchFamily="65" charset="-120"/>
              </a:rPr>
              <a:t>個等級</a:t>
            </a:r>
            <a:endParaRPr lang="en-US" altLang="zh-TW" sz="2400" dirty="0" smtClean="0">
              <a:solidFill>
                <a:schemeClr val="tx1"/>
              </a:solidFill>
              <a:latin typeface="標楷體" panose="03000509000000000000" pitchFamily="65" charset="-120"/>
              <a:ea typeface="標楷體" panose="03000509000000000000" pitchFamily="65" charset="-120"/>
            </a:endParaRPr>
          </a:p>
          <a:p>
            <a:pPr lvl="2">
              <a:spcBef>
                <a:spcPct val="0"/>
              </a:spcBef>
            </a:pPr>
            <a:r>
              <a:rPr lang="zh-TW" altLang="en-US" sz="2400" dirty="0" smtClean="0">
                <a:solidFill>
                  <a:schemeClr val="tx1"/>
                </a:solidFill>
                <a:latin typeface="標楷體" panose="03000509000000000000" pitchFamily="65" charset="-120"/>
                <a:ea typeface="標楷體" panose="03000509000000000000" pitchFamily="65" charset="-120"/>
              </a:rPr>
              <a:t>精熟</a:t>
            </a:r>
            <a:r>
              <a:rPr lang="en-US" altLang="zh-TW" sz="2400" dirty="0" smtClean="0">
                <a:solidFill>
                  <a:schemeClr val="tx1"/>
                </a:solidFill>
                <a:latin typeface="標楷體" panose="03000509000000000000" pitchFamily="65" charset="-120"/>
                <a:ea typeface="標楷體" panose="03000509000000000000" pitchFamily="65" charset="-120"/>
              </a:rPr>
              <a:t>(A)</a:t>
            </a:r>
            <a:r>
              <a:rPr lang="zh-TW" altLang="en-US" sz="2400" dirty="0" smtClean="0">
                <a:solidFill>
                  <a:schemeClr val="tx1"/>
                </a:solidFill>
                <a:latin typeface="標楷體" panose="03000509000000000000" pitchFamily="65" charset="-120"/>
                <a:ea typeface="標楷體" panose="03000509000000000000" pitchFamily="65" charset="-120"/>
              </a:rPr>
              <a:t>、基礎</a:t>
            </a:r>
            <a:r>
              <a:rPr lang="en-US" altLang="zh-TW" sz="2400" dirty="0" smtClean="0">
                <a:solidFill>
                  <a:schemeClr val="tx1"/>
                </a:solidFill>
                <a:latin typeface="標楷體" panose="03000509000000000000" pitchFamily="65" charset="-120"/>
                <a:ea typeface="標楷體" panose="03000509000000000000" pitchFamily="65" charset="-120"/>
              </a:rPr>
              <a:t>(B)</a:t>
            </a:r>
            <a:r>
              <a:rPr lang="zh-TW" altLang="en-US" sz="2400" dirty="0" smtClean="0">
                <a:solidFill>
                  <a:schemeClr val="tx1"/>
                </a:solidFill>
                <a:latin typeface="標楷體" panose="03000509000000000000" pitchFamily="65" charset="-120"/>
                <a:ea typeface="標楷體" panose="03000509000000000000" pitchFamily="65" charset="-120"/>
              </a:rPr>
              <a:t>、待加強</a:t>
            </a:r>
            <a:r>
              <a:rPr lang="en-US" altLang="zh-TW" sz="2400" dirty="0" smtClean="0">
                <a:solidFill>
                  <a:schemeClr val="tx1"/>
                </a:solidFill>
                <a:latin typeface="標楷體" panose="03000509000000000000" pitchFamily="65" charset="-120"/>
                <a:ea typeface="標楷體" panose="03000509000000000000" pitchFamily="65" charset="-120"/>
              </a:rPr>
              <a:t>(C)</a:t>
            </a: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「精熟」：精通熟習該科目國中階段所學習的知識與能力</a:t>
            </a: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「基礎」：具備該科目國中階段之基本學力</a:t>
            </a: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「待加強」：尚未具備該科目國中教育階段之基本學力</a:t>
            </a:r>
          </a:p>
          <a:p>
            <a:pPr lvl="1">
              <a:spcBef>
                <a:spcPct val="0"/>
              </a:spcBef>
            </a:pPr>
            <a:r>
              <a:rPr lang="zh-TW" altLang="en-US" sz="2400" dirty="0" smtClean="0">
                <a:solidFill>
                  <a:schemeClr val="tx1"/>
                </a:solidFill>
                <a:latin typeface="標楷體" panose="03000509000000000000" pitchFamily="65" charset="-120"/>
                <a:ea typeface="標楷體" panose="03000509000000000000" pitchFamily="65" charset="-120"/>
              </a:rPr>
              <a:t>精熟等級及基礎等級再加上標示</a:t>
            </a:r>
            <a:endParaRPr lang="en-US" altLang="zh-TW" sz="2400" dirty="0" smtClean="0">
              <a:solidFill>
                <a:schemeClr val="tx1"/>
              </a:solidFill>
              <a:latin typeface="標楷體" panose="03000509000000000000" pitchFamily="65" charset="-120"/>
              <a:ea typeface="標楷體" panose="03000509000000000000" pitchFamily="65" charset="-120"/>
            </a:endParaRPr>
          </a:p>
          <a:p>
            <a:pPr lvl="2">
              <a:spcBef>
                <a:spcPct val="0"/>
              </a:spcBef>
            </a:pPr>
            <a:r>
              <a:rPr lang="en-US" altLang="zh-TW" sz="2400" dirty="0" smtClean="0">
                <a:solidFill>
                  <a:schemeClr val="tx1"/>
                </a:solidFill>
                <a:latin typeface="標楷體" panose="03000509000000000000" pitchFamily="65" charset="-120"/>
                <a:ea typeface="標楷體" panose="03000509000000000000" pitchFamily="65" charset="-120"/>
              </a:rPr>
              <a:t>A++(</a:t>
            </a:r>
            <a:r>
              <a:rPr lang="zh-TW" altLang="zh-TW" sz="2400" dirty="0">
                <a:solidFill>
                  <a:schemeClr val="tx1"/>
                </a:solidFill>
                <a:latin typeface="標楷體" panose="03000509000000000000" pitchFamily="65" charset="-120"/>
                <a:ea typeface="標楷體" panose="03000509000000000000" pitchFamily="65" charset="-120"/>
              </a:rPr>
              <a:t>精熟等級前</a:t>
            </a:r>
            <a:r>
              <a:rPr lang="en-US" altLang="zh-TW" sz="2400" dirty="0">
                <a:solidFill>
                  <a:schemeClr val="tx1"/>
                </a:solidFill>
                <a:latin typeface="標楷體" panose="03000509000000000000" pitchFamily="65" charset="-120"/>
                <a:ea typeface="標楷體" panose="03000509000000000000" pitchFamily="65" charset="-120"/>
              </a:rPr>
              <a:t>25%)</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A+(</a:t>
            </a:r>
            <a:r>
              <a:rPr lang="zh-TW" altLang="zh-TW" sz="2400" dirty="0">
                <a:solidFill>
                  <a:schemeClr val="tx1"/>
                </a:solidFill>
                <a:latin typeface="標楷體" panose="03000509000000000000" pitchFamily="65" charset="-120"/>
                <a:ea typeface="標楷體" panose="03000509000000000000" pitchFamily="65" charset="-120"/>
              </a:rPr>
              <a:t>精熟等級前</a:t>
            </a:r>
            <a:r>
              <a:rPr lang="en-US" altLang="zh-TW" sz="2400" dirty="0">
                <a:solidFill>
                  <a:schemeClr val="tx1"/>
                </a:solidFill>
                <a:latin typeface="標楷體" panose="03000509000000000000" pitchFamily="65" charset="-120"/>
                <a:ea typeface="標楷體" panose="03000509000000000000" pitchFamily="65" charset="-120"/>
              </a:rPr>
              <a:t>26%</a:t>
            </a:r>
            <a:r>
              <a:rPr lang="zh-TW"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50</a:t>
            </a:r>
            <a:r>
              <a:rPr lang="en-US" altLang="zh-TW" sz="2400" dirty="0" smtClean="0">
                <a:solidFill>
                  <a:schemeClr val="tx1"/>
                </a:solidFill>
                <a:latin typeface="標楷體" panose="03000509000000000000" pitchFamily="65" charset="-120"/>
                <a:ea typeface="標楷體" panose="03000509000000000000" pitchFamily="65" charset="-120"/>
              </a:rPr>
              <a:t>%)</a:t>
            </a:r>
          </a:p>
          <a:p>
            <a:pPr lvl="2">
              <a:spcBef>
                <a:spcPct val="0"/>
              </a:spcBef>
            </a:pPr>
            <a:r>
              <a:rPr lang="en-US" altLang="zh-TW" sz="2400" dirty="0">
                <a:solidFill>
                  <a:schemeClr val="tx1"/>
                </a:solidFill>
                <a:latin typeface="標楷體" panose="03000509000000000000" pitchFamily="65" charset="-120"/>
                <a:ea typeface="標楷體" panose="03000509000000000000" pitchFamily="65" charset="-120"/>
              </a:rPr>
              <a:t>B</a:t>
            </a:r>
            <a:r>
              <a:rPr lang="en-US" altLang="zh-TW" sz="2400" dirty="0" smtClean="0">
                <a:solidFill>
                  <a:schemeClr val="tx1"/>
                </a:solidFill>
                <a:latin typeface="標楷體" panose="03000509000000000000" pitchFamily="65" charset="-120"/>
                <a:ea typeface="標楷體" panose="03000509000000000000" pitchFamily="65" charset="-120"/>
              </a:rPr>
              <a:t>++(</a:t>
            </a:r>
            <a:r>
              <a:rPr lang="zh-TW" altLang="en-US" sz="2400" dirty="0" smtClean="0">
                <a:solidFill>
                  <a:schemeClr val="tx1"/>
                </a:solidFill>
                <a:latin typeface="標楷體" panose="03000509000000000000" pitchFamily="65" charset="-120"/>
                <a:ea typeface="標楷體" panose="03000509000000000000" pitchFamily="65" charset="-120"/>
              </a:rPr>
              <a:t>基礎</a:t>
            </a:r>
            <a:r>
              <a:rPr lang="zh-TW" altLang="zh-TW" sz="2400" dirty="0" smtClean="0">
                <a:solidFill>
                  <a:schemeClr val="tx1"/>
                </a:solidFill>
                <a:latin typeface="標楷體" panose="03000509000000000000" pitchFamily="65" charset="-120"/>
                <a:ea typeface="標楷體" panose="03000509000000000000" pitchFamily="65" charset="-120"/>
              </a:rPr>
              <a:t>等級</a:t>
            </a:r>
            <a:r>
              <a:rPr lang="zh-TW" altLang="zh-TW" sz="2400" dirty="0">
                <a:solidFill>
                  <a:schemeClr val="tx1"/>
                </a:solidFill>
                <a:latin typeface="標楷體" panose="03000509000000000000" pitchFamily="65" charset="-120"/>
                <a:ea typeface="標楷體" panose="03000509000000000000" pitchFamily="65" charset="-120"/>
              </a:rPr>
              <a:t>前</a:t>
            </a:r>
            <a:r>
              <a:rPr lang="en-US" altLang="zh-TW" sz="2400" dirty="0">
                <a:solidFill>
                  <a:schemeClr val="tx1"/>
                </a:solidFill>
                <a:latin typeface="標楷體" panose="03000509000000000000" pitchFamily="65" charset="-120"/>
                <a:ea typeface="標楷體" panose="03000509000000000000" pitchFamily="65" charset="-120"/>
              </a:rPr>
              <a:t>25%)</a:t>
            </a:r>
            <a:r>
              <a:rPr lang="zh-TW" altLang="en-US" sz="2400" dirty="0" smtClean="0">
                <a:solidFill>
                  <a:schemeClr val="tx1"/>
                </a:solidFill>
                <a:latin typeface="標楷體" panose="03000509000000000000" pitchFamily="65" charset="-120"/>
                <a:ea typeface="標楷體" panose="03000509000000000000" pitchFamily="65" charset="-120"/>
              </a:rPr>
              <a:t>、</a:t>
            </a:r>
            <a:r>
              <a:rPr lang="en-US" altLang="zh-TW" sz="2400" dirty="0" smtClean="0">
                <a:solidFill>
                  <a:schemeClr val="tx1"/>
                </a:solidFill>
                <a:latin typeface="標楷體" panose="03000509000000000000" pitchFamily="65" charset="-120"/>
                <a:ea typeface="標楷體" panose="03000509000000000000" pitchFamily="65" charset="-120"/>
              </a:rPr>
              <a:t>B+(</a:t>
            </a:r>
            <a:r>
              <a:rPr lang="zh-TW" altLang="en-US" sz="2400" dirty="0" smtClean="0">
                <a:solidFill>
                  <a:schemeClr val="tx1"/>
                </a:solidFill>
                <a:latin typeface="標楷體" panose="03000509000000000000" pitchFamily="65" charset="-120"/>
                <a:ea typeface="標楷體" panose="03000509000000000000" pitchFamily="65" charset="-120"/>
              </a:rPr>
              <a:t>基礎</a:t>
            </a:r>
            <a:r>
              <a:rPr lang="zh-TW" altLang="zh-TW" sz="2400" dirty="0" smtClean="0">
                <a:solidFill>
                  <a:schemeClr val="tx1"/>
                </a:solidFill>
                <a:latin typeface="標楷體" panose="03000509000000000000" pitchFamily="65" charset="-120"/>
                <a:ea typeface="標楷體" panose="03000509000000000000" pitchFamily="65" charset="-120"/>
              </a:rPr>
              <a:t>等級</a:t>
            </a:r>
            <a:r>
              <a:rPr lang="zh-TW" altLang="zh-TW" sz="2400" dirty="0">
                <a:solidFill>
                  <a:schemeClr val="tx1"/>
                </a:solidFill>
                <a:latin typeface="標楷體" panose="03000509000000000000" pitchFamily="65" charset="-120"/>
                <a:ea typeface="標楷體" panose="03000509000000000000" pitchFamily="65" charset="-120"/>
              </a:rPr>
              <a:t>前</a:t>
            </a:r>
            <a:r>
              <a:rPr lang="en-US" altLang="zh-TW" sz="2400" dirty="0">
                <a:solidFill>
                  <a:schemeClr val="tx1"/>
                </a:solidFill>
                <a:latin typeface="標楷體" panose="03000509000000000000" pitchFamily="65" charset="-120"/>
                <a:ea typeface="標楷體" panose="03000509000000000000" pitchFamily="65" charset="-120"/>
              </a:rPr>
              <a:t>26%</a:t>
            </a:r>
            <a:r>
              <a:rPr lang="zh-TW"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50</a:t>
            </a:r>
            <a:r>
              <a:rPr lang="en-US" altLang="zh-TW" sz="2400" dirty="0" smtClean="0">
                <a:solidFill>
                  <a:schemeClr val="tx1"/>
                </a:solidFill>
                <a:latin typeface="標楷體" panose="03000509000000000000" pitchFamily="65" charset="-120"/>
                <a:ea typeface="標楷體" panose="03000509000000000000" pitchFamily="65" charset="-120"/>
              </a:rPr>
              <a:t>%)</a:t>
            </a:r>
          </a:p>
          <a:p>
            <a:pPr lvl="1">
              <a:spcBef>
                <a:spcPct val="0"/>
              </a:spcBef>
            </a:pPr>
            <a:r>
              <a:rPr lang="zh-TW" altLang="en-US" sz="2400" dirty="0" smtClean="0">
                <a:solidFill>
                  <a:schemeClr val="tx1"/>
                </a:solidFill>
                <a:latin typeface="標楷體" panose="03000509000000000000" pitchFamily="65" charset="-120"/>
                <a:ea typeface="標楷體" panose="03000509000000000000" pitchFamily="65" charset="-120"/>
              </a:rPr>
              <a:t>寫作測驗分為六個等級</a:t>
            </a:r>
            <a:endParaRPr lang="en-US" altLang="zh-TW" sz="2400" dirty="0" smtClean="0">
              <a:solidFill>
                <a:schemeClr val="tx1"/>
              </a:solidFill>
              <a:latin typeface="標楷體" panose="03000509000000000000" pitchFamily="65" charset="-120"/>
              <a:ea typeface="標楷體" panose="03000509000000000000" pitchFamily="65" charset="-120"/>
            </a:endParaRPr>
          </a:p>
          <a:p>
            <a:r>
              <a:rPr lang="zh-TW" altLang="en-US" sz="2800" dirty="0" smtClean="0">
                <a:solidFill>
                  <a:schemeClr val="tx1"/>
                </a:solidFill>
                <a:latin typeface="標楷體" panose="03000509000000000000" pitchFamily="65" charset="-120"/>
                <a:ea typeface="標楷體" panose="03000509000000000000" pitchFamily="65" charset="-120"/>
              </a:rPr>
              <a:t>考試違規之處理</a:t>
            </a:r>
            <a:endParaRPr lang="en-US" altLang="zh-TW" sz="2800" dirty="0" smtClean="0">
              <a:solidFill>
                <a:schemeClr val="tx1"/>
              </a:solidFill>
              <a:latin typeface="標楷體" panose="03000509000000000000" pitchFamily="65" charset="-120"/>
              <a:ea typeface="標楷體" panose="03000509000000000000" pitchFamily="65" charset="-120"/>
            </a:endParaRPr>
          </a:p>
          <a:p>
            <a:pPr lvl="1"/>
            <a:r>
              <a:rPr lang="zh-TW" altLang="en-US" sz="2400" dirty="0" smtClean="0">
                <a:solidFill>
                  <a:schemeClr val="tx1"/>
                </a:solidFill>
                <a:latin typeface="標楷體" panose="03000509000000000000" pitchFamily="65" charset="-120"/>
                <a:ea typeface="標楷體" panose="03000509000000000000" pitchFamily="65" charset="-120"/>
              </a:rPr>
              <a:t>採違規記點方式，並於免試入學比序時，</a:t>
            </a:r>
            <a:r>
              <a:rPr lang="zh-TW" altLang="en-US" sz="2400" dirty="0" smtClean="0">
                <a:solidFill>
                  <a:srgbClr val="FF0000"/>
                </a:solidFill>
                <a:latin typeface="標楷體" panose="03000509000000000000" pitchFamily="65" charset="-120"/>
                <a:ea typeface="標楷體" panose="03000509000000000000" pitchFamily="65" charset="-120"/>
              </a:rPr>
              <a:t>扣國中教育會考積分項之百分之一。</a:t>
            </a:r>
          </a:p>
        </p:txBody>
      </p:sp>
      <p:sp>
        <p:nvSpPr>
          <p:cNvPr id="94212"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7EE3709-3A28-4670-A896-F6329E72D5E1}" type="slidenum">
              <a:rPr kumimoji="0" lang="zh-TW" altLang="en-US" smtClean="0">
                <a:solidFill>
                  <a:srgbClr val="FEFFFF"/>
                </a:solidFill>
                <a:latin typeface="Century Gothic" panose="020B0502020202020204" pitchFamily="34" charset="0"/>
              </a:rPr>
              <a:pPr/>
              <a:t>23</a:t>
            </a:fld>
            <a:endParaRPr kumimoji="0" lang="zh-TW" altLang="en-US" smtClean="0">
              <a:solidFill>
                <a:srgbClr val="FEFFFF"/>
              </a:solidFill>
              <a:latin typeface="Century Gothic" panose="020B0502020202020204" pitchFamily="34" charset="0"/>
            </a:endParaRPr>
          </a:p>
        </p:txBody>
      </p:sp>
      <p:sp>
        <p:nvSpPr>
          <p:cNvPr id="6" name="標題 1"/>
          <p:cNvSpPr>
            <a:spLocks noGrp="1"/>
          </p:cNvSpPr>
          <p:nvPr>
            <p:ph type="title"/>
          </p:nvPr>
        </p:nvSpPr>
        <p:spPr>
          <a:xfrm>
            <a:off x="1991544" y="566339"/>
            <a:ext cx="4371975" cy="586185"/>
          </a:xfrm>
        </p:spPr>
        <p:txBody>
          <a:bodyPr/>
          <a:lstStyle/>
          <a:p>
            <a:pPr eaLnBrk="1" hangingPunct="1"/>
            <a:r>
              <a:rPr lang="zh-TW" altLang="en-US" sz="3600" b="1" dirty="0">
                <a:latin typeface="標楷體" panose="03000509000000000000" pitchFamily="65" charset="-120"/>
                <a:ea typeface="標楷體" panose="03000509000000000000" pitchFamily="65" charset="-120"/>
              </a:rPr>
              <a:t>教育</a:t>
            </a:r>
            <a:r>
              <a:rPr lang="zh-TW" altLang="en-US" sz="3600" b="1" dirty="0" smtClean="0">
                <a:latin typeface="標楷體" panose="03000509000000000000" pitchFamily="65" charset="-120"/>
                <a:ea typeface="標楷體" panose="03000509000000000000" pitchFamily="65" charset="-120"/>
              </a:rPr>
              <a:t>會考成績的計算</a:t>
            </a:r>
            <a:endParaRPr lang="zh-TW" altLang="en-US" sz="3600" b="1" dirty="0">
              <a:latin typeface="標楷體" panose="03000509000000000000" pitchFamily="65" charset="-120"/>
              <a:ea typeface="標楷體" panose="03000509000000000000" pitchFamily="65" charset="-12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xmlns="" val="3102555134"/>
              </p:ext>
            </p:extLst>
          </p:nvPr>
        </p:nvGraphicFramePr>
        <p:xfrm>
          <a:off x="2031926" y="1844826"/>
          <a:ext cx="6946820" cy="2694124"/>
        </p:xfrm>
        <a:graphic>
          <a:graphicData uri="http://schemas.openxmlformats.org/drawingml/2006/table">
            <a:tbl>
              <a:tblPr firstRow="1" bandRow="1">
                <a:tableStyleId>{21E4AEA4-8DFA-4A89-87EB-49C32662AFE0}</a:tableStyleId>
              </a:tblPr>
              <a:tblGrid>
                <a:gridCol w="1736705">
                  <a:extLst>
                    <a:ext uri="{9D8B030D-6E8A-4147-A177-3AD203B41FA5}">
                      <a16:colId xmlns:a16="http://schemas.microsoft.com/office/drawing/2014/main" xmlns="" val="20000"/>
                    </a:ext>
                  </a:extLst>
                </a:gridCol>
                <a:gridCol w="1736705">
                  <a:extLst>
                    <a:ext uri="{9D8B030D-6E8A-4147-A177-3AD203B41FA5}">
                      <a16:colId xmlns:a16="http://schemas.microsoft.com/office/drawing/2014/main" xmlns="" val="20001"/>
                    </a:ext>
                  </a:extLst>
                </a:gridCol>
                <a:gridCol w="1736705">
                  <a:extLst>
                    <a:ext uri="{9D8B030D-6E8A-4147-A177-3AD203B41FA5}">
                      <a16:colId xmlns:a16="http://schemas.microsoft.com/office/drawing/2014/main" xmlns="" val="20004"/>
                    </a:ext>
                  </a:extLst>
                </a:gridCol>
                <a:gridCol w="1736705">
                  <a:extLst>
                    <a:ext uri="{9D8B030D-6E8A-4147-A177-3AD203B41FA5}">
                      <a16:colId xmlns:a16="http://schemas.microsoft.com/office/drawing/2014/main" xmlns="" val="20005"/>
                    </a:ext>
                  </a:extLst>
                </a:gridCol>
              </a:tblGrid>
              <a:tr h="834663">
                <a:tc>
                  <a:txBody>
                    <a:bodyPr/>
                    <a:lstStyle/>
                    <a:p>
                      <a:pPr marL="0" algn="ctr" defTabSz="342900" rtl="0" eaLnBrk="1" latinLnBrk="0" hangingPunct="1"/>
                      <a:r>
                        <a:rPr lang="zh-TW" altLang="en-US" sz="2800" b="1" kern="0" dirty="0" smtClean="0">
                          <a:solidFill>
                            <a:schemeClr val="lt1"/>
                          </a:solidFill>
                          <a:effectLst/>
                          <a:latin typeface="+mn-lt"/>
                          <a:ea typeface="+mn-ea"/>
                          <a:cs typeface="+mn-cs"/>
                        </a:rPr>
                        <a:t>等級</a:t>
                      </a:r>
                      <a:endParaRPr lang="zh-TW" altLang="en-US" sz="2800" b="1" kern="0" dirty="0">
                        <a:solidFill>
                          <a:schemeClr val="lt1"/>
                        </a:solidFill>
                        <a:effectLst/>
                        <a:latin typeface="+mn-lt"/>
                        <a:ea typeface="+mn-ea"/>
                        <a:cs typeface="+mn-cs"/>
                      </a:endParaRPr>
                    </a:p>
                  </a:txBody>
                  <a:tcPr marL="91448" marR="91448" marT="45738" marB="45738" anchor="ctr"/>
                </a:tc>
                <a:tc>
                  <a:txBody>
                    <a:bodyPr/>
                    <a:lstStyle/>
                    <a:p>
                      <a:pPr algn="ctr"/>
                      <a:r>
                        <a:rPr lang="zh-TW" altLang="zh-TW" sz="2800" kern="0" dirty="0" smtClean="0">
                          <a:effectLst/>
                        </a:rPr>
                        <a:t>國文</a:t>
                      </a:r>
                      <a:endParaRPr lang="zh-TW" altLang="en-US" sz="2800" kern="0" dirty="0">
                        <a:solidFill>
                          <a:srgbClr val="0000FF"/>
                        </a:solidFill>
                        <a:effectLst/>
                        <a:latin typeface="標楷體" pitchFamily="65" charset="-120"/>
                        <a:ea typeface="標楷體" pitchFamily="65" charset="-120"/>
                        <a:cs typeface="+mn-cs"/>
                      </a:endParaRPr>
                    </a:p>
                  </a:txBody>
                  <a:tcPr marL="91448" marR="91448" marT="45738" marB="45738" anchor="ctr"/>
                </a:tc>
                <a:tc>
                  <a:txBody>
                    <a:bodyPr/>
                    <a:lstStyle/>
                    <a:p>
                      <a:pPr marL="0" algn="ctr" defTabSz="914400" rtl="0" eaLnBrk="1" latinLnBrk="0" hangingPunct="1">
                        <a:spcAft>
                          <a:spcPts val="0"/>
                        </a:spcAft>
                      </a:pPr>
                      <a:r>
                        <a:rPr lang="zh-TW" altLang="zh-TW" sz="2800" kern="0" dirty="0" smtClean="0">
                          <a:effectLst/>
                        </a:rPr>
                        <a:t>社會</a:t>
                      </a:r>
                      <a:endParaRPr lang="zh-TW" altLang="en-US" sz="2800" kern="0" dirty="0">
                        <a:solidFill>
                          <a:srgbClr val="0000FF"/>
                        </a:solidFill>
                        <a:effectLst/>
                        <a:latin typeface="標楷體" pitchFamily="65" charset="-120"/>
                        <a:ea typeface="標楷體" pitchFamily="65" charset="-120"/>
                        <a:cs typeface="+mn-cs"/>
                      </a:endParaRPr>
                    </a:p>
                  </a:txBody>
                  <a:tcPr marL="91448" marR="91448" marT="45738" marB="45738" anchor="ctr"/>
                </a:tc>
                <a:tc>
                  <a:txBody>
                    <a:bodyPr/>
                    <a:lstStyle/>
                    <a:p>
                      <a:pPr marL="0" algn="ctr" defTabSz="914400" rtl="0" eaLnBrk="1" latinLnBrk="0" hangingPunct="1">
                        <a:spcAft>
                          <a:spcPts val="0"/>
                        </a:spcAft>
                      </a:pPr>
                      <a:r>
                        <a:rPr lang="zh-TW" altLang="zh-TW" sz="2800" kern="0" dirty="0" smtClean="0">
                          <a:effectLst/>
                        </a:rPr>
                        <a:t>自然</a:t>
                      </a:r>
                      <a:endParaRPr lang="zh-TW" altLang="en-US" sz="2800" kern="0" dirty="0">
                        <a:solidFill>
                          <a:srgbClr val="0000FF"/>
                        </a:solidFill>
                        <a:effectLst/>
                        <a:latin typeface="標楷體" pitchFamily="65" charset="-120"/>
                        <a:ea typeface="標楷體" pitchFamily="65" charset="-120"/>
                        <a:cs typeface="+mn-cs"/>
                      </a:endParaRPr>
                    </a:p>
                  </a:txBody>
                  <a:tcPr marL="91448" marR="91448" marT="45738" marB="45738" anchor="ctr"/>
                </a:tc>
                <a:extLst>
                  <a:ext uri="{0D108BD9-81ED-4DB2-BD59-A6C34878D82A}">
                    <a16:rowId xmlns:a16="http://schemas.microsoft.com/office/drawing/2014/main" xmlns="" val="10000"/>
                  </a:ext>
                </a:extLst>
              </a:tr>
              <a:tr h="605888">
                <a:tc>
                  <a:txBody>
                    <a:bodyPr/>
                    <a:lstStyle/>
                    <a:p>
                      <a:pPr algn="ctr">
                        <a:spcAft>
                          <a:spcPts val="0"/>
                        </a:spcAft>
                      </a:pPr>
                      <a:r>
                        <a:rPr lang="zh-TW" sz="3200" kern="0" dirty="0">
                          <a:effectLst/>
                        </a:rPr>
                        <a:t>精熟</a:t>
                      </a:r>
                      <a:endParaRPr lang="zh-TW" sz="3200" kern="0" dirty="0">
                        <a:solidFill>
                          <a:srgbClr val="0000FF"/>
                        </a:solidFill>
                        <a:effectLst/>
                        <a:latin typeface="標楷體" pitchFamily="65" charset="-120"/>
                        <a:ea typeface="標楷體" pitchFamily="65" charset="-120"/>
                        <a:cs typeface="+mn-cs"/>
                      </a:endParaRPr>
                    </a:p>
                  </a:txBody>
                  <a:tcPr marL="17782" marR="17782" marT="0" marB="0" anchor="ctr"/>
                </a:tc>
                <a:tc>
                  <a:txBody>
                    <a:bodyPr/>
                    <a:lstStyle/>
                    <a:p>
                      <a:pPr algn="ctr">
                        <a:spcAft>
                          <a:spcPts val="0"/>
                        </a:spcAft>
                      </a:pPr>
                      <a:r>
                        <a:rPr lang="en-US" sz="3200" kern="0" dirty="0" smtClean="0">
                          <a:effectLst/>
                          <a:latin typeface="Times New Roman" pitchFamily="18" charset="0"/>
                          <a:cs typeface="Times New Roman" pitchFamily="18" charset="0"/>
                        </a:rPr>
                        <a:t>4</a:t>
                      </a:r>
                      <a:r>
                        <a:rPr lang="en-US" altLang="zh-TW" sz="3200" kern="0" dirty="0" smtClean="0">
                          <a:effectLst/>
                          <a:latin typeface="Times New Roman" pitchFamily="18" charset="0"/>
                          <a:cs typeface="Times New Roman" pitchFamily="18" charset="0"/>
                        </a:rPr>
                        <a:t>0</a:t>
                      </a:r>
                      <a:r>
                        <a:rPr lang="en-US" sz="3200" kern="0" dirty="0" smtClean="0">
                          <a:effectLst/>
                          <a:latin typeface="Times New Roman" pitchFamily="18" charset="0"/>
                          <a:cs typeface="Times New Roman" pitchFamily="18" charset="0"/>
                        </a:rPr>
                        <a:t>-48</a:t>
                      </a:r>
                      <a:endParaRPr lang="zh-TW" sz="32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3200" kern="0" dirty="0" smtClean="0">
                          <a:effectLst/>
                          <a:latin typeface="Times New Roman" pitchFamily="18" charset="0"/>
                          <a:cs typeface="Times New Roman" pitchFamily="18" charset="0"/>
                        </a:rPr>
                        <a:t>5</a:t>
                      </a:r>
                      <a:r>
                        <a:rPr lang="en-US" altLang="zh-TW" sz="3200" kern="0" dirty="0" smtClean="0">
                          <a:effectLst/>
                          <a:latin typeface="Times New Roman" pitchFamily="18" charset="0"/>
                          <a:cs typeface="Times New Roman" pitchFamily="18" charset="0"/>
                        </a:rPr>
                        <a:t>5</a:t>
                      </a:r>
                      <a:r>
                        <a:rPr lang="en-US" sz="3200" kern="0" dirty="0" smtClean="0">
                          <a:effectLst/>
                          <a:latin typeface="Times New Roman" pitchFamily="18" charset="0"/>
                          <a:cs typeface="Times New Roman" pitchFamily="18" charset="0"/>
                        </a:rPr>
                        <a:t>-63</a:t>
                      </a:r>
                      <a:endParaRPr lang="zh-TW" sz="32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3200" kern="0" dirty="0" smtClean="0">
                          <a:effectLst/>
                          <a:latin typeface="Times New Roman" pitchFamily="18" charset="0"/>
                          <a:cs typeface="Times New Roman" pitchFamily="18" charset="0"/>
                        </a:rPr>
                        <a:t>4</a:t>
                      </a:r>
                      <a:r>
                        <a:rPr lang="en-US" altLang="zh-TW" sz="3200" kern="0" dirty="0" smtClean="0">
                          <a:effectLst/>
                          <a:latin typeface="Times New Roman" pitchFamily="18" charset="0"/>
                          <a:cs typeface="Times New Roman" pitchFamily="18" charset="0"/>
                        </a:rPr>
                        <a:t>6</a:t>
                      </a:r>
                      <a:r>
                        <a:rPr lang="en-US" sz="3200" kern="0" dirty="0" smtClean="0">
                          <a:effectLst/>
                          <a:latin typeface="Times New Roman" pitchFamily="18" charset="0"/>
                          <a:cs typeface="Times New Roman" pitchFamily="18" charset="0"/>
                        </a:rPr>
                        <a:t>-54</a:t>
                      </a:r>
                      <a:endParaRPr lang="zh-TW" sz="32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extLst>
                  <a:ext uri="{0D108BD9-81ED-4DB2-BD59-A6C34878D82A}">
                    <a16:rowId xmlns:a16="http://schemas.microsoft.com/office/drawing/2014/main" xmlns="" val="10001"/>
                  </a:ext>
                </a:extLst>
              </a:tr>
              <a:tr h="605888">
                <a:tc>
                  <a:txBody>
                    <a:bodyPr/>
                    <a:lstStyle/>
                    <a:p>
                      <a:pPr algn="ctr">
                        <a:spcAft>
                          <a:spcPts val="0"/>
                        </a:spcAft>
                      </a:pPr>
                      <a:r>
                        <a:rPr lang="zh-TW" sz="3200" kern="0" dirty="0">
                          <a:effectLst/>
                        </a:rPr>
                        <a:t>基礎</a:t>
                      </a:r>
                      <a:endParaRPr lang="zh-TW" sz="3200" kern="0" dirty="0">
                        <a:solidFill>
                          <a:srgbClr val="0000FF"/>
                        </a:solidFill>
                        <a:effectLst/>
                        <a:latin typeface="標楷體" pitchFamily="65" charset="-120"/>
                        <a:ea typeface="標楷體" pitchFamily="65" charset="-120"/>
                        <a:cs typeface="+mn-cs"/>
                      </a:endParaRPr>
                    </a:p>
                  </a:txBody>
                  <a:tcPr marL="17782" marR="17782" marT="0" marB="0" anchor="ctr"/>
                </a:tc>
                <a:tc>
                  <a:txBody>
                    <a:bodyPr/>
                    <a:lstStyle/>
                    <a:p>
                      <a:pPr algn="ctr">
                        <a:spcAft>
                          <a:spcPts val="0"/>
                        </a:spcAft>
                      </a:pPr>
                      <a:r>
                        <a:rPr lang="en-US" sz="3200" kern="0" dirty="0" smtClean="0">
                          <a:effectLst/>
                          <a:latin typeface="Times New Roman" pitchFamily="18" charset="0"/>
                          <a:cs typeface="Times New Roman" pitchFamily="18" charset="0"/>
                        </a:rPr>
                        <a:t>20-</a:t>
                      </a:r>
                      <a:r>
                        <a:rPr lang="en-US" altLang="zh-TW" sz="3200" kern="0" dirty="0" smtClean="0">
                          <a:effectLst/>
                          <a:latin typeface="Times New Roman" pitchFamily="18" charset="0"/>
                          <a:cs typeface="Times New Roman" pitchFamily="18" charset="0"/>
                        </a:rPr>
                        <a:t>39</a:t>
                      </a:r>
                      <a:endParaRPr lang="zh-TW" sz="32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3200" kern="0" dirty="0" smtClean="0">
                          <a:effectLst/>
                          <a:latin typeface="Times New Roman" pitchFamily="18" charset="0"/>
                          <a:cs typeface="Times New Roman" pitchFamily="18" charset="0"/>
                        </a:rPr>
                        <a:t>2</a:t>
                      </a:r>
                      <a:r>
                        <a:rPr lang="en-US" altLang="zh-TW" sz="3200" kern="0" dirty="0" smtClean="0">
                          <a:effectLst/>
                          <a:latin typeface="Times New Roman" pitchFamily="18" charset="0"/>
                          <a:cs typeface="Times New Roman" pitchFamily="18" charset="0"/>
                        </a:rPr>
                        <a:t>3</a:t>
                      </a:r>
                      <a:r>
                        <a:rPr lang="en-US" sz="3200" kern="0" dirty="0" smtClean="0">
                          <a:effectLst/>
                          <a:latin typeface="Times New Roman" pitchFamily="18" charset="0"/>
                          <a:cs typeface="Times New Roman" pitchFamily="18" charset="0"/>
                        </a:rPr>
                        <a:t>-5</a:t>
                      </a:r>
                      <a:r>
                        <a:rPr lang="en-US" altLang="zh-TW" sz="3200" kern="0" dirty="0" smtClean="0">
                          <a:effectLst/>
                          <a:latin typeface="Times New Roman" pitchFamily="18" charset="0"/>
                          <a:cs typeface="Times New Roman" pitchFamily="18" charset="0"/>
                        </a:rPr>
                        <a:t>4</a:t>
                      </a:r>
                      <a:endParaRPr lang="zh-TW" sz="32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altLang="zh-TW" sz="3200" kern="0" dirty="0" smtClean="0">
                          <a:effectLst/>
                          <a:latin typeface="Times New Roman" pitchFamily="18" charset="0"/>
                          <a:cs typeface="Times New Roman" pitchFamily="18" charset="0"/>
                        </a:rPr>
                        <a:t>20</a:t>
                      </a:r>
                      <a:r>
                        <a:rPr lang="en-US" sz="3200" kern="0" dirty="0" smtClean="0">
                          <a:effectLst/>
                          <a:latin typeface="Times New Roman" pitchFamily="18" charset="0"/>
                          <a:cs typeface="Times New Roman" pitchFamily="18" charset="0"/>
                        </a:rPr>
                        <a:t>-4</a:t>
                      </a:r>
                      <a:r>
                        <a:rPr lang="en-US" altLang="zh-TW" sz="3200" kern="0" dirty="0" smtClean="0">
                          <a:effectLst/>
                          <a:latin typeface="Times New Roman" pitchFamily="18" charset="0"/>
                          <a:cs typeface="Times New Roman" pitchFamily="18" charset="0"/>
                        </a:rPr>
                        <a:t>5</a:t>
                      </a:r>
                      <a:endParaRPr lang="zh-TW" sz="32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extLst>
                  <a:ext uri="{0D108BD9-81ED-4DB2-BD59-A6C34878D82A}">
                    <a16:rowId xmlns:a16="http://schemas.microsoft.com/office/drawing/2014/main" xmlns="" val="10002"/>
                  </a:ext>
                </a:extLst>
              </a:tr>
              <a:tr h="647685">
                <a:tc>
                  <a:txBody>
                    <a:bodyPr/>
                    <a:lstStyle/>
                    <a:p>
                      <a:pPr algn="ctr">
                        <a:spcAft>
                          <a:spcPts val="0"/>
                        </a:spcAft>
                      </a:pPr>
                      <a:r>
                        <a:rPr lang="zh-TW" sz="3200" kern="0" dirty="0">
                          <a:effectLst/>
                        </a:rPr>
                        <a:t>待加強</a:t>
                      </a:r>
                      <a:endParaRPr lang="zh-TW" sz="3200" kern="0" dirty="0">
                        <a:solidFill>
                          <a:srgbClr val="0000FF"/>
                        </a:solidFill>
                        <a:effectLst/>
                        <a:latin typeface="標楷體" pitchFamily="65" charset="-120"/>
                        <a:ea typeface="標楷體" pitchFamily="65" charset="-120"/>
                        <a:cs typeface="+mn-cs"/>
                      </a:endParaRPr>
                    </a:p>
                  </a:txBody>
                  <a:tcPr marL="17782" marR="17782" marT="0" marB="0" anchor="ctr"/>
                </a:tc>
                <a:tc>
                  <a:txBody>
                    <a:bodyPr/>
                    <a:lstStyle/>
                    <a:p>
                      <a:pPr algn="ctr"/>
                      <a:r>
                        <a:rPr lang="en-US" altLang="zh-TW" sz="3200" kern="0" dirty="0" smtClean="0">
                          <a:effectLst/>
                          <a:latin typeface="Times New Roman" pitchFamily="18" charset="0"/>
                          <a:cs typeface="Times New Roman" pitchFamily="18" charset="0"/>
                        </a:rPr>
                        <a:t> 0-19</a:t>
                      </a:r>
                      <a:endParaRPr lang="zh-TW" altLang="en-US" sz="3200" kern="0" dirty="0">
                        <a:solidFill>
                          <a:schemeClr val="tx1"/>
                        </a:solidFill>
                        <a:effectLst/>
                        <a:latin typeface="Times New Roman" pitchFamily="18" charset="0"/>
                        <a:ea typeface="微軟正黑體" pitchFamily="34" charset="-120"/>
                        <a:cs typeface="Times New Roman" pitchFamily="18" charset="0"/>
                      </a:endParaRPr>
                    </a:p>
                  </a:txBody>
                  <a:tcPr marL="91448" marR="91448" marT="45738" marB="457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kern="0" dirty="0" smtClean="0">
                          <a:effectLst/>
                          <a:latin typeface="Times New Roman" pitchFamily="18" charset="0"/>
                          <a:cs typeface="Times New Roman" pitchFamily="18" charset="0"/>
                        </a:rPr>
                        <a:t> 0-22</a:t>
                      </a:r>
                      <a:endParaRPr lang="zh-TW" altLang="zh-TW" sz="3200" kern="0" dirty="0" smtClean="0">
                        <a:solidFill>
                          <a:schemeClr val="tx1"/>
                        </a:solidFill>
                        <a:effectLst/>
                        <a:latin typeface="Times New Roman" pitchFamily="18" charset="0"/>
                        <a:ea typeface="微軟正黑體" pitchFamily="34" charset="-120"/>
                        <a:cs typeface="Times New Roman" pitchFamily="18" charset="0"/>
                      </a:endParaRPr>
                    </a:p>
                  </a:txBody>
                  <a:tcPr marL="91448" marR="91448" marT="45738" marB="457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kern="0" dirty="0" smtClean="0">
                          <a:effectLst/>
                          <a:latin typeface="Times New Roman" pitchFamily="18" charset="0"/>
                          <a:cs typeface="Times New Roman" pitchFamily="18" charset="0"/>
                        </a:rPr>
                        <a:t> 0-19</a:t>
                      </a:r>
                      <a:endParaRPr lang="zh-TW" altLang="zh-TW" sz="3200" kern="0" dirty="0" smtClean="0">
                        <a:solidFill>
                          <a:schemeClr val="tx1"/>
                        </a:solidFill>
                        <a:effectLst/>
                        <a:latin typeface="Times New Roman" pitchFamily="18" charset="0"/>
                        <a:ea typeface="微軟正黑體" pitchFamily="34" charset="-120"/>
                        <a:cs typeface="Times New Roman" pitchFamily="18" charset="0"/>
                      </a:endParaRPr>
                    </a:p>
                  </a:txBody>
                  <a:tcPr marL="91448" marR="91448" marT="45738" marB="45738" anchor="ctr"/>
                </a:tc>
                <a:extLst>
                  <a:ext uri="{0D108BD9-81ED-4DB2-BD59-A6C34878D82A}">
                    <a16:rowId xmlns:a16="http://schemas.microsoft.com/office/drawing/2014/main" xmlns="" val="10003"/>
                  </a:ext>
                </a:extLst>
              </a:tr>
            </a:tbl>
          </a:graphicData>
        </a:graphic>
      </p:graphicFrame>
      <p:sp>
        <p:nvSpPr>
          <p:cNvPr id="6" name="Titre 1"/>
          <p:cNvSpPr txBox="1">
            <a:spLocks/>
          </p:cNvSpPr>
          <p:nvPr/>
        </p:nvSpPr>
        <p:spPr bwMode="auto">
          <a:xfrm>
            <a:off x="1646734" y="398462"/>
            <a:ext cx="74888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r>
              <a:rPr lang="en-US" altLang="zh-TW" sz="3600" b="1" dirty="0" smtClean="0">
                <a:solidFill>
                  <a:srgbClr val="262626"/>
                </a:solidFill>
                <a:latin typeface="標楷體" panose="03000509000000000000" pitchFamily="65" charset="-120"/>
                <a:ea typeface="標楷體" panose="03000509000000000000" pitchFamily="65" charset="-120"/>
                <a:cs typeface="微軟正黑體"/>
              </a:rPr>
              <a:t>107</a:t>
            </a:r>
            <a:r>
              <a:rPr lang="zh-TW" altLang="en-US" sz="3600" b="1" dirty="0" smtClean="0">
                <a:solidFill>
                  <a:srgbClr val="262626"/>
                </a:solidFill>
                <a:latin typeface="標楷體" panose="03000509000000000000" pitchFamily="65" charset="-120"/>
                <a:ea typeface="標楷體" panose="03000509000000000000" pitchFamily="65" charset="-120"/>
                <a:cs typeface="微軟正黑體"/>
              </a:rPr>
              <a:t>年教育會考</a:t>
            </a:r>
            <a:r>
              <a:rPr lang="zh-TW" altLang="en-US" sz="3600" b="1" dirty="0">
                <a:solidFill>
                  <a:srgbClr val="262626"/>
                </a:solidFill>
                <a:latin typeface="標楷體" panose="03000509000000000000" pitchFamily="65" charset="-120"/>
                <a:ea typeface="標楷體" panose="03000509000000000000" pitchFamily="65" charset="-120"/>
                <a:cs typeface="微軟正黑體"/>
              </a:rPr>
              <a:t>各科標準設定結果</a:t>
            </a:r>
          </a:p>
        </p:txBody>
      </p:sp>
      <p:sp>
        <p:nvSpPr>
          <p:cNvPr id="5" name="投影片編號版面配置區 4"/>
          <p:cNvSpPr>
            <a:spLocks noGrp="1"/>
          </p:cNvSpPr>
          <p:nvPr>
            <p:ph type="sldNum" sz="quarter" idx="4294967295"/>
          </p:nvPr>
        </p:nvSpPr>
        <p:spPr/>
        <p:txBody>
          <a:bodyPr/>
          <a:lstStyle/>
          <a:p>
            <a:fld id="{1C6E4CFB-D5C7-44F8-8B47-D3E0F5D904E7}" type="slidenum">
              <a:rPr lang="zh-TW" altLang="en-US" smtClean="0"/>
              <a:pPr/>
              <a:t>24</a:t>
            </a:fld>
            <a:endParaRPr lang="zh-TW" altLang="en-US"/>
          </a:p>
        </p:txBody>
      </p:sp>
    </p:spTree>
    <p:extLst>
      <p:ext uri="{BB962C8B-B14F-4D97-AF65-F5344CB8AC3E}">
        <p14:creationId xmlns:p14="http://schemas.microsoft.com/office/powerpoint/2010/main" xmlns="" val="3342605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a:xfrm>
            <a:off x="2063553" y="512080"/>
            <a:ext cx="6985198" cy="640445"/>
          </a:xfrm>
        </p:spPr>
        <p:txBody>
          <a:bodyPr/>
          <a:lstStyle/>
          <a:p>
            <a:r>
              <a:rPr kumimoji="1" lang="en-US" altLang="zh-TW" sz="3600" b="1" kern="0" dirty="0">
                <a:solidFill>
                  <a:schemeClr val="tx1"/>
                </a:solidFill>
                <a:latin typeface="標楷體" pitchFamily="65" charset="-120"/>
                <a:ea typeface="標楷體" pitchFamily="65" charset="-120"/>
                <a:cs typeface="+mj-cs"/>
              </a:rPr>
              <a:t>107</a:t>
            </a:r>
            <a:r>
              <a:rPr kumimoji="1" lang="zh-TW" altLang="en-US" sz="3600" b="1" kern="0" dirty="0">
                <a:solidFill>
                  <a:schemeClr val="tx1"/>
                </a:solidFill>
                <a:latin typeface="標楷體" pitchFamily="65" charset="-120"/>
                <a:ea typeface="標楷體" pitchFamily="65" charset="-120"/>
                <a:cs typeface="+mj-cs"/>
              </a:rPr>
              <a:t>年會考各科三等級及四標示</a:t>
            </a:r>
          </a:p>
        </p:txBody>
      </p:sp>
      <p:graphicFrame>
        <p:nvGraphicFramePr>
          <p:cNvPr id="5" name="表格 4"/>
          <p:cNvGraphicFramePr>
            <a:graphicFrameLocks noGrp="1"/>
          </p:cNvGraphicFramePr>
          <p:nvPr>
            <p:extLst>
              <p:ext uri="{D42A27DB-BD31-4B8C-83A1-F6EECF244321}">
                <p14:modId xmlns:p14="http://schemas.microsoft.com/office/powerpoint/2010/main" xmlns="" val="4092466581"/>
              </p:ext>
            </p:extLst>
          </p:nvPr>
        </p:nvGraphicFramePr>
        <p:xfrm>
          <a:off x="2063552" y="1412777"/>
          <a:ext cx="8223450" cy="4949922"/>
        </p:xfrm>
        <a:graphic>
          <a:graphicData uri="http://schemas.openxmlformats.org/drawingml/2006/table">
            <a:tbl>
              <a:tblPr firstRow="1" firstCol="1" bandRow="1">
                <a:tableStyleId>{21E4AEA4-8DFA-4A89-87EB-49C32662AFE0}</a:tableStyleId>
              </a:tblPr>
              <a:tblGrid>
                <a:gridCol w="1027931">
                  <a:extLst>
                    <a:ext uri="{9D8B030D-6E8A-4147-A177-3AD203B41FA5}">
                      <a16:colId xmlns:a16="http://schemas.microsoft.com/office/drawing/2014/main" xmlns="" val="20000"/>
                    </a:ext>
                  </a:extLst>
                </a:gridCol>
                <a:gridCol w="881083">
                  <a:extLst>
                    <a:ext uri="{9D8B030D-6E8A-4147-A177-3AD203B41FA5}">
                      <a16:colId xmlns:a16="http://schemas.microsoft.com/office/drawing/2014/main" xmlns="" val="20001"/>
                    </a:ext>
                  </a:extLst>
                </a:gridCol>
                <a:gridCol w="1052406">
                  <a:extLst>
                    <a:ext uri="{9D8B030D-6E8A-4147-A177-3AD203B41FA5}">
                      <a16:colId xmlns:a16="http://schemas.microsoft.com/office/drawing/2014/main" xmlns="" val="20002"/>
                    </a:ext>
                  </a:extLst>
                </a:gridCol>
                <a:gridCol w="1052406">
                  <a:extLst>
                    <a:ext uri="{9D8B030D-6E8A-4147-A177-3AD203B41FA5}">
                      <a16:colId xmlns:a16="http://schemas.microsoft.com/office/drawing/2014/main" xmlns="" val="20003"/>
                    </a:ext>
                  </a:extLst>
                </a:gridCol>
                <a:gridCol w="1052406">
                  <a:extLst>
                    <a:ext uri="{9D8B030D-6E8A-4147-A177-3AD203B41FA5}">
                      <a16:colId xmlns:a16="http://schemas.microsoft.com/office/drawing/2014/main" xmlns="" val="20004"/>
                    </a:ext>
                  </a:extLst>
                </a:gridCol>
                <a:gridCol w="1052406">
                  <a:extLst>
                    <a:ext uri="{9D8B030D-6E8A-4147-A177-3AD203B41FA5}">
                      <a16:colId xmlns:a16="http://schemas.microsoft.com/office/drawing/2014/main" xmlns="" val="20005"/>
                    </a:ext>
                  </a:extLst>
                </a:gridCol>
                <a:gridCol w="1052406">
                  <a:extLst>
                    <a:ext uri="{9D8B030D-6E8A-4147-A177-3AD203B41FA5}">
                      <a16:colId xmlns:a16="http://schemas.microsoft.com/office/drawing/2014/main" xmlns="" val="20006"/>
                    </a:ext>
                  </a:extLst>
                </a:gridCol>
                <a:gridCol w="1052406">
                  <a:extLst>
                    <a:ext uri="{9D8B030D-6E8A-4147-A177-3AD203B41FA5}">
                      <a16:colId xmlns:a16="http://schemas.microsoft.com/office/drawing/2014/main" xmlns="" val="20007"/>
                    </a:ext>
                  </a:extLst>
                </a:gridCol>
              </a:tblGrid>
              <a:tr h="721818">
                <a:tc gridSpan="2">
                  <a:txBody>
                    <a:bodyPr/>
                    <a:lstStyle/>
                    <a:p>
                      <a:pPr algn="ctr">
                        <a:spcAft>
                          <a:spcPts val="0"/>
                        </a:spcAft>
                      </a:pPr>
                      <a:r>
                        <a:rPr lang="zh-TW" altLang="en-US" sz="2400" kern="0" dirty="0" smtClean="0">
                          <a:effectLst/>
                        </a:rPr>
                        <a:t>等級</a:t>
                      </a:r>
                      <a:endParaRPr lang="zh-TW" altLang="zh-TW" sz="2400" kern="100" dirty="0">
                        <a:solidFill>
                          <a:srgbClr val="0000FF"/>
                        </a:solidFill>
                        <a:effectLst/>
                        <a:latin typeface="標楷體" pitchFamily="65" charset="-120"/>
                        <a:ea typeface="標楷體" pitchFamily="65" charset="-120"/>
                      </a:endParaRPr>
                    </a:p>
                  </a:txBody>
                  <a:tcPr marL="17781" marR="17781" marT="0" marB="0" anchor="ctr"/>
                </a:tc>
                <a:tc hMerge="1">
                  <a:txBody>
                    <a:bodyPr/>
                    <a:lstStyle/>
                    <a:p>
                      <a:endParaRPr lang="zh-TW" altLang="en-US"/>
                    </a:p>
                  </a:txBody>
                  <a:tcPr/>
                </a:tc>
                <a:tc gridSpan="2">
                  <a:txBody>
                    <a:bodyPr/>
                    <a:lstStyle/>
                    <a:p>
                      <a:pPr algn="ctr">
                        <a:spcAft>
                          <a:spcPts val="0"/>
                        </a:spcAft>
                      </a:pPr>
                      <a:r>
                        <a:rPr lang="zh-TW" sz="2400" kern="0" dirty="0">
                          <a:effectLst/>
                        </a:rPr>
                        <a:t>國文</a:t>
                      </a:r>
                      <a:endParaRPr lang="zh-TW" sz="2400" kern="100" dirty="0">
                        <a:solidFill>
                          <a:srgbClr val="0000FF"/>
                        </a:solidFill>
                        <a:effectLst/>
                        <a:latin typeface="標楷體" pitchFamily="65" charset="-120"/>
                        <a:ea typeface="標楷體" pitchFamily="65" charset="-120"/>
                      </a:endParaRPr>
                    </a:p>
                  </a:txBody>
                  <a:tcPr marL="17781" marR="17781" marT="0" marB="0" anchor="ctr"/>
                </a:tc>
                <a:tc hMerge="1">
                  <a:txBody>
                    <a:bodyPr/>
                    <a:lstStyle/>
                    <a:p>
                      <a:endParaRPr lang="zh-TW" altLang="en-US"/>
                    </a:p>
                  </a:txBody>
                  <a:tcPr/>
                </a:tc>
                <a:tc gridSpan="2">
                  <a:txBody>
                    <a:bodyPr/>
                    <a:lstStyle/>
                    <a:p>
                      <a:pPr algn="ctr">
                        <a:spcAft>
                          <a:spcPts val="0"/>
                        </a:spcAft>
                      </a:pPr>
                      <a:r>
                        <a:rPr lang="zh-TW" sz="2400" kern="0" dirty="0">
                          <a:effectLst/>
                        </a:rPr>
                        <a:t>社會</a:t>
                      </a:r>
                      <a:endParaRPr lang="zh-TW" sz="2400" kern="100" dirty="0">
                        <a:solidFill>
                          <a:srgbClr val="0000FF"/>
                        </a:solidFill>
                        <a:effectLst/>
                        <a:latin typeface="標楷體" pitchFamily="65" charset="-120"/>
                        <a:ea typeface="標楷體" pitchFamily="65" charset="-120"/>
                      </a:endParaRPr>
                    </a:p>
                  </a:txBody>
                  <a:tcPr marL="17781" marR="17781" marT="0" marB="0" anchor="ctr"/>
                </a:tc>
                <a:tc hMerge="1">
                  <a:txBody>
                    <a:bodyPr/>
                    <a:lstStyle/>
                    <a:p>
                      <a:endParaRPr lang="zh-TW" altLang="en-US"/>
                    </a:p>
                  </a:txBody>
                  <a:tcPr/>
                </a:tc>
                <a:tc gridSpan="2">
                  <a:txBody>
                    <a:bodyPr/>
                    <a:lstStyle/>
                    <a:p>
                      <a:pPr algn="ctr">
                        <a:spcAft>
                          <a:spcPts val="0"/>
                        </a:spcAft>
                      </a:pPr>
                      <a:r>
                        <a:rPr lang="zh-TW" sz="2400" kern="0" dirty="0">
                          <a:effectLst/>
                        </a:rPr>
                        <a:t>自然</a:t>
                      </a:r>
                      <a:endParaRPr lang="zh-TW" sz="2400" kern="100" dirty="0">
                        <a:solidFill>
                          <a:srgbClr val="0000FF"/>
                        </a:solidFill>
                        <a:effectLst/>
                        <a:latin typeface="標楷體" pitchFamily="65" charset="-120"/>
                        <a:ea typeface="標楷體" pitchFamily="65" charset="-120"/>
                      </a:endParaRPr>
                    </a:p>
                  </a:txBody>
                  <a:tcPr marL="17781" marR="17781" marT="0" marB="0" anchor="ctr"/>
                </a:tc>
                <a:tc hMerge="1">
                  <a:txBody>
                    <a:bodyPr/>
                    <a:lstStyle/>
                    <a:p>
                      <a:endParaRPr lang="zh-TW" altLang="en-US"/>
                    </a:p>
                  </a:txBody>
                  <a:tcPr/>
                </a:tc>
                <a:extLst>
                  <a:ext uri="{0D108BD9-81ED-4DB2-BD59-A6C34878D82A}">
                    <a16:rowId xmlns:a16="http://schemas.microsoft.com/office/drawing/2014/main" xmlns="" val="10000"/>
                  </a:ext>
                </a:extLst>
              </a:tr>
              <a:tr h="553557">
                <a:tc rowSpan="3">
                  <a:txBody>
                    <a:bodyPr/>
                    <a:lstStyle/>
                    <a:p>
                      <a:pPr algn="ctr">
                        <a:spcAft>
                          <a:spcPts val="0"/>
                        </a:spcAft>
                      </a:pPr>
                      <a:r>
                        <a:rPr lang="zh-TW" sz="2400" kern="0" dirty="0">
                          <a:effectLst/>
                        </a:rPr>
                        <a:t>精熟</a:t>
                      </a:r>
                      <a:endParaRPr lang="zh-TW" sz="2400" kern="100" dirty="0">
                        <a:solidFill>
                          <a:srgbClr val="0000FF"/>
                        </a:solidFill>
                        <a:effectLst/>
                        <a:latin typeface="標楷體" pitchFamily="65" charset="-120"/>
                        <a:ea typeface="標楷體" pitchFamily="65" charset="-120"/>
                      </a:endParaRPr>
                    </a:p>
                  </a:txBody>
                  <a:tcPr marL="17781" marR="17781" marT="0" marB="0" anchor="ctr"/>
                </a:tc>
                <a:tc>
                  <a:txBody>
                    <a:bodyPr/>
                    <a:lstStyle/>
                    <a:p>
                      <a:pPr algn="l">
                        <a:spcAft>
                          <a:spcPts val="0"/>
                        </a:spcAft>
                      </a:pPr>
                      <a:r>
                        <a:rPr lang="en-US" sz="2500" kern="0" dirty="0" smtClean="0">
                          <a:effectLst/>
                          <a:latin typeface="Times New Roman" pitchFamily="18" charset="0"/>
                          <a:cs typeface="Times New Roman" pitchFamily="18" charset="0"/>
                        </a:rPr>
                        <a:t>  A</a:t>
                      </a:r>
                      <a:r>
                        <a:rPr lang="en-US" sz="2500" kern="0" dirty="0">
                          <a:effectLst/>
                          <a:latin typeface="Times New Roman" pitchFamily="18" charset="0"/>
                          <a:cs typeface="Times New Roman" pitchFamily="18" charset="0"/>
                        </a:rPr>
                        <a:t>++</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rowSpan="3">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40-48</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44-48</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rowSpan="3">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55-63</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61-63</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rowSpan="3">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46-54</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52-54</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extLst>
                  <a:ext uri="{0D108BD9-81ED-4DB2-BD59-A6C34878D82A}">
                    <a16:rowId xmlns:a16="http://schemas.microsoft.com/office/drawing/2014/main" xmlns="" val="10001"/>
                  </a:ext>
                </a:extLst>
              </a:tr>
              <a:tr h="553557">
                <a:tc vMerge="1">
                  <a:txBody>
                    <a:bodyPr/>
                    <a:lstStyle/>
                    <a:p>
                      <a:endParaRPr lang="zh-TW" altLang="en-US"/>
                    </a:p>
                  </a:txBody>
                  <a:tcPr/>
                </a:tc>
                <a:tc>
                  <a:txBody>
                    <a:bodyPr/>
                    <a:lstStyle/>
                    <a:p>
                      <a:pPr algn="l">
                        <a:spcAft>
                          <a:spcPts val="0"/>
                        </a:spcAft>
                      </a:pPr>
                      <a:r>
                        <a:rPr lang="en-US" sz="2500" kern="0" dirty="0" smtClean="0">
                          <a:effectLst/>
                          <a:latin typeface="Times New Roman" pitchFamily="18" charset="0"/>
                          <a:cs typeface="Times New Roman" pitchFamily="18" charset="0"/>
                        </a:rPr>
                        <a:t>  A</a:t>
                      </a:r>
                      <a:r>
                        <a:rPr lang="en-US" sz="2500" kern="0" dirty="0">
                          <a:effectLst/>
                          <a:latin typeface="Times New Roman" pitchFamily="18" charset="0"/>
                          <a:cs typeface="Times New Roman" pitchFamily="18" charset="0"/>
                        </a:rPr>
                        <a:t>+</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42-43</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59-60</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50-51</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extLst>
                  <a:ext uri="{0D108BD9-81ED-4DB2-BD59-A6C34878D82A}">
                    <a16:rowId xmlns:a16="http://schemas.microsoft.com/office/drawing/2014/main" xmlns="" val="10002"/>
                  </a:ext>
                </a:extLst>
              </a:tr>
              <a:tr h="553557">
                <a:tc vMerge="1">
                  <a:txBody>
                    <a:bodyPr/>
                    <a:lstStyle/>
                    <a:p>
                      <a:endParaRPr lang="zh-TW" altLang="en-US"/>
                    </a:p>
                  </a:txBody>
                  <a:tcPr/>
                </a:tc>
                <a:tc>
                  <a:txBody>
                    <a:bodyPr/>
                    <a:lstStyle/>
                    <a:p>
                      <a:pPr algn="l">
                        <a:spcAft>
                          <a:spcPts val="0"/>
                        </a:spcAft>
                      </a:pPr>
                      <a:r>
                        <a:rPr lang="en-US" sz="2500" kern="0" dirty="0" smtClean="0">
                          <a:effectLst/>
                          <a:latin typeface="Times New Roman" pitchFamily="18" charset="0"/>
                          <a:cs typeface="Times New Roman" pitchFamily="18" charset="0"/>
                        </a:rPr>
                        <a:t>  A</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40-41</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55-58</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46-49</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extLst>
                  <a:ext uri="{0D108BD9-81ED-4DB2-BD59-A6C34878D82A}">
                    <a16:rowId xmlns:a16="http://schemas.microsoft.com/office/drawing/2014/main" xmlns="" val="10003"/>
                  </a:ext>
                </a:extLst>
              </a:tr>
              <a:tr h="553557">
                <a:tc rowSpan="3">
                  <a:txBody>
                    <a:bodyPr/>
                    <a:lstStyle/>
                    <a:p>
                      <a:pPr algn="ctr">
                        <a:spcAft>
                          <a:spcPts val="0"/>
                        </a:spcAft>
                      </a:pPr>
                      <a:r>
                        <a:rPr lang="zh-TW" sz="2400" kern="0" dirty="0">
                          <a:effectLst/>
                        </a:rPr>
                        <a:t>基礎</a:t>
                      </a:r>
                      <a:endParaRPr lang="zh-TW" sz="2400" kern="100" dirty="0">
                        <a:solidFill>
                          <a:srgbClr val="0000FF"/>
                        </a:solidFill>
                        <a:effectLst/>
                        <a:latin typeface="標楷體" pitchFamily="65" charset="-120"/>
                        <a:ea typeface="標楷體" pitchFamily="65" charset="-120"/>
                      </a:endParaRPr>
                    </a:p>
                  </a:txBody>
                  <a:tcPr marL="17781" marR="17781" marT="0" marB="0" anchor="ctr"/>
                </a:tc>
                <a:tc>
                  <a:txBody>
                    <a:bodyPr/>
                    <a:lstStyle/>
                    <a:p>
                      <a:pPr algn="l">
                        <a:spcAft>
                          <a:spcPts val="0"/>
                        </a:spcAft>
                      </a:pPr>
                      <a:r>
                        <a:rPr lang="en-US" sz="2500" kern="0" dirty="0" smtClean="0">
                          <a:effectLst/>
                          <a:latin typeface="Times New Roman" pitchFamily="18" charset="0"/>
                          <a:cs typeface="Times New Roman" pitchFamily="18" charset="0"/>
                        </a:rPr>
                        <a:t>  B</a:t>
                      </a:r>
                      <a:r>
                        <a:rPr lang="en-US" sz="2500" kern="0" dirty="0">
                          <a:effectLst/>
                          <a:latin typeface="Times New Roman" pitchFamily="18" charset="0"/>
                          <a:cs typeface="Times New Roman" pitchFamily="18" charset="0"/>
                        </a:rPr>
                        <a:t>++</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rowSpan="3">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20-39</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35-39</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rowSpan="3">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23-54</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46-54</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rowSpan="3">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20-45</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37-45</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extLst>
                  <a:ext uri="{0D108BD9-81ED-4DB2-BD59-A6C34878D82A}">
                    <a16:rowId xmlns:a16="http://schemas.microsoft.com/office/drawing/2014/main" xmlns="" val="10004"/>
                  </a:ext>
                </a:extLst>
              </a:tr>
              <a:tr h="553557">
                <a:tc vMerge="1">
                  <a:txBody>
                    <a:bodyPr/>
                    <a:lstStyle/>
                    <a:p>
                      <a:endParaRPr lang="zh-TW" altLang="en-US"/>
                    </a:p>
                  </a:txBody>
                  <a:tcPr/>
                </a:tc>
                <a:tc>
                  <a:txBody>
                    <a:bodyPr/>
                    <a:lstStyle/>
                    <a:p>
                      <a:pPr algn="l">
                        <a:spcAft>
                          <a:spcPts val="0"/>
                        </a:spcAft>
                      </a:pPr>
                      <a:r>
                        <a:rPr lang="en-US" sz="2500" kern="0" dirty="0" smtClean="0">
                          <a:effectLst/>
                          <a:latin typeface="Times New Roman" pitchFamily="18" charset="0"/>
                          <a:cs typeface="Times New Roman" pitchFamily="18" charset="0"/>
                        </a:rPr>
                        <a:t>  B</a:t>
                      </a:r>
                      <a:r>
                        <a:rPr lang="en-US" sz="2500" kern="0" dirty="0">
                          <a:effectLst/>
                          <a:latin typeface="Times New Roman" pitchFamily="18" charset="0"/>
                          <a:cs typeface="Times New Roman" pitchFamily="18" charset="0"/>
                        </a:rPr>
                        <a:t>+</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31-34</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37-45</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29-36</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extLst>
                  <a:ext uri="{0D108BD9-81ED-4DB2-BD59-A6C34878D82A}">
                    <a16:rowId xmlns:a16="http://schemas.microsoft.com/office/drawing/2014/main" xmlns="" val="10005"/>
                  </a:ext>
                </a:extLst>
              </a:tr>
              <a:tr h="553557">
                <a:tc vMerge="1">
                  <a:txBody>
                    <a:bodyPr/>
                    <a:lstStyle/>
                    <a:p>
                      <a:endParaRPr lang="zh-TW" altLang="en-US"/>
                    </a:p>
                  </a:txBody>
                  <a:tcPr/>
                </a:tc>
                <a:tc>
                  <a:txBody>
                    <a:bodyPr/>
                    <a:lstStyle/>
                    <a:p>
                      <a:pPr algn="l">
                        <a:spcAft>
                          <a:spcPts val="0"/>
                        </a:spcAft>
                      </a:pPr>
                      <a:r>
                        <a:rPr lang="en-US" sz="2500" kern="0" dirty="0" smtClean="0">
                          <a:effectLst/>
                          <a:latin typeface="Times New Roman" pitchFamily="18" charset="0"/>
                          <a:cs typeface="Times New Roman" pitchFamily="18" charset="0"/>
                        </a:rPr>
                        <a:t>  B</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20-30</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23-36</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smtClean="0">
                          <a:solidFill>
                            <a:schemeClr val="dk1"/>
                          </a:solidFill>
                          <a:effectLst/>
                          <a:latin typeface="Times New Roman" pitchFamily="18" charset="0"/>
                          <a:ea typeface="+mn-ea"/>
                          <a:cs typeface="Times New Roman" pitchFamily="18" charset="0"/>
                        </a:rPr>
                        <a:t>20-28</a:t>
                      </a:r>
                      <a:endParaRPr lang="zh-TW" sz="2500" kern="0" dirty="0" smtClean="0">
                        <a:solidFill>
                          <a:schemeClr val="dk1"/>
                        </a:solidFill>
                        <a:effectLst/>
                        <a:latin typeface="Times New Roman" pitchFamily="18" charset="0"/>
                        <a:ea typeface="+mn-ea"/>
                        <a:cs typeface="Times New Roman" pitchFamily="18" charset="0"/>
                      </a:endParaRPr>
                    </a:p>
                  </a:txBody>
                  <a:tcPr marL="17780" marR="17780" marT="0" marB="0" anchor="ctr"/>
                </a:tc>
                <a:extLst>
                  <a:ext uri="{0D108BD9-81ED-4DB2-BD59-A6C34878D82A}">
                    <a16:rowId xmlns:a16="http://schemas.microsoft.com/office/drawing/2014/main" xmlns="" val="10006"/>
                  </a:ext>
                </a:extLst>
              </a:tr>
              <a:tr h="906762">
                <a:tc>
                  <a:txBody>
                    <a:bodyPr/>
                    <a:lstStyle/>
                    <a:p>
                      <a:pPr algn="ctr">
                        <a:spcAft>
                          <a:spcPts val="0"/>
                        </a:spcAft>
                      </a:pPr>
                      <a:r>
                        <a:rPr lang="zh-TW" sz="2400" kern="0" dirty="0">
                          <a:effectLst/>
                        </a:rPr>
                        <a:t>待加強</a:t>
                      </a:r>
                      <a:endParaRPr lang="zh-TW" sz="2400" kern="100" dirty="0">
                        <a:solidFill>
                          <a:srgbClr val="0000FF"/>
                        </a:solidFill>
                        <a:effectLst/>
                        <a:latin typeface="標楷體" pitchFamily="65" charset="-120"/>
                        <a:ea typeface="標楷體" pitchFamily="65" charset="-120"/>
                      </a:endParaRPr>
                    </a:p>
                  </a:txBody>
                  <a:tcPr marL="17781" marR="17781" marT="0" marB="0" anchor="ctr"/>
                </a:tc>
                <a:tc>
                  <a:txBody>
                    <a:bodyPr/>
                    <a:lstStyle/>
                    <a:p>
                      <a:pPr algn="l">
                        <a:spcAft>
                          <a:spcPts val="0"/>
                        </a:spcAft>
                      </a:pPr>
                      <a:r>
                        <a:rPr lang="en-US" sz="2500" kern="0" dirty="0" smtClean="0">
                          <a:effectLst/>
                          <a:latin typeface="Times New Roman" pitchFamily="18" charset="0"/>
                          <a:cs typeface="Times New Roman" pitchFamily="18" charset="0"/>
                        </a:rPr>
                        <a:t>  C</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gridSpan="2">
                  <a:txBody>
                    <a:bodyPr/>
                    <a:lstStyle/>
                    <a:p>
                      <a:pPr algn="ctr">
                        <a:spcAft>
                          <a:spcPts val="0"/>
                        </a:spcAft>
                      </a:pPr>
                      <a:r>
                        <a:rPr lang="en-US" sz="2500" kern="0" dirty="0" smtClean="0">
                          <a:effectLst/>
                          <a:latin typeface="Times New Roman" pitchFamily="18" charset="0"/>
                          <a:cs typeface="Times New Roman" pitchFamily="18" charset="0"/>
                        </a:rPr>
                        <a:t>0-19</a:t>
                      </a:r>
                      <a:endParaRPr lang="zh-TW" sz="2500" kern="10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ctr">
                        <a:spcAft>
                          <a:spcPts val="0"/>
                        </a:spcAft>
                      </a:pPr>
                      <a:r>
                        <a:rPr lang="en-US" sz="2500" kern="0" dirty="0" smtClean="0">
                          <a:effectLst/>
                          <a:latin typeface="Times New Roman" pitchFamily="18" charset="0"/>
                          <a:cs typeface="Times New Roman" pitchFamily="18" charset="0"/>
                        </a:rPr>
                        <a:t>0-2</a:t>
                      </a:r>
                      <a:r>
                        <a:rPr lang="en-US" altLang="zh-TW" sz="2500" kern="0" dirty="0" smtClean="0">
                          <a:effectLst/>
                          <a:latin typeface="Times New Roman" pitchFamily="18" charset="0"/>
                          <a:cs typeface="Times New Roman" pitchFamily="18" charset="0"/>
                        </a:rPr>
                        <a:t>2</a:t>
                      </a:r>
                      <a:endParaRPr lang="zh-TW" sz="2500" kern="10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ctr">
                        <a:spcAft>
                          <a:spcPts val="0"/>
                        </a:spcAft>
                      </a:pPr>
                      <a:r>
                        <a:rPr lang="en-US" sz="2500" kern="0" dirty="0" smtClean="0">
                          <a:effectLst/>
                          <a:latin typeface="Times New Roman" pitchFamily="18" charset="0"/>
                          <a:cs typeface="Times New Roman" pitchFamily="18" charset="0"/>
                        </a:rPr>
                        <a:t>0-1</a:t>
                      </a:r>
                      <a:r>
                        <a:rPr lang="en-US" altLang="zh-TW" sz="2500" kern="0" dirty="0" smtClean="0">
                          <a:effectLst/>
                          <a:latin typeface="Times New Roman" pitchFamily="18" charset="0"/>
                          <a:cs typeface="Times New Roman" pitchFamily="18" charset="0"/>
                        </a:rPr>
                        <a:t>9</a:t>
                      </a:r>
                      <a:endParaRPr lang="zh-TW" sz="2500" kern="10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4" name="投影片編號版面配置區 3"/>
          <p:cNvSpPr>
            <a:spLocks noGrp="1"/>
          </p:cNvSpPr>
          <p:nvPr>
            <p:ph type="sldNum" sz="quarter" idx="4294967295"/>
          </p:nvPr>
        </p:nvSpPr>
        <p:spPr/>
        <p:txBody>
          <a:bodyPr/>
          <a:lstStyle/>
          <a:p>
            <a:fld id="{1C6E4CFB-D5C7-44F8-8B47-D3E0F5D904E7}" type="slidenum">
              <a:rPr lang="zh-TW" altLang="en-US" smtClean="0"/>
              <a:pPr/>
              <a:t>25</a:t>
            </a:fld>
            <a:endParaRPr lang="zh-TW" altLang="en-US"/>
          </a:p>
        </p:txBody>
      </p:sp>
    </p:spTree>
    <p:extLst>
      <p:ext uri="{BB962C8B-B14F-4D97-AF65-F5344CB8AC3E}">
        <p14:creationId xmlns:p14="http://schemas.microsoft.com/office/powerpoint/2010/main" xmlns="" val="261860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2309269" y="384564"/>
            <a:ext cx="6491832" cy="1348986"/>
          </a:xfrm>
        </p:spPr>
        <p:txBody>
          <a:bodyPr/>
          <a:lstStyle/>
          <a:p>
            <a:r>
              <a:rPr kumimoji="1" lang="en-US" altLang="zh-TW" sz="3600" b="1" kern="0" dirty="0">
                <a:solidFill>
                  <a:schemeClr val="tx1"/>
                </a:solidFill>
                <a:latin typeface="標楷體" pitchFamily="65" charset="-120"/>
                <a:ea typeface="標楷體" pitchFamily="65" charset="-120"/>
                <a:cs typeface="+mj-cs"/>
              </a:rPr>
              <a:t>107</a:t>
            </a:r>
            <a:r>
              <a:rPr kumimoji="1" lang="zh-TW" altLang="en-US" sz="3600" b="1" kern="0" dirty="0">
                <a:solidFill>
                  <a:schemeClr val="tx1"/>
                </a:solidFill>
                <a:latin typeface="標楷體" pitchFamily="65" charset="-120"/>
                <a:ea typeface="標楷體" pitchFamily="65" charset="-120"/>
                <a:cs typeface="+mj-cs"/>
              </a:rPr>
              <a:t>年會考</a:t>
            </a:r>
            <a:r>
              <a:rPr kumimoji="1" lang="zh-TW" altLang="zh-TW" sz="3600" b="1" kern="0" dirty="0">
                <a:solidFill>
                  <a:schemeClr val="tx1"/>
                </a:solidFill>
                <a:latin typeface="標楷體" pitchFamily="65" charset="-120"/>
                <a:ea typeface="標楷體" pitchFamily="65" charset="-120"/>
                <a:cs typeface="+mj-cs"/>
              </a:rPr>
              <a:t>英語</a:t>
            </a:r>
            <a:r>
              <a:rPr kumimoji="1" lang="zh-TW" altLang="zh-TW" sz="3600" b="1" kern="0" dirty="0" smtClean="0">
                <a:solidFill>
                  <a:schemeClr val="tx1"/>
                </a:solidFill>
                <a:latin typeface="標楷體" pitchFamily="65" charset="-120"/>
                <a:ea typeface="標楷體" pitchFamily="65" charset="-120"/>
                <a:cs typeface="+mj-cs"/>
              </a:rPr>
              <a:t>科</a:t>
            </a:r>
            <a:r>
              <a:rPr kumimoji="1" lang="zh-TW" altLang="en-US" sz="3600" b="1" kern="0" dirty="0">
                <a:solidFill>
                  <a:schemeClr val="tx1"/>
                </a:solidFill>
                <a:latin typeface="標楷體" pitchFamily="65" charset="-120"/>
                <a:ea typeface="標楷體" pitchFamily="65" charset="-120"/>
                <a:cs typeface="+mj-cs"/>
              </a:rPr>
              <a:t>閱讀與聽力答對題數對應能力等級對照表 </a:t>
            </a:r>
            <a:r>
              <a:rPr lang="zh-TW" altLang="en-US" sz="3600" dirty="0"/>
              <a:t/>
            </a:r>
            <a:br>
              <a:rPr lang="zh-TW" altLang="en-US" sz="3600" dirty="0"/>
            </a:br>
            <a:endParaRPr kumimoji="1" lang="zh-TW" altLang="en-US" sz="3600" b="1" kern="0" dirty="0">
              <a:solidFill>
                <a:schemeClr val="tx1"/>
              </a:solidFill>
              <a:latin typeface="標楷體" pitchFamily="65" charset="-120"/>
              <a:ea typeface="標楷體" pitchFamily="65" charset="-120"/>
              <a:cs typeface="+mj-cs"/>
            </a:endParaRPr>
          </a:p>
        </p:txBody>
      </p:sp>
      <p:sp>
        <p:nvSpPr>
          <p:cNvPr id="38915" name="內容版面配置區 2"/>
          <p:cNvSpPr>
            <a:spLocks noGrp="1"/>
          </p:cNvSpPr>
          <p:nvPr>
            <p:ph idx="1"/>
          </p:nvPr>
        </p:nvSpPr>
        <p:spPr>
          <a:xfrm>
            <a:off x="1775521" y="1339850"/>
            <a:ext cx="8893175" cy="2736850"/>
          </a:xfrm>
        </p:spPr>
        <p:txBody>
          <a:bodyPr/>
          <a:lstStyle/>
          <a:p>
            <a:pPr>
              <a:buFontTx/>
              <a:buNone/>
            </a:pPr>
            <a:endParaRPr lang="en-US" altLang="zh-TW" smtClean="0">
              <a:latin typeface="微軟正黑體" pitchFamily="34" charset="-120"/>
              <a:ea typeface="微軟正黑體" pitchFamily="34" charset="-120"/>
            </a:endParaRPr>
          </a:p>
          <a:p>
            <a:pPr>
              <a:buFontTx/>
              <a:buNone/>
            </a:pPr>
            <a:endParaRPr lang="en-US" altLang="zh-TW" sz="800">
              <a:latin typeface="微軟正黑體" pitchFamily="34" charset="-120"/>
              <a:ea typeface="微軟正黑體" pitchFamily="34" charset="-120"/>
            </a:endParaRPr>
          </a:p>
          <a:p>
            <a:pPr>
              <a:buFontTx/>
              <a:buNone/>
            </a:pPr>
            <a:endParaRPr lang="zh-TW" altLang="en-US" smtClean="0">
              <a:latin typeface="微軟正黑體" pitchFamily="34" charset="-120"/>
              <a:ea typeface="微軟正黑體" pitchFamily="34" charset="-120"/>
            </a:endParaRPr>
          </a:p>
        </p:txBody>
      </p:sp>
      <p:sp>
        <p:nvSpPr>
          <p:cNvPr id="6" name="投影片編號版面配置區 5"/>
          <p:cNvSpPr>
            <a:spLocks noGrp="1"/>
          </p:cNvSpPr>
          <p:nvPr>
            <p:ph type="sldNum" sz="quarter" idx="4294967295"/>
          </p:nvPr>
        </p:nvSpPr>
        <p:spPr/>
        <p:txBody>
          <a:bodyPr/>
          <a:lstStyle/>
          <a:p>
            <a:fld id="{1C6E4CFB-D5C7-44F8-8B47-D3E0F5D904E7}" type="slidenum">
              <a:rPr lang="zh-TW" altLang="en-US" smtClean="0"/>
              <a:pPr/>
              <a:t>26</a:t>
            </a:fld>
            <a:endParaRPr lang="zh-TW" altLang="en-US"/>
          </a:p>
        </p:txBody>
      </p:sp>
      <p:pic>
        <p:nvPicPr>
          <p:cNvPr id="3" name="圖片 2" descr="畫面剪輯"/>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27909" y="2047263"/>
            <a:ext cx="5170767" cy="2678973"/>
          </a:xfrm>
          <a:prstGeom prst="rect">
            <a:avLst/>
          </a:prstGeom>
        </p:spPr>
      </p:pic>
    </p:spTree>
    <p:extLst>
      <p:ext uri="{BB962C8B-B14F-4D97-AF65-F5344CB8AC3E}">
        <p14:creationId xmlns:p14="http://schemas.microsoft.com/office/powerpoint/2010/main" xmlns="" val="1514077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799C0E0-F326-44AD-AB2C-404775AFBFD3}" type="slidenum">
              <a:rPr lang="zh-TW" altLang="en-US" smtClean="0"/>
              <a:pPr>
                <a:defRPr/>
              </a:pPr>
              <a:t>27</a:t>
            </a:fld>
            <a:endParaRPr lang="zh-TW" altLang="en-US"/>
          </a:p>
        </p:txBody>
      </p:sp>
      <p:sp>
        <p:nvSpPr>
          <p:cNvPr id="5" name="標題 1"/>
          <p:cNvSpPr>
            <a:spLocks noGrp="1"/>
          </p:cNvSpPr>
          <p:nvPr>
            <p:ph type="title"/>
          </p:nvPr>
        </p:nvSpPr>
        <p:spPr>
          <a:xfrm>
            <a:off x="1775521" y="525145"/>
            <a:ext cx="7349430" cy="650715"/>
          </a:xfrm>
        </p:spPr>
        <p:txBody>
          <a:bodyPr/>
          <a:lstStyle/>
          <a:p>
            <a:r>
              <a:rPr kumimoji="1" lang="zh-TW" altLang="zh-TW" sz="3600" b="1" kern="0" dirty="0">
                <a:solidFill>
                  <a:schemeClr val="tx1"/>
                </a:solidFill>
                <a:latin typeface="標楷體" pitchFamily="65" charset="-120"/>
                <a:ea typeface="標楷體" pitchFamily="65" charset="-120"/>
                <a:cs typeface="+mj-cs"/>
              </a:rPr>
              <a:t>英語科整體</a:t>
            </a:r>
            <a:r>
              <a:rPr kumimoji="1" lang="zh-TW" altLang="en-US" sz="3600" b="1" kern="0" dirty="0">
                <a:solidFill>
                  <a:schemeClr val="tx1"/>
                </a:solidFill>
                <a:latin typeface="標楷體" pitchFamily="65" charset="-120"/>
                <a:ea typeface="標楷體" pitchFamily="65" charset="-120"/>
                <a:cs typeface="+mj-cs"/>
              </a:rPr>
              <a:t>能力等級如何計算？</a:t>
            </a:r>
          </a:p>
        </p:txBody>
      </p:sp>
      <p:sp>
        <p:nvSpPr>
          <p:cNvPr id="6" name="內容版面配置區 2"/>
          <p:cNvSpPr>
            <a:spLocks noGrp="1"/>
          </p:cNvSpPr>
          <p:nvPr>
            <p:ph idx="1"/>
          </p:nvPr>
        </p:nvSpPr>
        <p:spPr>
          <a:xfrm>
            <a:off x="1775520" y="1167730"/>
            <a:ext cx="9039964" cy="4781550"/>
          </a:xfrm>
        </p:spPr>
        <p:txBody>
          <a:bodyPr/>
          <a:lstStyle/>
          <a:p>
            <a:endParaRPr lang="en-US" altLang="zh-TW" sz="800" dirty="0">
              <a:latin typeface="+mn-ea"/>
            </a:endParaRPr>
          </a:p>
          <a:p>
            <a:pPr>
              <a:buFont typeface="Wingdings" pitchFamily="2" charset="2"/>
              <a:buChar char="u"/>
            </a:pPr>
            <a:r>
              <a:rPr lang="zh-TW" altLang="zh-TW" sz="2400" dirty="0" smtClean="0">
                <a:latin typeface="標楷體" panose="03000509000000000000" pitchFamily="65" charset="-120"/>
                <a:ea typeface="標楷體" panose="03000509000000000000" pitchFamily="65" charset="-120"/>
              </a:rPr>
              <a:t>加權比重</a:t>
            </a:r>
            <a:r>
              <a:rPr lang="zh-TW" altLang="en-US" sz="2400" dirty="0" smtClean="0">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cs typeface="Times New Roman" pitchFamily="18" charset="0"/>
              </a:rPr>
              <a:t>聽力占</a:t>
            </a:r>
            <a:r>
              <a:rPr lang="en-US" altLang="zh-TW" sz="2400" dirty="0" smtClean="0">
                <a:latin typeface="標楷體" panose="03000509000000000000" pitchFamily="65" charset="-120"/>
                <a:ea typeface="標楷體" panose="03000509000000000000" pitchFamily="65" charset="-120"/>
                <a:cs typeface="Times New Roman" pitchFamily="18" charset="0"/>
              </a:rPr>
              <a:t>20</a:t>
            </a:r>
            <a:r>
              <a:rPr lang="zh-TW" altLang="zh-TW" sz="2400" dirty="0" smtClean="0">
                <a:latin typeface="標楷體" panose="03000509000000000000" pitchFamily="65" charset="-120"/>
                <a:ea typeface="標楷體" panose="03000509000000000000" pitchFamily="65" charset="-120"/>
                <a:cs typeface="Times New Roman" pitchFamily="18" charset="0"/>
              </a:rPr>
              <a:t>％，閱讀占</a:t>
            </a:r>
            <a:r>
              <a:rPr lang="en-US" altLang="zh-TW" sz="2400" dirty="0" smtClean="0">
                <a:latin typeface="標楷體" panose="03000509000000000000" pitchFamily="65" charset="-120"/>
                <a:ea typeface="標楷體" panose="03000509000000000000" pitchFamily="65" charset="-120"/>
                <a:cs typeface="Times New Roman" pitchFamily="18" charset="0"/>
              </a:rPr>
              <a:t>80</a:t>
            </a:r>
            <a:r>
              <a:rPr lang="zh-TW" altLang="zh-TW" sz="2400" dirty="0" smtClean="0">
                <a:latin typeface="標楷體" panose="03000509000000000000" pitchFamily="65" charset="-120"/>
                <a:ea typeface="標楷體" panose="03000509000000000000" pitchFamily="65" charset="-120"/>
                <a:cs typeface="Times New Roman" pitchFamily="18" charset="0"/>
              </a:rPr>
              <a:t>％</a:t>
            </a:r>
            <a:endParaRPr lang="en-US" altLang="zh-TW" sz="2400" dirty="0" smtClean="0">
              <a:latin typeface="標楷體" panose="03000509000000000000" pitchFamily="65" charset="-120"/>
              <a:ea typeface="標楷體" panose="03000509000000000000" pitchFamily="65" charset="-120"/>
              <a:cs typeface="Times New Roman" pitchFamily="18" charset="0"/>
            </a:endParaRPr>
          </a:p>
          <a:p>
            <a:pPr>
              <a:buFontTx/>
              <a:buNone/>
            </a:pPr>
            <a:endParaRPr lang="en-US" altLang="zh-TW" dirty="0" smtClean="0">
              <a:latin typeface="標楷體" panose="03000509000000000000" pitchFamily="65" charset="-120"/>
              <a:ea typeface="標楷體" panose="03000509000000000000" pitchFamily="65" charset="-120"/>
            </a:endParaRPr>
          </a:p>
          <a:p>
            <a:pPr>
              <a:buFontTx/>
              <a:buNone/>
            </a:pPr>
            <a:endParaRPr lang="en-US" altLang="zh-TW" dirty="0" smtClean="0">
              <a:latin typeface="+mn-ea"/>
              <a:ea typeface="+mn-ea"/>
            </a:endParaRPr>
          </a:p>
          <a:p>
            <a:pPr>
              <a:buFontTx/>
              <a:buNone/>
            </a:pPr>
            <a:endParaRPr lang="en-US" altLang="zh-TW" dirty="0" smtClean="0">
              <a:latin typeface="+mn-ea"/>
              <a:ea typeface="+mn-ea"/>
            </a:endParaRPr>
          </a:p>
          <a:p>
            <a:pPr>
              <a:buFontTx/>
              <a:buNone/>
            </a:pPr>
            <a:endParaRPr lang="en-US" altLang="zh-TW" sz="1200" dirty="0">
              <a:latin typeface="+mn-ea"/>
            </a:endParaRPr>
          </a:p>
          <a:p>
            <a:pPr>
              <a:buFontTx/>
              <a:buNone/>
            </a:pPr>
            <a:endParaRPr lang="zh-TW" altLang="en-US" sz="2000" dirty="0">
              <a:latin typeface="+mn-ea"/>
            </a:endParaRPr>
          </a:p>
        </p:txBody>
      </p:sp>
      <p:graphicFrame>
        <p:nvGraphicFramePr>
          <p:cNvPr id="7" name="Object 2"/>
          <p:cNvGraphicFramePr>
            <a:graphicFrameLocks noChangeAspect="1"/>
          </p:cNvGraphicFramePr>
          <p:nvPr>
            <p:extLst>
              <p:ext uri="{D42A27DB-BD31-4B8C-83A1-F6EECF244321}">
                <p14:modId xmlns:p14="http://schemas.microsoft.com/office/powerpoint/2010/main" xmlns="" val="4243005455"/>
              </p:ext>
            </p:extLst>
          </p:nvPr>
        </p:nvGraphicFramePr>
        <p:xfrm>
          <a:off x="2216150" y="2127250"/>
          <a:ext cx="7994650" cy="1517650"/>
        </p:xfrm>
        <a:graphic>
          <a:graphicData uri="http://schemas.openxmlformats.org/presentationml/2006/ole">
            <p:oleObj spid="_x0000_s111012" name="方程式" r:id="rId3" imgW="3340100" imgH="635000" progId="Equation.3">
              <p:embed/>
            </p:oleObj>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xmlns="" val="4208695643"/>
              </p:ext>
            </p:extLst>
          </p:nvPr>
        </p:nvGraphicFramePr>
        <p:xfrm>
          <a:off x="2172396" y="3379316"/>
          <a:ext cx="8326437" cy="1993900"/>
        </p:xfrm>
        <a:graphic>
          <a:graphicData uri="http://schemas.openxmlformats.org/presentationml/2006/ole">
            <p:oleObj spid="_x0000_s111013" name="方程式" r:id="rId4" imgW="3479760" imgH="850680" progId="Equation.3">
              <p:embed/>
            </p:oleObj>
          </a:graphicData>
        </a:graphic>
      </p:graphicFrame>
      <p:grpSp>
        <p:nvGrpSpPr>
          <p:cNvPr id="9" name="群組 8"/>
          <p:cNvGrpSpPr/>
          <p:nvPr/>
        </p:nvGrpSpPr>
        <p:grpSpPr>
          <a:xfrm>
            <a:off x="2423592" y="4941168"/>
            <a:ext cx="6264696" cy="1506686"/>
            <a:chOff x="755576" y="4919608"/>
            <a:chExt cx="6264696" cy="1653338"/>
          </a:xfrm>
        </p:grpSpPr>
        <p:sp>
          <p:nvSpPr>
            <p:cNvPr id="10" name="橢圓形圖說文字 9"/>
            <p:cNvSpPr/>
            <p:nvPr/>
          </p:nvSpPr>
          <p:spPr>
            <a:xfrm>
              <a:off x="755576" y="4919608"/>
              <a:ext cx="6228692" cy="1653338"/>
            </a:xfrm>
            <a:prstGeom prst="wedgeEllipseCallout">
              <a:avLst>
                <a:gd name="adj1" fmla="val 29977"/>
                <a:gd name="adj2" fmla="val -71420"/>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3200" dirty="0">
                <a:solidFill>
                  <a:srgbClr val="0000FF"/>
                </a:solidFill>
                <a:latin typeface="+mn-ea"/>
                <a:cs typeface="Times New Roman" pitchFamily="18" charset="0"/>
              </a:endParaRPr>
            </a:p>
          </p:txBody>
        </p:sp>
        <p:sp>
          <p:nvSpPr>
            <p:cNvPr id="11" name="矩形 10"/>
            <p:cNvSpPr/>
            <p:nvPr/>
          </p:nvSpPr>
          <p:spPr>
            <a:xfrm>
              <a:off x="1043608" y="5156659"/>
              <a:ext cx="5976664" cy="1053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buFont typeface="Arial" pitchFamily="34" charset="0"/>
                <a:buChar char="•"/>
                <a:defRPr/>
              </a:pPr>
              <a:r>
                <a:rPr lang="zh-TW" altLang="en-US" sz="2600" dirty="0">
                  <a:solidFill>
                    <a:srgbClr val="0000FF"/>
                  </a:solidFill>
                  <a:latin typeface="標楷體" panose="03000509000000000000" pitchFamily="65" charset="-120"/>
                  <a:ea typeface="標楷體" panose="03000509000000000000" pitchFamily="65" charset="-120"/>
                </a:rPr>
                <a:t>是精熟、基礎還是待加強</a:t>
              </a:r>
              <a:r>
                <a:rPr lang="en-US" altLang="zh-TW" sz="2600" dirty="0">
                  <a:solidFill>
                    <a:srgbClr val="0000FF"/>
                  </a:solidFill>
                  <a:latin typeface="標楷體" panose="03000509000000000000" pitchFamily="65" charset="-120"/>
                  <a:ea typeface="標楷體" panose="03000509000000000000" pitchFamily="65" charset="-120"/>
                </a:rPr>
                <a:t>?</a:t>
              </a:r>
            </a:p>
            <a:p>
              <a:pPr marL="355600" indent="-355600">
                <a:buFont typeface="Arial" pitchFamily="34" charset="0"/>
                <a:buChar char="•"/>
                <a:defRPr/>
              </a:pPr>
              <a:r>
                <a:rPr lang="zh-TW" altLang="en-US" sz="2600" dirty="0">
                  <a:solidFill>
                    <a:srgbClr val="0000FF"/>
                  </a:solidFill>
                  <a:latin typeface="標楷體" panose="03000509000000000000" pitchFamily="65" charset="-120"/>
                  <a:ea typeface="標楷體" panose="03000509000000000000" pitchFamily="65" charset="-120"/>
                </a:rPr>
                <a:t>如果是精熟或基礎，又是哪個標示</a:t>
              </a:r>
              <a:r>
                <a:rPr lang="en-US" altLang="zh-TW" sz="2800" dirty="0">
                  <a:solidFill>
                    <a:srgbClr val="0000FF"/>
                  </a:solidFill>
                  <a:latin typeface="標楷體" panose="03000509000000000000" pitchFamily="65" charset="-120"/>
                  <a:ea typeface="標楷體" panose="03000509000000000000" pitchFamily="65" charset="-120"/>
                </a:rPr>
                <a:t>?</a:t>
              </a:r>
              <a:endParaRPr lang="zh-TW" altLang="en-US" sz="2800" dirty="0">
                <a:solidFill>
                  <a:srgbClr val="0000FF"/>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xmlns="" val="25609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2107308" y="533042"/>
            <a:ext cx="8229600" cy="1143000"/>
          </a:xfrm>
        </p:spPr>
        <p:txBody>
          <a:bodyPr/>
          <a:lstStyle/>
          <a:p>
            <a:r>
              <a:rPr kumimoji="1" lang="en-US" altLang="zh-TW" sz="3600" b="1" kern="0" dirty="0">
                <a:solidFill>
                  <a:schemeClr val="tx1"/>
                </a:solidFill>
                <a:latin typeface="標楷體" pitchFamily="65" charset="-120"/>
                <a:ea typeface="標楷體" pitchFamily="65" charset="-120"/>
                <a:cs typeface="+mj-cs"/>
              </a:rPr>
              <a:t>107</a:t>
            </a:r>
            <a:r>
              <a:rPr kumimoji="1" lang="zh-TW" altLang="en-US" sz="3600" b="1" kern="0" dirty="0">
                <a:solidFill>
                  <a:schemeClr val="tx1"/>
                </a:solidFill>
                <a:latin typeface="標楷體" pitchFamily="65" charset="-120"/>
                <a:ea typeface="標楷體" pitchFamily="65" charset="-120"/>
                <a:cs typeface="+mj-cs"/>
              </a:rPr>
              <a:t>年會考</a:t>
            </a:r>
            <a:r>
              <a:rPr kumimoji="1" lang="zh-TW" altLang="zh-TW" sz="3600" b="1" kern="0" dirty="0">
                <a:solidFill>
                  <a:schemeClr val="tx1"/>
                </a:solidFill>
                <a:latin typeface="標楷體" pitchFamily="65" charset="-120"/>
                <a:ea typeface="標楷體" pitchFamily="65" charset="-120"/>
                <a:cs typeface="+mj-cs"/>
              </a:rPr>
              <a:t>英語科</a:t>
            </a:r>
            <a:r>
              <a:rPr kumimoji="1" lang="zh-TW" altLang="en-US" sz="3600" b="1" kern="0" dirty="0">
                <a:solidFill>
                  <a:schemeClr val="tx1"/>
                </a:solidFill>
                <a:latin typeface="標楷體" pitchFamily="65" charset="-120"/>
                <a:ea typeface="標楷體" pitchFamily="65" charset="-120"/>
                <a:cs typeface="+mj-cs"/>
              </a:rPr>
              <a:t>三等級四標示</a:t>
            </a:r>
          </a:p>
        </p:txBody>
      </p:sp>
      <p:sp>
        <p:nvSpPr>
          <p:cNvPr id="38915" name="內容版面配置區 2"/>
          <p:cNvSpPr>
            <a:spLocks noGrp="1"/>
          </p:cNvSpPr>
          <p:nvPr>
            <p:ph idx="1"/>
          </p:nvPr>
        </p:nvSpPr>
        <p:spPr>
          <a:xfrm>
            <a:off x="1775521" y="1339850"/>
            <a:ext cx="8893175" cy="2736850"/>
          </a:xfrm>
        </p:spPr>
        <p:txBody>
          <a:bodyPr/>
          <a:lstStyle/>
          <a:p>
            <a:pPr>
              <a:buFontTx/>
              <a:buNone/>
            </a:pPr>
            <a:endParaRPr lang="en-US" altLang="zh-TW" smtClean="0">
              <a:latin typeface="微軟正黑體" pitchFamily="34" charset="-120"/>
              <a:ea typeface="微軟正黑體" pitchFamily="34" charset="-120"/>
            </a:endParaRPr>
          </a:p>
          <a:p>
            <a:pPr>
              <a:buFontTx/>
              <a:buNone/>
            </a:pPr>
            <a:endParaRPr lang="en-US" altLang="zh-TW" sz="800">
              <a:latin typeface="微軟正黑體" pitchFamily="34" charset="-120"/>
              <a:ea typeface="微軟正黑體" pitchFamily="34" charset="-120"/>
            </a:endParaRPr>
          </a:p>
          <a:p>
            <a:pPr>
              <a:buFontTx/>
              <a:buNone/>
            </a:pPr>
            <a:endParaRPr lang="zh-TW" altLang="en-US" smtClean="0">
              <a:latin typeface="微軟正黑體" pitchFamily="34" charset="-120"/>
              <a:ea typeface="微軟正黑體"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xmlns="" val="2096964474"/>
              </p:ext>
            </p:extLst>
          </p:nvPr>
        </p:nvGraphicFramePr>
        <p:xfrm>
          <a:off x="2222075" y="1500935"/>
          <a:ext cx="7488832" cy="4205722"/>
        </p:xfrm>
        <a:graphic>
          <a:graphicData uri="http://schemas.openxmlformats.org/drawingml/2006/table">
            <a:tbl>
              <a:tblPr firstRow="1" firstCol="1" bandRow="1">
                <a:tableStyleId>{21E4AEA4-8DFA-4A89-87EB-49C32662AFE0}</a:tableStyleId>
              </a:tblPr>
              <a:tblGrid>
                <a:gridCol w="1255377">
                  <a:extLst>
                    <a:ext uri="{9D8B030D-6E8A-4147-A177-3AD203B41FA5}">
                      <a16:colId xmlns:a16="http://schemas.microsoft.com/office/drawing/2014/main" xmlns="" val="20000"/>
                    </a:ext>
                  </a:extLst>
                </a:gridCol>
                <a:gridCol w="1433001">
                  <a:extLst>
                    <a:ext uri="{9D8B030D-6E8A-4147-A177-3AD203B41FA5}">
                      <a16:colId xmlns:a16="http://schemas.microsoft.com/office/drawing/2014/main" xmlns="" val="20001"/>
                    </a:ext>
                  </a:extLst>
                </a:gridCol>
                <a:gridCol w="2198254">
                  <a:extLst>
                    <a:ext uri="{9D8B030D-6E8A-4147-A177-3AD203B41FA5}">
                      <a16:colId xmlns:a16="http://schemas.microsoft.com/office/drawing/2014/main" xmlns="" val="20002"/>
                    </a:ext>
                  </a:extLst>
                </a:gridCol>
                <a:gridCol w="2602200">
                  <a:extLst>
                    <a:ext uri="{9D8B030D-6E8A-4147-A177-3AD203B41FA5}">
                      <a16:colId xmlns:a16="http://schemas.microsoft.com/office/drawing/2014/main" xmlns="" val="20003"/>
                    </a:ext>
                  </a:extLst>
                </a:gridCol>
              </a:tblGrid>
              <a:tr h="792088">
                <a:tc>
                  <a:txBody>
                    <a:bodyPr/>
                    <a:lstStyle/>
                    <a:p>
                      <a:pPr algn="ctr">
                        <a:spcAft>
                          <a:spcPts val="0"/>
                        </a:spcAft>
                      </a:pPr>
                      <a:r>
                        <a:rPr lang="zh-TW" sz="2800" kern="0" dirty="0">
                          <a:effectLst/>
                        </a:rPr>
                        <a:t>等級</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a:txBody>
                    <a:bodyPr/>
                    <a:lstStyle/>
                    <a:p>
                      <a:pPr algn="ctr">
                        <a:spcAft>
                          <a:spcPts val="0"/>
                        </a:spcAft>
                      </a:pPr>
                      <a:r>
                        <a:rPr lang="zh-TW" sz="2800" kern="0" dirty="0">
                          <a:effectLst/>
                        </a:rPr>
                        <a:t>標示</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gridSpan="2">
                  <a:txBody>
                    <a:bodyPr/>
                    <a:lstStyle/>
                    <a:p>
                      <a:pPr algn="ctr">
                        <a:spcAft>
                          <a:spcPts val="0"/>
                        </a:spcAft>
                      </a:pPr>
                      <a:r>
                        <a:rPr lang="zh-TW" altLang="en-US" sz="2800" kern="0" dirty="0" smtClean="0">
                          <a:effectLst/>
                        </a:rPr>
                        <a:t>英語科</a:t>
                      </a:r>
                      <a:r>
                        <a:rPr lang="zh-TW" sz="2800" kern="0" dirty="0" smtClean="0">
                          <a:effectLst/>
                        </a:rPr>
                        <a:t>加權</a:t>
                      </a:r>
                      <a:r>
                        <a:rPr lang="zh-TW" sz="2800" kern="0" dirty="0">
                          <a:effectLst/>
                        </a:rPr>
                        <a:t>分數</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hMerge="1">
                  <a:txBody>
                    <a:bodyPr/>
                    <a:lstStyle/>
                    <a:p>
                      <a:endParaRPr lang="zh-TW" altLang="en-US"/>
                    </a:p>
                  </a:txBody>
                  <a:tcPr/>
                </a:tc>
                <a:extLst>
                  <a:ext uri="{0D108BD9-81ED-4DB2-BD59-A6C34878D82A}">
                    <a16:rowId xmlns:a16="http://schemas.microsoft.com/office/drawing/2014/main" xmlns="" val="10000"/>
                  </a:ext>
                </a:extLst>
              </a:tr>
              <a:tr h="426693">
                <a:tc rowSpan="3">
                  <a:txBody>
                    <a:bodyPr/>
                    <a:lstStyle/>
                    <a:p>
                      <a:pPr algn="ctr">
                        <a:spcAft>
                          <a:spcPts val="0"/>
                        </a:spcAft>
                      </a:pPr>
                      <a:r>
                        <a:rPr lang="zh-TW" sz="2800" kern="0" dirty="0">
                          <a:effectLst/>
                        </a:rPr>
                        <a:t>精熟</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a:txBody>
                    <a:bodyPr/>
                    <a:lstStyle/>
                    <a:p>
                      <a:pPr algn="l">
                        <a:spcAft>
                          <a:spcPts val="0"/>
                        </a:spcAft>
                      </a:pPr>
                      <a:r>
                        <a:rPr lang="en-US" sz="2800" kern="0" dirty="0" smtClean="0">
                          <a:effectLst/>
                          <a:latin typeface="Times New Roman" pitchFamily="18" charset="0"/>
                          <a:cs typeface="Times New Roman" pitchFamily="18" charset="0"/>
                        </a:rPr>
                        <a:t>   </a:t>
                      </a:r>
                      <a:r>
                        <a:rPr lang="zh-TW" altLang="en-US" sz="2800" kern="0" dirty="0" smtClean="0">
                          <a:effectLst/>
                          <a:latin typeface="Times New Roman" pitchFamily="18" charset="0"/>
                          <a:cs typeface="Times New Roman" pitchFamily="18" charset="0"/>
                        </a:rPr>
                        <a:t> </a:t>
                      </a:r>
                      <a:r>
                        <a:rPr lang="en-US" sz="2800" kern="0" dirty="0" smtClean="0">
                          <a:effectLst/>
                          <a:latin typeface="Times New Roman" pitchFamily="18" charset="0"/>
                          <a:cs typeface="Times New Roman" pitchFamily="18" charset="0"/>
                        </a:rPr>
                        <a:t>A</a:t>
                      </a:r>
                      <a:r>
                        <a:rPr lang="en-US" sz="2800" kern="0" dirty="0">
                          <a:effectLst/>
                          <a:latin typeface="Times New Roman" pitchFamily="18" charset="0"/>
                          <a:cs typeface="Times New Roman" pitchFamily="18" charset="0"/>
                        </a:rPr>
                        <a:t>++</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rowSpan="3">
                  <a:txBody>
                    <a:bodyPr/>
                    <a:lstStyle/>
                    <a:p>
                      <a:pPr algn="ctr">
                        <a:spcAft>
                          <a:spcPts val="0"/>
                        </a:spcAft>
                      </a:pPr>
                      <a:r>
                        <a:rPr lang="zh-TW" altLang="en-US" sz="2600" kern="0" dirty="0" smtClean="0">
                          <a:effectLst/>
                          <a:latin typeface="Times New Roman" pitchFamily="18" charset="0"/>
                          <a:cs typeface="Times New Roman" pitchFamily="18" charset="0"/>
                        </a:rPr>
                        <a:t> </a:t>
                      </a:r>
                      <a:r>
                        <a:rPr lang="en-US" sz="2600" kern="0" dirty="0" smtClean="0">
                          <a:effectLst/>
                          <a:latin typeface="Times New Roman" pitchFamily="18" charset="0"/>
                          <a:cs typeface="Times New Roman" pitchFamily="18" charset="0"/>
                        </a:rPr>
                        <a:t>88</a:t>
                      </a:r>
                      <a:r>
                        <a:rPr lang="en-US" altLang="zh-TW" sz="2600" kern="0" dirty="0" smtClean="0">
                          <a:effectLst/>
                          <a:latin typeface="Times New Roman" pitchFamily="18" charset="0"/>
                          <a:cs typeface="Times New Roman" pitchFamily="18" charset="0"/>
                        </a:rPr>
                        <a:t>.29</a:t>
                      </a:r>
                      <a:r>
                        <a:rPr lang="en-US" sz="2600" kern="0" dirty="0" smtClean="0">
                          <a:effectLst/>
                          <a:latin typeface="Times New Roman" pitchFamily="18" charset="0"/>
                          <a:cs typeface="Times New Roman" pitchFamily="18" charset="0"/>
                        </a:rPr>
                        <a:t>-100.00</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a:txBody>
                    <a:bodyPr/>
                    <a:lstStyle/>
                    <a:p>
                      <a:pPr algn="l">
                        <a:spcAft>
                          <a:spcPts val="0"/>
                        </a:spcAft>
                      </a:pPr>
                      <a:r>
                        <a:rPr lang="en-US" sz="2600" kern="0" dirty="0" smtClean="0">
                          <a:effectLst/>
                          <a:latin typeface="Times New Roman" pitchFamily="18" charset="0"/>
                          <a:cs typeface="Times New Roman" pitchFamily="18" charset="0"/>
                        </a:rPr>
                        <a:t>  97.10-100.00  </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a16="http://schemas.microsoft.com/office/drawing/2014/main" xmlns="" val="10001"/>
                  </a:ext>
                </a:extLst>
              </a:tr>
              <a:tr h="426693">
                <a:tc vMerge="1">
                  <a:txBody>
                    <a:bodyPr/>
                    <a:lstStyle/>
                    <a:p>
                      <a:endParaRPr lang="zh-TW" altLang="en-US"/>
                    </a:p>
                  </a:txBody>
                  <a:tcPr/>
                </a:tc>
                <a:tc>
                  <a:txBody>
                    <a:bodyPr/>
                    <a:lstStyle/>
                    <a:p>
                      <a:pPr algn="l">
                        <a:spcAft>
                          <a:spcPts val="0"/>
                        </a:spcAft>
                      </a:pPr>
                      <a:r>
                        <a:rPr lang="en-US" sz="2800" kern="0" dirty="0" smtClean="0">
                          <a:effectLst/>
                          <a:latin typeface="Times New Roman" pitchFamily="18" charset="0"/>
                          <a:cs typeface="Times New Roman" pitchFamily="18" charset="0"/>
                        </a:rPr>
                        <a:t>   </a:t>
                      </a:r>
                      <a:r>
                        <a:rPr lang="zh-TW" altLang="en-US" sz="2800" kern="0" dirty="0" smtClean="0">
                          <a:effectLst/>
                          <a:latin typeface="Times New Roman" pitchFamily="18" charset="0"/>
                          <a:cs typeface="Times New Roman" pitchFamily="18" charset="0"/>
                        </a:rPr>
                        <a:t> </a:t>
                      </a:r>
                      <a:r>
                        <a:rPr lang="en-US" sz="2800" kern="0" dirty="0" smtClean="0">
                          <a:effectLst/>
                          <a:latin typeface="Times New Roman" pitchFamily="18" charset="0"/>
                          <a:cs typeface="Times New Roman" pitchFamily="18" charset="0"/>
                        </a:rPr>
                        <a:t>A</a:t>
                      </a:r>
                      <a:r>
                        <a:rPr lang="en-US" sz="2800" kern="0" dirty="0">
                          <a:effectLst/>
                          <a:latin typeface="Times New Roman" pitchFamily="18" charset="0"/>
                          <a:cs typeface="Times New Roman" pitchFamily="18" charset="0"/>
                        </a:rPr>
                        <a:t>+</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sz="2600" kern="0" dirty="0" smtClean="0">
                          <a:effectLst/>
                          <a:latin typeface="Times New Roman" pitchFamily="18" charset="0"/>
                          <a:cs typeface="Times New Roman" pitchFamily="18" charset="0"/>
                        </a:rPr>
                        <a:t>  94</a:t>
                      </a:r>
                      <a:r>
                        <a:rPr lang="en-US" altLang="zh-TW" sz="2600" kern="0" dirty="0" smtClean="0">
                          <a:effectLst/>
                          <a:latin typeface="Times New Roman" pitchFamily="18" charset="0"/>
                          <a:cs typeface="Times New Roman" pitchFamily="18" charset="0"/>
                        </a:rPr>
                        <a:t>.15-96.19</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a16="http://schemas.microsoft.com/office/drawing/2014/main" xmlns="" val="10002"/>
                  </a:ext>
                </a:extLst>
              </a:tr>
              <a:tr h="426693">
                <a:tc vMerge="1">
                  <a:txBody>
                    <a:bodyPr/>
                    <a:lstStyle/>
                    <a:p>
                      <a:endParaRPr lang="zh-TW" altLang="en-US"/>
                    </a:p>
                  </a:txBody>
                  <a:tcPr/>
                </a:tc>
                <a:tc>
                  <a:txBody>
                    <a:bodyPr/>
                    <a:lstStyle/>
                    <a:p>
                      <a:pPr algn="l">
                        <a:spcAft>
                          <a:spcPts val="0"/>
                        </a:spcAft>
                      </a:pPr>
                      <a:r>
                        <a:rPr lang="en-US" sz="2800" kern="0" dirty="0" smtClean="0">
                          <a:effectLst/>
                          <a:latin typeface="Times New Roman" pitchFamily="18" charset="0"/>
                          <a:cs typeface="Times New Roman" pitchFamily="18" charset="0"/>
                        </a:rPr>
                        <a:t>   </a:t>
                      </a:r>
                      <a:r>
                        <a:rPr lang="zh-TW" altLang="en-US" sz="2800" kern="0" dirty="0" smtClean="0">
                          <a:effectLst/>
                          <a:latin typeface="Times New Roman" pitchFamily="18" charset="0"/>
                          <a:cs typeface="Times New Roman" pitchFamily="18" charset="0"/>
                        </a:rPr>
                        <a:t> </a:t>
                      </a:r>
                      <a:r>
                        <a:rPr lang="en-US" sz="2800" kern="0" dirty="0" smtClean="0">
                          <a:effectLst/>
                          <a:latin typeface="Times New Roman" pitchFamily="18" charset="0"/>
                          <a:cs typeface="Times New Roman" pitchFamily="18" charset="0"/>
                        </a:rPr>
                        <a:t>A</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sz="2600" kern="0" dirty="0" smtClean="0">
                          <a:effectLst/>
                          <a:latin typeface="Times New Roman" pitchFamily="18" charset="0"/>
                          <a:cs typeface="Times New Roman" pitchFamily="18" charset="0"/>
                        </a:rPr>
                        <a:t>  88.29</a:t>
                      </a:r>
                      <a:r>
                        <a:rPr lang="en-US" altLang="zh-TW" sz="2600" kern="0" dirty="0" smtClean="0">
                          <a:effectLst/>
                          <a:latin typeface="Times New Roman" pitchFamily="18" charset="0"/>
                          <a:cs typeface="Times New Roman" pitchFamily="18" charset="0"/>
                        </a:rPr>
                        <a:t>-</a:t>
                      </a:r>
                      <a:r>
                        <a:rPr lang="en-US" sz="2600" kern="0" dirty="0" smtClean="0">
                          <a:effectLst/>
                          <a:latin typeface="Times New Roman" pitchFamily="18" charset="0"/>
                          <a:cs typeface="Times New Roman" pitchFamily="18" charset="0"/>
                        </a:rPr>
                        <a:t>93.33</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a16="http://schemas.microsoft.com/office/drawing/2014/main" xmlns="" val="10003"/>
                  </a:ext>
                </a:extLst>
              </a:tr>
              <a:tr h="426693">
                <a:tc rowSpan="3">
                  <a:txBody>
                    <a:bodyPr/>
                    <a:lstStyle/>
                    <a:p>
                      <a:pPr algn="ctr">
                        <a:spcAft>
                          <a:spcPts val="0"/>
                        </a:spcAft>
                      </a:pPr>
                      <a:r>
                        <a:rPr lang="zh-TW" sz="2800" kern="0" dirty="0">
                          <a:effectLst/>
                        </a:rPr>
                        <a:t>基礎</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a:txBody>
                    <a:bodyPr/>
                    <a:lstStyle/>
                    <a:p>
                      <a:pPr algn="l">
                        <a:spcAft>
                          <a:spcPts val="0"/>
                        </a:spcAft>
                      </a:pPr>
                      <a:r>
                        <a:rPr lang="en-US" sz="2800" kern="0" dirty="0" smtClean="0">
                          <a:effectLst/>
                          <a:latin typeface="Times New Roman" pitchFamily="18" charset="0"/>
                          <a:cs typeface="Times New Roman" pitchFamily="18" charset="0"/>
                        </a:rPr>
                        <a:t>  </a:t>
                      </a:r>
                      <a:r>
                        <a:rPr lang="zh-TW" altLang="en-US" sz="2800" kern="0" dirty="0" smtClean="0">
                          <a:effectLst/>
                          <a:latin typeface="Times New Roman" pitchFamily="18" charset="0"/>
                          <a:cs typeface="Times New Roman" pitchFamily="18" charset="0"/>
                        </a:rPr>
                        <a:t>  </a:t>
                      </a:r>
                      <a:r>
                        <a:rPr lang="en-US" sz="2800" kern="0" dirty="0" smtClean="0">
                          <a:effectLst/>
                          <a:latin typeface="Times New Roman" pitchFamily="18" charset="0"/>
                          <a:cs typeface="Times New Roman" pitchFamily="18" charset="0"/>
                        </a:rPr>
                        <a:t>B</a:t>
                      </a:r>
                      <a:r>
                        <a:rPr lang="en-US" sz="2800" kern="0" dirty="0">
                          <a:effectLst/>
                          <a:latin typeface="Times New Roman" pitchFamily="18" charset="0"/>
                          <a:cs typeface="Times New Roman" pitchFamily="18" charset="0"/>
                        </a:rPr>
                        <a:t>++</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rowSpan="3">
                  <a:txBody>
                    <a:bodyPr/>
                    <a:lstStyle/>
                    <a:p>
                      <a:pPr algn="ctr">
                        <a:spcAft>
                          <a:spcPts val="0"/>
                        </a:spcAft>
                      </a:pPr>
                      <a:r>
                        <a:rPr lang="en-US" altLang="zh-TW" sz="2600" kern="0" dirty="0" smtClean="0">
                          <a:effectLst/>
                          <a:latin typeface="Times New Roman" pitchFamily="18" charset="0"/>
                          <a:cs typeface="Times New Roman" pitchFamily="18" charset="0"/>
                        </a:rPr>
                        <a:t>39.70</a:t>
                      </a:r>
                      <a:r>
                        <a:rPr lang="en-US" sz="2600" kern="0" dirty="0" smtClean="0">
                          <a:effectLst/>
                          <a:latin typeface="Times New Roman" pitchFamily="18" charset="0"/>
                          <a:cs typeface="Times New Roman" pitchFamily="18" charset="0"/>
                        </a:rPr>
                        <a:t>-</a:t>
                      </a:r>
                      <a:r>
                        <a:rPr lang="en-US" altLang="zh-TW" sz="2600" kern="0" dirty="0" smtClean="0">
                          <a:effectLst/>
                          <a:latin typeface="Times New Roman" pitchFamily="18" charset="0"/>
                          <a:cs typeface="Times New Roman" pitchFamily="18" charset="0"/>
                        </a:rPr>
                        <a:t>87.62</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a:txBody>
                    <a:bodyPr/>
                    <a:lstStyle/>
                    <a:p>
                      <a:pPr algn="l">
                        <a:spcAft>
                          <a:spcPts val="0"/>
                        </a:spcAft>
                      </a:pPr>
                      <a:r>
                        <a:rPr lang="en-US" sz="2600" kern="0" dirty="0" smtClean="0">
                          <a:effectLst/>
                          <a:latin typeface="Times New Roman" pitchFamily="18" charset="0"/>
                          <a:cs typeface="Times New Roman" pitchFamily="18" charset="0"/>
                        </a:rPr>
                        <a:t>  78.54-87.62</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a16="http://schemas.microsoft.com/office/drawing/2014/main" xmlns="" val="10004"/>
                  </a:ext>
                </a:extLst>
              </a:tr>
              <a:tr h="426693">
                <a:tc vMerge="1">
                  <a:txBody>
                    <a:bodyPr/>
                    <a:lstStyle/>
                    <a:p>
                      <a:endParaRPr lang="zh-TW" altLang="en-US"/>
                    </a:p>
                  </a:txBody>
                  <a:tcPr/>
                </a:tc>
                <a:tc>
                  <a:txBody>
                    <a:bodyPr/>
                    <a:lstStyle/>
                    <a:p>
                      <a:pPr algn="l">
                        <a:spcAft>
                          <a:spcPts val="0"/>
                        </a:spcAft>
                      </a:pPr>
                      <a:r>
                        <a:rPr lang="en-US" sz="2800" kern="0" dirty="0" smtClean="0">
                          <a:effectLst/>
                          <a:latin typeface="Times New Roman" pitchFamily="18" charset="0"/>
                          <a:cs typeface="Times New Roman" pitchFamily="18" charset="0"/>
                        </a:rPr>
                        <a:t>  </a:t>
                      </a:r>
                      <a:r>
                        <a:rPr lang="zh-TW" altLang="en-US" sz="2800" kern="0" dirty="0" smtClean="0">
                          <a:effectLst/>
                          <a:latin typeface="Times New Roman" pitchFamily="18" charset="0"/>
                          <a:cs typeface="Times New Roman" pitchFamily="18" charset="0"/>
                        </a:rPr>
                        <a:t>  </a:t>
                      </a:r>
                      <a:r>
                        <a:rPr lang="en-US" sz="2800" kern="0" dirty="0" smtClean="0">
                          <a:effectLst/>
                          <a:latin typeface="Times New Roman" pitchFamily="18" charset="0"/>
                          <a:cs typeface="Times New Roman" pitchFamily="18" charset="0"/>
                        </a:rPr>
                        <a:t>B</a:t>
                      </a:r>
                      <a:r>
                        <a:rPr lang="en-US" sz="2800" kern="0" dirty="0">
                          <a:effectLst/>
                          <a:latin typeface="Times New Roman" pitchFamily="18" charset="0"/>
                          <a:cs typeface="Times New Roman" pitchFamily="18" charset="0"/>
                        </a:rPr>
                        <a:t>+</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sz="2600" kern="0" dirty="0" smtClean="0">
                          <a:effectLst/>
                          <a:latin typeface="Times New Roman" pitchFamily="18" charset="0"/>
                          <a:cs typeface="Times New Roman" pitchFamily="18" charset="0"/>
                        </a:rPr>
                        <a:t>  66.88-78.05</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a16="http://schemas.microsoft.com/office/drawing/2014/main" xmlns="" val="10005"/>
                  </a:ext>
                </a:extLst>
              </a:tr>
              <a:tr h="426693">
                <a:tc vMerge="1">
                  <a:txBody>
                    <a:bodyPr/>
                    <a:lstStyle/>
                    <a:p>
                      <a:endParaRPr lang="zh-TW" altLang="en-US"/>
                    </a:p>
                  </a:txBody>
                  <a:tcPr/>
                </a:tc>
                <a:tc>
                  <a:txBody>
                    <a:bodyPr/>
                    <a:lstStyle/>
                    <a:p>
                      <a:pPr algn="l">
                        <a:spcAft>
                          <a:spcPts val="0"/>
                        </a:spcAft>
                      </a:pPr>
                      <a:r>
                        <a:rPr lang="en-US" sz="2800" kern="0" dirty="0" smtClean="0">
                          <a:effectLst/>
                          <a:latin typeface="Times New Roman" pitchFamily="18" charset="0"/>
                          <a:cs typeface="Times New Roman" pitchFamily="18" charset="0"/>
                        </a:rPr>
                        <a:t>  </a:t>
                      </a:r>
                      <a:r>
                        <a:rPr lang="zh-TW" altLang="en-US" sz="2800" kern="0" dirty="0" smtClean="0">
                          <a:effectLst/>
                          <a:latin typeface="Times New Roman" pitchFamily="18" charset="0"/>
                          <a:cs typeface="Times New Roman" pitchFamily="18" charset="0"/>
                        </a:rPr>
                        <a:t>  </a:t>
                      </a:r>
                      <a:r>
                        <a:rPr lang="en-US" sz="2800" kern="0" dirty="0" smtClean="0">
                          <a:effectLst/>
                          <a:latin typeface="Times New Roman" pitchFamily="18" charset="0"/>
                          <a:cs typeface="Times New Roman" pitchFamily="18" charset="0"/>
                        </a:rPr>
                        <a:t>B</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altLang="zh-TW" sz="2600" kern="0" dirty="0" smtClean="0">
                          <a:effectLst/>
                          <a:latin typeface="Times New Roman" pitchFamily="18" charset="0"/>
                          <a:cs typeface="Times New Roman" pitchFamily="18" charset="0"/>
                        </a:rPr>
                        <a:t>  39.70-66.83</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a16="http://schemas.microsoft.com/office/drawing/2014/main" xmlns="" val="10006"/>
                  </a:ext>
                </a:extLst>
              </a:tr>
              <a:tr h="853314">
                <a:tc>
                  <a:txBody>
                    <a:bodyPr/>
                    <a:lstStyle/>
                    <a:p>
                      <a:pPr algn="ctr">
                        <a:spcAft>
                          <a:spcPts val="0"/>
                        </a:spcAft>
                      </a:pPr>
                      <a:r>
                        <a:rPr lang="zh-TW" sz="2800" kern="0" dirty="0">
                          <a:effectLst/>
                        </a:rPr>
                        <a:t>待加強</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a:txBody>
                    <a:bodyPr/>
                    <a:lstStyle/>
                    <a:p>
                      <a:pPr algn="l">
                        <a:spcAft>
                          <a:spcPts val="0"/>
                        </a:spcAft>
                      </a:pPr>
                      <a:r>
                        <a:rPr lang="en-US" sz="2800" kern="0" dirty="0" smtClean="0">
                          <a:effectLst/>
                          <a:latin typeface="Times New Roman" pitchFamily="18" charset="0"/>
                          <a:cs typeface="Times New Roman" pitchFamily="18" charset="0"/>
                        </a:rPr>
                        <a:t>   </a:t>
                      </a:r>
                      <a:r>
                        <a:rPr lang="zh-TW" altLang="en-US" sz="2800" kern="0" dirty="0" smtClean="0">
                          <a:effectLst/>
                          <a:latin typeface="Times New Roman" pitchFamily="18" charset="0"/>
                          <a:cs typeface="Times New Roman" pitchFamily="18" charset="0"/>
                        </a:rPr>
                        <a:t> </a:t>
                      </a:r>
                      <a:r>
                        <a:rPr lang="en-US" sz="2800" kern="0" dirty="0" smtClean="0">
                          <a:effectLst/>
                          <a:latin typeface="Times New Roman" pitchFamily="18" charset="0"/>
                          <a:cs typeface="Times New Roman" pitchFamily="18" charset="0"/>
                        </a:rPr>
                        <a:t>C</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gridSpan="2">
                  <a:txBody>
                    <a:bodyPr/>
                    <a:lstStyle/>
                    <a:p>
                      <a:pPr algn="l">
                        <a:spcAft>
                          <a:spcPts val="0"/>
                        </a:spcAft>
                      </a:pPr>
                      <a:r>
                        <a:rPr lang="zh-TW" altLang="en-US" sz="2800" kern="0" dirty="0" smtClean="0">
                          <a:effectLst/>
                          <a:latin typeface="Times New Roman" pitchFamily="18" charset="0"/>
                          <a:cs typeface="Times New Roman" pitchFamily="18" charset="0"/>
                        </a:rPr>
                        <a:t>      </a:t>
                      </a:r>
                      <a:r>
                        <a:rPr lang="en-US" sz="2600" kern="0" dirty="0" smtClean="0">
                          <a:effectLst/>
                          <a:latin typeface="Times New Roman" pitchFamily="18" charset="0"/>
                          <a:cs typeface="Times New Roman" pitchFamily="18" charset="0"/>
                        </a:rPr>
                        <a:t>0.00-</a:t>
                      </a:r>
                      <a:r>
                        <a:rPr lang="en-US" altLang="zh-TW" sz="2600" kern="0" dirty="0" smtClean="0">
                          <a:effectLst/>
                          <a:latin typeface="Times New Roman" pitchFamily="18" charset="0"/>
                          <a:cs typeface="Times New Roman" pitchFamily="18" charset="0"/>
                        </a:rPr>
                        <a:t>39.65</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5" name="橢圓形圖說文字 4"/>
          <p:cNvSpPr/>
          <p:nvPr/>
        </p:nvSpPr>
        <p:spPr>
          <a:xfrm>
            <a:off x="7990810" y="5031986"/>
            <a:ext cx="2389406" cy="1349342"/>
          </a:xfrm>
          <a:prstGeom prst="wedgeEllipseCallout">
            <a:avLst>
              <a:gd name="adj1" fmla="val -5722"/>
              <a:gd name="adj2" fmla="val -150747"/>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800" dirty="0" smtClean="0">
                <a:solidFill>
                  <a:srgbClr val="0000FF"/>
                </a:solidFill>
                <a:latin typeface="Times New Roman" pitchFamily="18" charset="0"/>
                <a:ea typeface="微軟正黑體" pitchFamily="34" charset="-120"/>
                <a:cs typeface="Times New Roman" pitchFamily="18" charset="0"/>
              </a:rPr>
              <a:t>81.49</a:t>
            </a:r>
            <a:r>
              <a:rPr lang="zh-TW" altLang="en-US" sz="2800" dirty="0" smtClean="0">
                <a:solidFill>
                  <a:srgbClr val="0000FF"/>
                </a:solidFill>
                <a:latin typeface="Times New Roman" pitchFamily="18" charset="0"/>
                <a:ea typeface="標楷體" pitchFamily="65" charset="-120"/>
                <a:cs typeface="Times New Roman" pitchFamily="18" charset="0"/>
              </a:rPr>
              <a:t>分</a:t>
            </a:r>
            <a:r>
              <a:rPr lang="zh-TW" altLang="en-US" sz="2800" dirty="0" smtClean="0">
                <a:solidFill>
                  <a:srgbClr val="0000FF"/>
                </a:solidFill>
                <a:latin typeface="Times New Roman" pitchFamily="18" charset="0"/>
                <a:ea typeface="微軟正黑體" pitchFamily="34" charset="-120"/>
                <a:cs typeface="Times New Roman" pitchFamily="18" charset="0"/>
              </a:rPr>
              <a:t> </a:t>
            </a:r>
            <a:r>
              <a:rPr lang="en-US" altLang="zh-TW" sz="2800" dirty="0">
                <a:solidFill>
                  <a:srgbClr val="0000FF"/>
                </a:solidFill>
                <a:latin typeface="Times New Roman" pitchFamily="18" charset="0"/>
                <a:ea typeface="微軟正黑體" pitchFamily="34" charset="-120"/>
                <a:cs typeface="Times New Roman" pitchFamily="18" charset="0"/>
              </a:rPr>
              <a:t/>
            </a:r>
            <a:br>
              <a:rPr lang="en-US" altLang="zh-TW" sz="2800" dirty="0">
                <a:solidFill>
                  <a:srgbClr val="0000FF"/>
                </a:solidFill>
                <a:latin typeface="Times New Roman" pitchFamily="18" charset="0"/>
                <a:ea typeface="微軟正黑體" pitchFamily="34" charset="-120"/>
                <a:cs typeface="Times New Roman" pitchFamily="18" charset="0"/>
              </a:rPr>
            </a:br>
            <a:r>
              <a:rPr lang="zh-TW" altLang="en-US" sz="2800" dirty="0">
                <a:solidFill>
                  <a:srgbClr val="0000FF"/>
                </a:solidFill>
                <a:latin typeface="Times New Roman" pitchFamily="18" charset="0"/>
                <a:ea typeface="標楷體" pitchFamily="65" charset="-120"/>
                <a:cs typeface="Times New Roman" pitchFamily="18" charset="0"/>
              </a:rPr>
              <a:t>是</a:t>
            </a:r>
            <a:r>
              <a:rPr lang="en-US" altLang="zh-TW" sz="2800" dirty="0">
                <a:solidFill>
                  <a:srgbClr val="FF0000"/>
                </a:solidFill>
                <a:latin typeface="Times New Roman" pitchFamily="18" charset="0"/>
                <a:ea typeface="微軟正黑體" pitchFamily="34" charset="-120"/>
                <a:cs typeface="Times New Roman" pitchFamily="18" charset="0"/>
              </a:rPr>
              <a:t>B++</a:t>
            </a:r>
            <a:endParaRPr lang="zh-TW" altLang="en-US" sz="2800" dirty="0">
              <a:solidFill>
                <a:srgbClr val="0000FF"/>
              </a:solidFill>
              <a:latin typeface="Times New Roman" pitchFamily="18" charset="0"/>
              <a:ea typeface="微軟正黑體" pitchFamily="34" charset="-120"/>
              <a:cs typeface="Times New Roman" pitchFamily="18" charset="0"/>
            </a:endParaRPr>
          </a:p>
        </p:txBody>
      </p:sp>
      <p:sp>
        <p:nvSpPr>
          <p:cNvPr id="6" name="投影片編號版面配置區 5"/>
          <p:cNvSpPr>
            <a:spLocks noGrp="1"/>
          </p:cNvSpPr>
          <p:nvPr>
            <p:ph type="sldNum" sz="quarter" idx="4294967295"/>
          </p:nvPr>
        </p:nvSpPr>
        <p:spPr/>
        <p:txBody>
          <a:bodyPr/>
          <a:lstStyle/>
          <a:p>
            <a:fld id="{1C6E4CFB-D5C7-44F8-8B47-D3E0F5D904E7}" type="slidenum">
              <a:rPr lang="zh-TW" altLang="en-US" smtClean="0"/>
              <a:pPr/>
              <a:t>28</a:t>
            </a:fld>
            <a:endParaRPr lang="zh-TW" altLang="en-US"/>
          </a:p>
        </p:txBody>
      </p:sp>
    </p:spTree>
    <p:extLst>
      <p:ext uri="{BB962C8B-B14F-4D97-AF65-F5344CB8AC3E}">
        <p14:creationId xmlns:p14="http://schemas.microsoft.com/office/powerpoint/2010/main" xmlns="" val="2599152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799C0E0-F326-44AD-AB2C-404775AFBFD3}" type="slidenum">
              <a:rPr lang="zh-TW" altLang="en-US" smtClean="0"/>
              <a:pPr>
                <a:defRPr/>
              </a:pPr>
              <a:t>29</a:t>
            </a:fld>
            <a:endParaRPr lang="zh-TW" altLang="en-US"/>
          </a:p>
        </p:txBody>
      </p:sp>
      <p:sp>
        <p:nvSpPr>
          <p:cNvPr id="5" name="標題 1"/>
          <p:cNvSpPr>
            <a:spLocks noGrp="1"/>
          </p:cNvSpPr>
          <p:nvPr>
            <p:ph type="title"/>
          </p:nvPr>
        </p:nvSpPr>
        <p:spPr>
          <a:xfrm>
            <a:off x="1820193" y="688505"/>
            <a:ext cx="7019007" cy="911695"/>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zh-TW" altLang="en-US" sz="3600" b="1" kern="0" dirty="0">
                <a:solidFill>
                  <a:schemeClr val="tx1"/>
                </a:solidFill>
                <a:latin typeface="標楷體" pitchFamily="65" charset="-120"/>
                <a:ea typeface="標楷體" pitchFamily="65" charset="-120"/>
                <a:cs typeface="+mj-cs"/>
              </a:rPr>
              <a:t>數學科</a:t>
            </a:r>
            <a:r>
              <a:rPr kumimoji="1" lang="zh-TW" altLang="zh-TW" sz="3600" b="1" kern="0" dirty="0">
                <a:solidFill>
                  <a:schemeClr val="tx1"/>
                </a:solidFill>
                <a:latin typeface="標楷體" pitchFamily="65" charset="-120"/>
                <a:ea typeface="標楷體" pitchFamily="65" charset="-120"/>
                <a:cs typeface="+mj-cs"/>
              </a:rPr>
              <a:t>整體</a:t>
            </a:r>
            <a:r>
              <a:rPr kumimoji="1" lang="zh-TW" altLang="en-US" sz="3600" b="1" kern="0" dirty="0">
                <a:solidFill>
                  <a:schemeClr val="tx1"/>
                </a:solidFill>
                <a:latin typeface="標楷體" pitchFamily="65" charset="-120"/>
                <a:ea typeface="標楷體" pitchFamily="65" charset="-120"/>
                <a:cs typeface="+mj-cs"/>
              </a:rPr>
              <a:t>能力等級如何計算？</a:t>
            </a:r>
          </a:p>
        </p:txBody>
      </p:sp>
      <p:sp>
        <p:nvSpPr>
          <p:cNvPr id="6" name="內容版面配置區 2"/>
          <p:cNvSpPr>
            <a:spLocks noGrp="1"/>
          </p:cNvSpPr>
          <p:nvPr>
            <p:ph idx="1"/>
          </p:nvPr>
        </p:nvSpPr>
        <p:spPr>
          <a:xfrm>
            <a:off x="1631504" y="1600200"/>
            <a:ext cx="8568630" cy="4781550"/>
          </a:xfrm>
        </p:spPr>
        <p:txBody>
          <a:bodyPr/>
          <a:lstStyle/>
          <a:p>
            <a:endParaRPr lang="en-US" altLang="zh-TW" sz="1000" dirty="0">
              <a:latin typeface="標楷體" panose="03000509000000000000" pitchFamily="65" charset="-120"/>
              <a:ea typeface="標楷體" panose="03000509000000000000" pitchFamily="65" charset="-120"/>
            </a:endParaRPr>
          </a:p>
          <a:p>
            <a:pPr>
              <a:buFont typeface="Wingdings" pitchFamily="2" charset="2"/>
              <a:buChar char="u"/>
            </a:pPr>
            <a:r>
              <a:rPr lang="zh-TW" altLang="zh-TW" sz="2400" dirty="0" smtClean="0">
                <a:latin typeface="標楷體" panose="03000509000000000000" pitchFamily="65" charset="-120"/>
                <a:ea typeface="標楷體" panose="03000509000000000000" pitchFamily="65" charset="-120"/>
              </a:rPr>
              <a:t>加權比重</a:t>
            </a:r>
            <a:r>
              <a:rPr lang="zh-TW" altLang="en-US" sz="2400" dirty="0" smtClean="0">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cs typeface="Times New Roman" pitchFamily="18" charset="0"/>
              </a:rPr>
              <a:t>選擇題佔</a:t>
            </a:r>
            <a:r>
              <a:rPr lang="en-US" altLang="zh-TW" sz="2400" dirty="0" smtClean="0">
                <a:latin typeface="標楷體" panose="03000509000000000000" pitchFamily="65" charset="-120"/>
                <a:ea typeface="標楷體" panose="03000509000000000000" pitchFamily="65" charset="-120"/>
                <a:cs typeface="Times New Roman" pitchFamily="18" charset="0"/>
              </a:rPr>
              <a:t>85</a:t>
            </a:r>
            <a:r>
              <a:rPr lang="zh-TW" altLang="zh-TW" sz="2400" dirty="0" smtClean="0">
                <a:latin typeface="標楷體" panose="03000509000000000000" pitchFamily="65" charset="-120"/>
                <a:ea typeface="標楷體" panose="03000509000000000000" pitchFamily="65" charset="-120"/>
                <a:cs typeface="Times New Roman" pitchFamily="18" charset="0"/>
              </a:rPr>
              <a:t>％，非選擇題佔</a:t>
            </a:r>
            <a:r>
              <a:rPr lang="en-US" altLang="zh-TW" sz="2400" dirty="0" smtClean="0">
                <a:latin typeface="標楷體" panose="03000509000000000000" pitchFamily="65" charset="-120"/>
                <a:ea typeface="標楷體" panose="03000509000000000000" pitchFamily="65" charset="-120"/>
                <a:cs typeface="Times New Roman" pitchFamily="18" charset="0"/>
              </a:rPr>
              <a:t>15</a:t>
            </a:r>
            <a:r>
              <a:rPr lang="zh-TW" altLang="zh-TW" sz="2400" dirty="0" smtClean="0">
                <a:latin typeface="標楷體" panose="03000509000000000000" pitchFamily="65" charset="-120"/>
                <a:ea typeface="標楷體" panose="03000509000000000000" pitchFamily="65" charset="-120"/>
                <a:cs typeface="Times New Roman" pitchFamily="18" charset="0"/>
              </a:rPr>
              <a:t>％</a:t>
            </a:r>
            <a:endParaRPr lang="en-US" altLang="zh-TW" sz="2400" dirty="0" smtClean="0">
              <a:latin typeface="標楷體" panose="03000509000000000000" pitchFamily="65" charset="-120"/>
              <a:ea typeface="標楷體" panose="03000509000000000000" pitchFamily="65" charset="-120"/>
              <a:cs typeface="Times New Roman" pitchFamily="18" charset="0"/>
            </a:endParaRPr>
          </a:p>
          <a:p>
            <a:pPr>
              <a:buFontTx/>
              <a:buNone/>
            </a:pPr>
            <a:endParaRPr lang="en-US" altLang="zh-TW" dirty="0" smtClean="0">
              <a:latin typeface="標楷體" panose="03000509000000000000" pitchFamily="65" charset="-120"/>
              <a:ea typeface="標楷體" panose="03000509000000000000" pitchFamily="65" charset="-120"/>
            </a:endParaRPr>
          </a:p>
          <a:p>
            <a:pPr>
              <a:buFontTx/>
              <a:buNone/>
            </a:pPr>
            <a:endParaRPr lang="en-US" altLang="zh-TW" dirty="0" smtClean="0">
              <a:latin typeface="標楷體" panose="03000509000000000000" pitchFamily="65" charset="-120"/>
              <a:ea typeface="標楷體" panose="03000509000000000000" pitchFamily="65" charset="-120"/>
            </a:endParaRPr>
          </a:p>
          <a:p>
            <a:pPr>
              <a:buFontTx/>
              <a:buNone/>
            </a:pPr>
            <a:endParaRPr lang="en-US" altLang="zh-TW" dirty="0" smtClean="0">
              <a:latin typeface="標楷體" panose="03000509000000000000" pitchFamily="65" charset="-120"/>
              <a:ea typeface="標楷體" panose="03000509000000000000" pitchFamily="65" charset="-120"/>
            </a:endParaRPr>
          </a:p>
          <a:p>
            <a:pPr>
              <a:buFontTx/>
              <a:buNone/>
            </a:pPr>
            <a:endParaRPr lang="en-US" altLang="zh-TW" sz="1200" dirty="0">
              <a:latin typeface="標楷體" panose="03000509000000000000" pitchFamily="65" charset="-120"/>
              <a:ea typeface="標楷體" panose="03000509000000000000" pitchFamily="65" charset="-120"/>
            </a:endParaRPr>
          </a:p>
          <a:p>
            <a:pPr>
              <a:buFontTx/>
              <a:buNone/>
            </a:pPr>
            <a:endParaRPr lang="zh-TW" altLang="en-US" sz="2000" dirty="0">
              <a:latin typeface="標楷體" panose="03000509000000000000" pitchFamily="65" charset="-120"/>
              <a:ea typeface="標楷體" panose="03000509000000000000" pitchFamily="65" charset="-120"/>
            </a:endParaRPr>
          </a:p>
        </p:txBody>
      </p:sp>
      <p:graphicFrame>
        <p:nvGraphicFramePr>
          <p:cNvPr id="7" name="Object 2"/>
          <p:cNvGraphicFramePr>
            <a:graphicFrameLocks noChangeAspect="1"/>
          </p:cNvGraphicFramePr>
          <p:nvPr>
            <p:extLst>
              <p:ext uri="{D42A27DB-BD31-4B8C-83A1-F6EECF244321}">
                <p14:modId xmlns:p14="http://schemas.microsoft.com/office/powerpoint/2010/main" xmlns="" val="1612252357"/>
              </p:ext>
            </p:extLst>
          </p:nvPr>
        </p:nvGraphicFramePr>
        <p:xfrm>
          <a:off x="2047876" y="2997200"/>
          <a:ext cx="8296275" cy="1511300"/>
        </p:xfrm>
        <a:graphic>
          <a:graphicData uri="http://schemas.openxmlformats.org/presentationml/2006/ole">
            <p:oleObj spid="_x0000_s112038" name="方程式" r:id="rId3" imgW="3467100" imgH="635000" progId="Equation.3">
              <p:embed/>
            </p:oleObj>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xmlns="" val="2066472984"/>
              </p:ext>
            </p:extLst>
          </p:nvPr>
        </p:nvGraphicFramePr>
        <p:xfrm>
          <a:off x="1991545" y="4509120"/>
          <a:ext cx="8410575" cy="2032000"/>
        </p:xfrm>
        <a:graphic>
          <a:graphicData uri="http://schemas.openxmlformats.org/presentationml/2006/ole">
            <p:oleObj spid="_x0000_s112039" name="方程式" r:id="rId4" imgW="3517900" imgH="850900" progId="Equation.3">
              <p:embed/>
            </p:oleObj>
          </a:graphicData>
        </a:graphic>
      </p:graphicFrame>
    </p:spTree>
    <p:extLst>
      <p:ext uri="{BB962C8B-B14F-4D97-AF65-F5344CB8AC3E}">
        <p14:creationId xmlns:p14="http://schemas.microsoft.com/office/powerpoint/2010/main" xmlns="" val="116947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65238" y="2006600"/>
            <a:ext cx="9661525" cy="3970338"/>
          </a:xfrm>
          <a:prstGeom prst="rect">
            <a:avLst/>
          </a:prstGeom>
        </p:spPr>
        <p:txBody>
          <a:bodyPr>
            <a:spAutoFit/>
          </a:bodyPr>
          <a:lstStyle/>
          <a:p>
            <a:pPr marL="1028700" lvl="1" indent="-571500" eaLnBrk="1" hangingPunct="1">
              <a:buFont typeface="Wingdings" panose="05000000000000000000" pitchFamily="2" charset="2"/>
              <a:buChar char="u"/>
              <a:defRPr/>
            </a:pPr>
            <a:r>
              <a:rPr lang="zh-TW" altLang="en-US" sz="3600" b="1" dirty="0">
                <a:solidFill>
                  <a:srgbClr val="FF0000"/>
                </a:solidFill>
                <a:latin typeface="標楷體" panose="03000509000000000000" pitchFamily="65" charset="-120"/>
                <a:ea typeface="標楷體" panose="03000509000000000000" pitchFamily="65" charset="-120"/>
                <a:cs typeface="微軟正黑體"/>
              </a:rPr>
              <a:t>少子女化的浪潮─學生才是學習的主體</a:t>
            </a:r>
            <a:endParaRPr lang="en-US" altLang="zh-TW" sz="3600" b="1" dirty="0">
              <a:solidFill>
                <a:srgbClr val="FF0000"/>
              </a:solidFill>
              <a:latin typeface="標楷體" panose="03000509000000000000" pitchFamily="65" charset="-120"/>
              <a:ea typeface="標楷體" panose="03000509000000000000" pitchFamily="65" charset="-120"/>
              <a:cs typeface="微軟正黑體"/>
            </a:endParaRPr>
          </a:p>
          <a:p>
            <a:pPr marL="1028700" lvl="1" indent="-571500" eaLnBrk="1" hangingPunct="1">
              <a:buFont typeface="Wingdings" panose="05000000000000000000" pitchFamily="2" charset="2"/>
              <a:buChar char="u"/>
              <a:defRPr/>
            </a:pPr>
            <a:r>
              <a:rPr lang="zh-TW" altLang="en-US" sz="3600" b="1" dirty="0">
                <a:solidFill>
                  <a:srgbClr val="008000"/>
                </a:solidFill>
                <a:latin typeface="標楷體" panose="03000509000000000000" pitchFamily="65" charset="-120"/>
                <a:ea typeface="標楷體" panose="03000509000000000000" pitchFamily="65" charset="-120"/>
                <a:cs typeface="微軟正黑體"/>
              </a:rPr>
              <a:t>義務教育的內涵─引導國中小教學正常化及分數的意涵</a:t>
            </a:r>
            <a:endParaRPr lang="en-US" altLang="zh-TW" sz="3600" b="1" dirty="0">
              <a:solidFill>
                <a:srgbClr val="008000"/>
              </a:solidFill>
              <a:latin typeface="標楷體" panose="03000509000000000000" pitchFamily="65" charset="-120"/>
              <a:ea typeface="標楷體" panose="03000509000000000000" pitchFamily="65" charset="-120"/>
              <a:cs typeface="微軟正黑體"/>
            </a:endParaRPr>
          </a:p>
          <a:p>
            <a:pPr marL="1028700" lvl="1" indent="-571500" eaLnBrk="1" hangingPunct="1">
              <a:buFont typeface="Wingdings" panose="05000000000000000000" pitchFamily="2" charset="2"/>
              <a:buChar char="u"/>
              <a:defRPr/>
            </a:pPr>
            <a:r>
              <a:rPr lang="zh-TW" altLang="en-US" sz="3600" b="1" dirty="0">
                <a:solidFill>
                  <a:srgbClr val="0070C0"/>
                </a:solidFill>
                <a:latin typeface="標楷體" panose="03000509000000000000" pitchFamily="65" charset="-120"/>
                <a:ea typeface="標楷體" panose="03000509000000000000" pitchFamily="65" charset="-120"/>
                <a:cs typeface="微軟正黑體"/>
              </a:rPr>
              <a:t>提昇國民素養的國民基本教育─自願入學非強迫</a:t>
            </a:r>
            <a:endParaRPr lang="en-US" altLang="zh-TW" sz="3600" b="1" dirty="0">
              <a:solidFill>
                <a:srgbClr val="0070C0"/>
              </a:solidFill>
              <a:latin typeface="標楷體" panose="03000509000000000000" pitchFamily="65" charset="-120"/>
              <a:ea typeface="標楷體" panose="03000509000000000000" pitchFamily="65" charset="-120"/>
              <a:cs typeface="微軟正黑體"/>
            </a:endParaRPr>
          </a:p>
          <a:p>
            <a:pPr marL="1028700" lvl="1" indent="-571500" eaLnBrk="1" hangingPunct="1">
              <a:buFont typeface="Wingdings" panose="05000000000000000000" pitchFamily="2" charset="2"/>
              <a:buChar char="u"/>
              <a:defRPr/>
            </a:pPr>
            <a:r>
              <a:rPr lang="zh-TW" altLang="en-US" sz="3600" b="1" dirty="0">
                <a:solidFill>
                  <a:srgbClr val="C00000"/>
                </a:solidFill>
                <a:latin typeface="標楷體" panose="03000509000000000000" pitchFamily="65" charset="-120"/>
                <a:ea typeface="標楷體" panose="03000509000000000000" pitchFamily="65" charset="-120"/>
                <a:cs typeface="微軟正黑體"/>
              </a:rPr>
              <a:t>成就每一個孩子─適性、揚才</a:t>
            </a:r>
            <a:endParaRPr lang="en-US" altLang="zh-TW" sz="3600" b="1" dirty="0">
              <a:solidFill>
                <a:srgbClr val="C00000"/>
              </a:solidFill>
              <a:latin typeface="標楷體" panose="03000509000000000000" pitchFamily="65" charset="-120"/>
              <a:ea typeface="標楷體" panose="03000509000000000000" pitchFamily="65" charset="-120"/>
              <a:cs typeface="微軟正黑體"/>
            </a:endParaRPr>
          </a:p>
          <a:p>
            <a:pPr lvl="1" indent="530225" eaLnBrk="1" hangingPunct="1">
              <a:defRPr/>
            </a:pPr>
            <a:r>
              <a:rPr lang="en-US" altLang="zh-TW" sz="3600" b="1" dirty="0">
                <a:solidFill>
                  <a:srgbClr val="C00000"/>
                </a:solidFill>
                <a:latin typeface="標楷體" panose="03000509000000000000" pitchFamily="65" charset="-120"/>
                <a:ea typeface="標楷體" panose="03000509000000000000" pitchFamily="65" charset="-120"/>
                <a:cs typeface="微軟正黑體"/>
              </a:rPr>
              <a:t>【</a:t>
            </a:r>
            <a:r>
              <a:rPr lang="zh-TW" altLang="en-US" sz="3600" b="1" dirty="0">
                <a:solidFill>
                  <a:srgbClr val="C00000"/>
                </a:solidFill>
                <a:latin typeface="標楷體" panose="03000509000000000000" pitchFamily="65" charset="-120"/>
                <a:ea typeface="標楷體" panose="03000509000000000000" pitchFamily="65" charset="-120"/>
                <a:cs typeface="微軟正黑體"/>
              </a:rPr>
              <a:t>愛其所選、選其所愛</a:t>
            </a:r>
            <a:r>
              <a:rPr lang="en-US" altLang="zh-TW" sz="3600" b="1" dirty="0">
                <a:solidFill>
                  <a:srgbClr val="C00000"/>
                </a:solidFill>
                <a:latin typeface="標楷體" panose="03000509000000000000" pitchFamily="65" charset="-120"/>
                <a:ea typeface="標楷體" panose="03000509000000000000" pitchFamily="65" charset="-120"/>
                <a:cs typeface="微軟正黑體"/>
              </a:rPr>
              <a:t>】</a:t>
            </a:r>
            <a:endParaRPr lang="zh-TW" altLang="en-US" sz="3600" b="1" dirty="0">
              <a:solidFill>
                <a:srgbClr val="C00000"/>
              </a:solidFill>
              <a:latin typeface="標楷體" panose="03000509000000000000" pitchFamily="65" charset="-120"/>
              <a:ea typeface="標楷體" panose="03000509000000000000" pitchFamily="65" charset="-120"/>
              <a:cs typeface="微軟正黑體"/>
            </a:endParaRPr>
          </a:p>
        </p:txBody>
      </p:sp>
      <p:sp>
        <p:nvSpPr>
          <p:cNvPr id="4" name="矩形 3"/>
          <p:cNvSpPr/>
          <p:nvPr/>
        </p:nvSpPr>
        <p:spPr>
          <a:xfrm>
            <a:off x="1782763" y="573088"/>
            <a:ext cx="9144000"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4800" b="1" dirty="0">
                <a:latin typeface="微軟正黑體" panose="020B0604030504040204" pitchFamily="34" charset="-120"/>
              </a:rPr>
              <a:t>十二年國民基本教育的理念</a:t>
            </a:r>
            <a:endParaRPr lang="en-US" altLang="zh-TW" sz="4800" b="1" dirty="0">
              <a:latin typeface="微軟正黑體" panose="020B0604030504040204" pitchFamily="34" charset="-120"/>
            </a:endParaRPr>
          </a:p>
        </p:txBody>
      </p:sp>
      <p:sp>
        <p:nvSpPr>
          <p:cNvPr id="7168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1DA09E7-DED5-4186-92A2-F5648717F42D}" type="slidenum">
              <a:rPr kumimoji="0" lang="zh-TW" altLang="en-US" smtClean="0">
                <a:solidFill>
                  <a:srgbClr val="FEFFFF"/>
                </a:solidFill>
                <a:latin typeface="Century Gothic" panose="020B0502020202020204" pitchFamily="34" charset="0"/>
              </a:rPr>
              <a:pPr/>
              <a:t>3</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a:xfrm>
            <a:off x="2154777" y="582835"/>
            <a:ext cx="7160674" cy="690340"/>
          </a:xfrm>
        </p:spPr>
        <p:txBody>
          <a:bodyPr/>
          <a:lstStyle/>
          <a:p>
            <a:r>
              <a:rPr kumimoji="1" lang="en-US" altLang="zh-TW" sz="3600" b="1" kern="0" dirty="0">
                <a:solidFill>
                  <a:schemeClr val="tx1"/>
                </a:solidFill>
                <a:latin typeface="標楷體" pitchFamily="65" charset="-120"/>
                <a:ea typeface="標楷體" pitchFamily="65" charset="-120"/>
                <a:cs typeface="+mj-cs"/>
              </a:rPr>
              <a:t>107</a:t>
            </a:r>
            <a:r>
              <a:rPr kumimoji="1" lang="zh-TW" altLang="en-US" sz="3600" b="1" kern="0" dirty="0">
                <a:solidFill>
                  <a:schemeClr val="tx1"/>
                </a:solidFill>
                <a:latin typeface="標楷體" pitchFamily="65" charset="-120"/>
                <a:ea typeface="標楷體" pitchFamily="65" charset="-120"/>
                <a:cs typeface="+mj-cs"/>
              </a:rPr>
              <a:t>年會考數</a:t>
            </a:r>
            <a:r>
              <a:rPr kumimoji="1" lang="zh-TW" altLang="en-US" sz="3600" b="1" kern="0" dirty="0" smtClean="0">
                <a:solidFill>
                  <a:schemeClr val="tx1"/>
                </a:solidFill>
                <a:latin typeface="標楷體" pitchFamily="65" charset="-120"/>
                <a:ea typeface="標楷體" pitchFamily="65" charset="-120"/>
                <a:cs typeface="+mj-cs"/>
              </a:rPr>
              <a:t>學</a:t>
            </a:r>
            <a:r>
              <a:rPr kumimoji="1" lang="zh-TW" altLang="zh-TW" sz="3600" b="1" kern="0" dirty="0" smtClean="0">
                <a:solidFill>
                  <a:schemeClr val="tx1"/>
                </a:solidFill>
                <a:latin typeface="標楷體" pitchFamily="65" charset="-120"/>
                <a:ea typeface="標楷體" pitchFamily="65" charset="-120"/>
                <a:cs typeface="+mj-cs"/>
              </a:rPr>
              <a:t>科</a:t>
            </a:r>
            <a:r>
              <a:rPr kumimoji="1" lang="zh-TW" altLang="en-US" sz="3600" b="1" kern="0" dirty="0" smtClean="0">
                <a:solidFill>
                  <a:schemeClr val="tx1"/>
                </a:solidFill>
                <a:latin typeface="標楷體" pitchFamily="65" charset="-120"/>
                <a:ea typeface="標楷體" pitchFamily="65" charset="-120"/>
                <a:cs typeface="+mj-cs"/>
              </a:rPr>
              <a:t>三</a:t>
            </a:r>
            <a:r>
              <a:rPr kumimoji="1" lang="zh-TW" altLang="en-US" sz="3600" b="1" kern="0" dirty="0">
                <a:solidFill>
                  <a:schemeClr val="tx1"/>
                </a:solidFill>
                <a:latin typeface="標楷體" pitchFamily="65" charset="-120"/>
                <a:ea typeface="標楷體" pitchFamily="65" charset="-120"/>
                <a:cs typeface="+mj-cs"/>
              </a:rPr>
              <a:t>等級四標示</a:t>
            </a:r>
          </a:p>
        </p:txBody>
      </p:sp>
      <p:graphicFrame>
        <p:nvGraphicFramePr>
          <p:cNvPr id="4" name="內容版面配置區 3"/>
          <p:cNvGraphicFramePr>
            <a:graphicFrameLocks noGrp="1"/>
          </p:cNvGraphicFramePr>
          <p:nvPr>
            <p:ph idx="1"/>
            <p:extLst/>
          </p:nvPr>
        </p:nvGraphicFramePr>
        <p:xfrm>
          <a:off x="2351584" y="1500189"/>
          <a:ext cx="7560840" cy="4485273"/>
        </p:xfrm>
        <a:graphic>
          <a:graphicData uri="http://schemas.openxmlformats.org/drawingml/2006/table">
            <a:tbl>
              <a:tblPr firstRow="1" firstCol="1" bandRow="1">
                <a:tableStyleId>{21E4AEA4-8DFA-4A89-87EB-49C32662AFE0}</a:tableStyleId>
              </a:tblPr>
              <a:tblGrid>
                <a:gridCol w="1378162">
                  <a:extLst>
                    <a:ext uri="{9D8B030D-6E8A-4147-A177-3AD203B41FA5}">
                      <a16:colId xmlns:a16="http://schemas.microsoft.com/office/drawing/2014/main" xmlns="" val="20000"/>
                    </a:ext>
                  </a:extLst>
                </a:gridCol>
                <a:gridCol w="1310486">
                  <a:extLst>
                    <a:ext uri="{9D8B030D-6E8A-4147-A177-3AD203B41FA5}">
                      <a16:colId xmlns:a16="http://schemas.microsoft.com/office/drawing/2014/main" xmlns="" val="20001"/>
                    </a:ext>
                  </a:extLst>
                </a:gridCol>
                <a:gridCol w="2495928">
                  <a:extLst>
                    <a:ext uri="{9D8B030D-6E8A-4147-A177-3AD203B41FA5}">
                      <a16:colId xmlns:a16="http://schemas.microsoft.com/office/drawing/2014/main" xmlns="" val="20002"/>
                    </a:ext>
                  </a:extLst>
                </a:gridCol>
                <a:gridCol w="2376264">
                  <a:extLst>
                    <a:ext uri="{9D8B030D-6E8A-4147-A177-3AD203B41FA5}">
                      <a16:colId xmlns:a16="http://schemas.microsoft.com/office/drawing/2014/main" xmlns="" val="20003"/>
                    </a:ext>
                  </a:extLst>
                </a:gridCol>
              </a:tblGrid>
              <a:tr h="776684">
                <a:tc>
                  <a:txBody>
                    <a:bodyPr/>
                    <a:lstStyle/>
                    <a:p>
                      <a:pPr marL="0" algn="ctr" defTabSz="914400" rtl="0" eaLnBrk="1" latinLnBrk="0" hangingPunct="1">
                        <a:spcAft>
                          <a:spcPts val="0"/>
                        </a:spcAft>
                      </a:pPr>
                      <a:r>
                        <a:rPr lang="zh-TW" sz="2800" kern="0" baseline="0" dirty="0">
                          <a:effectLst/>
                        </a:rPr>
                        <a:t>等級</a:t>
                      </a:r>
                      <a:endParaRPr lang="zh-TW" sz="2800" b="1" kern="0" baseline="0" dirty="0">
                        <a:solidFill>
                          <a:srgbClr val="0000FF"/>
                        </a:solidFill>
                        <a:effectLst/>
                        <a:latin typeface="Times New Roman" pitchFamily="18" charset="0"/>
                        <a:ea typeface="標楷體" pitchFamily="65" charset="-120"/>
                        <a:cs typeface="+mn-cs"/>
                      </a:endParaRPr>
                    </a:p>
                  </a:txBody>
                  <a:tcPr marL="17780" marR="17780" marT="0" marB="0" anchor="ctr"/>
                </a:tc>
                <a:tc>
                  <a:txBody>
                    <a:bodyPr/>
                    <a:lstStyle/>
                    <a:p>
                      <a:pPr marL="0" algn="ctr" defTabSz="914400" rtl="0" eaLnBrk="1" latinLnBrk="0" hangingPunct="1">
                        <a:spcAft>
                          <a:spcPts val="0"/>
                        </a:spcAft>
                      </a:pPr>
                      <a:r>
                        <a:rPr lang="zh-TW" sz="2800" kern="0" baseline="0" dirty="0">
                          <a:effectLst/>
                        </a:rPr>
                        <a:t>標示</a:t>
                      </a:r>
                      <a:endParaRPr lang="zh-TW" sz="2800" b="1" kern="0" baseline="0" dirty="0">
                        <a:solidFill>
                          <a:srgbClr val="0000FF"/>
                        </a:solidFill>
                        <a:effectLst/>
                        <a:latin typeface="Times New Roman" pitchFamily="18" charset="0"/>
                        <a:ea typeface="標楷體" pitchFamily="65" charset="-120"/>
                        <a:cs typeface="+mn-cs"/>
                      </a:endParaRPr>
                    </a:p>
                  </a:txBody>
                  <a:tcPr marL="17780" marR="17780" marT="0" marB="0" anchor="ctr"/>
                </a:tc>
                <a:tc gridSpan="2">
                  <a:txBody>
                    <a:bodyPr/>
                    <a:lstStyle/>
                    <a:p>
                      <a:pPr marL="0" algn="ctr" defTabSz="914400" rtl="0" eaLnBrk="1" latinLnBrk="0" hangingPunct="1">
                        <a:spcAft>
                          <a:spcPts val="0"/>
                        </a:spcAft>
                      </a:pPr>
                      <a:r>
                        <a:rPr lang="zh-TW" altLang="en-US" sz="2800" kern="0" baseline="0" dirty="0" smtClean="0">
                          <a:effectLst/>
                        </a:rPr>
                        <a:t>數學科</a:t>
                      </a:r>
                      <a:r>
                        <a:rPr lang="zh-TW" sz="2800" kern="0" baseline="0" dirty="0" smtClean="0">
                          <a:effectLst/>
                        </a:rPr>
                        <a:t>加權</a:t>
                      </a:r>
                      <a:r>
                        <a:rPr lang="zh-TW" sz="2800" kern="0" baseline="0" dirty="0">
                          <a:effectLst/>
                        </a:rPr>
                        <a:t>分數</a:t>
                      </a:r>
                      <a:endParaRPr lang="zh-TW" sz="2800" b="1" kern="0" baseline="0" dirty="0">
                        <a:solidFill>
                          <a:srgbClr val="0000FF"/>
                        </a:solidFill>
                        <a:effectLst/>
                        <a:latin typeface="Times New Roman" pitchFamily="18" charset="0"/>
                        <a:ea typeface="標楷體" pitchFamily="65" charset="-120"/>
                        <a:cs typeface="+mn-cs"/>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0"/>
                  </a:ext>
                </a:extLst>
              </a:tr>
              <a:tr h="426848">
                <a:tc rowSpan="3">
                  <a:txBody>
                    <a:bodyPr/>
                    <a:lstStyle/>
                    <a:p>
                      <a:pPr marL="0" algn="ctr" defTabSz="914400" rtl="0" eaLnBrk="1" latinLnBrk="0" hangingPunct="1">
                        <a:spcAft>
                          <a:spcPts val="0"/>
                        </a:spcAft>
                      </a:pPr>
                      <a:r>
                        <a:rPr lang="zh-TW" sz="2800" kern="0" baseline="0" dirty="0">
                          <a:effectLst/>
                        </a:rPr>
                        <a:t>精熟</a:t>
                      </a:r>
                      <a:endParaRPr lang="zh-TW" sz="2800" b="1" kern="0" baseline="0" dirty="0">
                        <a:solidFill>
                          <a:srgbClr val="0000FF"/>
                        </a:solidFill>
                        <a:effectLst/>
                        <a:latin typeface="Times New Roman" pitchFamily="18" charset="0"/>
                        <a:ea typeface="標楷體" pitchFamily="65" charset="-120"/>
                        <a:cs typeface="+mn-cs"/>
                      </a:endParaRPr>
                    </a:p>
                  </a:txBody>
                  <a:tcPr marL="17780" marR="17780" marT="0" marB="0" anchor="ctr"/>
                </a:tc>
                <a:tc>
                  <a:txBody>
                    <a:bodyPr/>
                    <a:lstStyle/>
                    <a:p>
                      <a:pPr marL="0" algn="l" defTabSz="914400" rtl="0" eaLnBrk="1" latinLnBrk="0" hangingPunct="1">
                        <a:spcAft>
                          <a:spcPts val="0"/>
                        </a:spcAft>
                      </a:pPr>
                      <a:r>
                        <a:rPr lang="en-US" sz="2800" kern="0" baseline="0" dirty="0" smtClean="0">
                          <a:effectLst/>
                          <a:latin typeface="Times New Roman" pitchFamily="18" charset="0"/>
                          <a:cs typeface="Times New Roman" pitchFamily="18" charset="0"/>
                        </a:rPr>
                        <a:t>   A</a:t>
                      </a:r>
                      <a:r>
                        <a:rPr lang="en-US" sz="2800" kern="0" baseline="0" dirty="0">
                          <a:effectLst/>
                          <a:latin typeface="Times New Roman" pitchFamily="18" charset="0"/>
                          <a:cs typeface="Times New Roman" pitchFamily="18" charset="0"/>
                        </a:rPr>
                        <a:t>++</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rowSpan="3">
                  <a:txBody>
                    <a:bodyPr/>
                    <a:lstStyle/>
                    <a:p>
                      <a:pPr marL="0" algn="ctr" defTabSz="914400" rtl="0" eaLnBrk="1" latinLnBrk="0" hangingPunct="1">
                        <a:spcAft>
                          <a:spcPts val="0"/>
                        </a:spcAft>
                      </a:pPr>
                      <a:r>
                        <a:rPr lang="en-US" sz="2600" kern="0" baseline="0" dirty="0" smtClean="0">
                          <a:effectLst/>
                          <a:latin typeface="Times New Roman" pitchFamily="18" charset="0"/>
                          <a:cs typeface="Times New Roman" pitchFamily="18" charset="0"/>
                        </a:rPr>
                        <a:t>80.19-100.00</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marL="0" algn="ctr" defTabSz="914400" rtl="0" eaLnBrk="1" latinLnBrk="0" hangingPunct="1">
                        <a:spcAft>
                          <a:spcPts val="0"/>
                        </a:spcAft>
                      </a:pPr>
                      <a:r>
                        <a:rPr lang="en-US" sz="2600" kern="0" baseline="0" dirty="0" smtClean="0">
                          <a:effectLst/>
                          <a:latin typeface="Times New Roman" pitchFamily="18" charset="0"/>
                          <a:cs typeface="Times New Roman" pitchFamily="18" charset="0"/>
                        </a:rPr>
                        <a:t>94.23-100.00</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xmlns="" val="10001"/>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smtClean="0">
                          <a:effectLst/>
                          <a:latin typeface="Times New Roman" pitchFamily="18" charset="0"/>
                          <a:cs typeface="Times New Roman" pitchFamily="18" charset="0"/>
                        </a:rPr>
                        <a:t>   A</a:t>
                      </a:r>
                      <a:r>
                        <a:rPr lang="en-US" sz="2800" kern="0" baseline="0" dirty="0">
                          <a:effectLst/>
                          <a:latin typeface="Times New Roman" pitchFamily="18" charset="0"/>
                          <a:cs typeface="Times New Roman" pitchFamily="18" charset="0"/>
                        </a:rPr>
                        <a:t>+</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600" kern="0" baseline="0" dirty="0" smtClean="0">
                          <a:effectLst/>
                          <a:latin typeface="Times New Roman" pitchFamily="18" charset="0"/>
                          <a:cs typeface="Times New Roman" pitchFamily="18" charset="0"/>
                        </a:rPr>
                        <a:t>88.46-93</a:t>
                      </a:r>
                      <a:r>
                        <a:rPr lang="en-US" altLang="zh-TW" sz="2600" kern="0" baseline="0" dirty="0" smtClean="0">
                          <a:effectLst/>
                          <a:latin typeface="Times New Roman" pitchFamily="18" charset="0"/>
                          <a:cs typeface="Times New Roman" pitchFamily="18" charset="0"/>
                        </a:rPr>
                        <a:t>.46</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xmlns="" val="10002"/>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smtClean="0">
                          <a:effectLst/>
                          <a:latin typeface="Times New Roman" pitchFamily="18" charset="0"/>
                          <a:cs typeface="Times New Roman" pitchFamily="18" charset="0"/>
                        </a:rPr>
                        <a:t>   A</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altLang="zh-TW" sz="2600" kern="0" baseline="0" dirty="0" smtClean="0">
                          <a:effectLst/>
                          <a:latin typeface="Times New Roman" pitchFamily="18" charset="0"/>
                          <a:cs typeface="Times New Roman" pitchFamily="18" charset="0"/>
                        </a:rPr>
                        <a:t>80.19</a:t>
                      </a:r>
                      <a:r>
                        <a:rPr lang="en-US" sz="2600" kern="0" baseline="0" dirty="0" smtClean="0">
                          <a:effectLst/>
                          <a:latin typeface="Times New Roman" pitchFamily="18" charset="0"/>
                          <a:cs typeface="Times New Roman" pitchFamily="18" charset="0"/>
                        </a:rPr>
                        <a:t>-87.69</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xmlns="" val="10003"/>
                  </a:ext>
                </a:extLst>
              </a:tr>
              <a:tr h="485609">
                <a:tc rowSpan="3">
                  <a:txBody>
                    <a:bodyPr/>
                    <a:lstStyle/>
                    <a:p>
                      <a:pPr marL="0" algn="ctr" defTabSz="914400" rtl="0" eaLnBrk="1" latinLnBrk="0" hangingPunct="1">
                        <a:spcAft>
                          <a:spcPts val="0"/>
                        </a:spcAft>
                      </a:pPr>
                      <a:r>
                        <a:rPr lang="zh-TW" sz="2800" kern="0" baseline="0">
                          <a:effectLst/>
                        </a:rPr>
                        <a:t>基礎</a:t>
                      </a:r>
                      <a:endParaRPr lang="zh-TW" sz="2800" b="1" kern="0" baseline="0">
                        <a:solidFill>
                          <a:srgbClr val="0000FF"/>
                        </a:solidFill>
                        <a:effectLst/>
                        <a:latin typeface="Times New Roman" pitchFamily="18" charset="0"/>
                        <a:ea typeface="標楷體" pitchFamily="65" charset="-120"/>
                        <a:cs typeface="+mn-cs"/>
                      </a:endParaRPr>
                    </a:p>
                  </a:txBody>
                  <a:tcPr marL="17780" marR="17780" marT="0" marB="0" anchor="ctr"/>
                </a:tc>
                <a:tc>
                  <a:txBody>
                    <a:bodyPr/>
                    <a:lstStyle/>
                    <a:p>
                      <a:pPr marL="0" algn="l" defTabSz="914400" rtl="0" eaLnBrk="1" latinLnBrk="0" hangingPunct="1">
                        <a:spcAft>
                          <a:spcPts val="0"/>
                        </a:spcAft>
                      </a:pPr>
                      <a:r>
                        <a:rPr lang="en-US" sz="2800" kern="0" baseline="0" dirty="0" smtClean="0">
                          <a:effectLst/>
                          <a:latin typeface="Times New Roman" pitchFamily="18" charset="0"/>
                          <a:cs typeface="Times New Roman" pitchFamily="18" charset="0"/>
                        </a:rPr>
                        <a:t>   B</a:t>
                      </a:r>
                      <a:r>
                        <a:rPr lang="en-US" sz="2800" kern="0" baseline="0" dirty="0">
                          <a:effectLst/>
                          <a:latin typeface="Times New Roman" pitchFamily="18" charset="0"/>
                          <a:cs typeface="Times New Roman" pitchFamily="18" charset="0"/>
                        </a:rPr>
                        <a:t>++</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rowSpan="3">
                  <a:txBody>
                    <a:bodyPr/>
                    <a:lstStyle/>
                    <a:p>
                      <a:pPr marL="0" algn="ctr" defTabSz="914400" rtl="0" eaLnBrk="1" latinLnBrk="0" hangingPunct="1">
                        <a:spcAft>
                          <a:spcPts val="0"/>
                        </a:spcAft>
                      </a:pPr>
                      <a:r>
                        <a:rPr lang="en-US" sz="2600" kern="0" baseline="0" dirty="0" smtClean="0">
                          <a:effectLst/>
                          <a:latin typeface="Times New Roman" pitchFamily="18" charset="0"/>
                          <a:cs typeface="Times New Roman" pitchFamily="18" charset="0"/>
                        </a:rPr>
                        <a:t>36.92-79.42</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marL="0" algn="ctr" defTabSz="914400" rtl="0" eaLnBrk="1" latinLnBrk="0" hangingPunct="1">
                        <a:spcAft>
                          <a:spcPts val="0"/>
                        </a:spcAft>
                      </a:pPr>
                      <a:r>
                        <a:rPr lang="en-US" altLang="zh-TW" sz="2600" kern="0" baseline="0" dirty="0" smtClean="0">
                          <a:effectLst/>
                          <a:latin typeface="Times New Roman" pitchFamily="18" charset="0"/>
                          <a:cs typeface="Times New Roman" pitchFamily="18" charset="0"/>
                        </a:rPr>
                        <a:t>69.62-79.42</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xmlns="" val="10004"/>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smtClean="0">
                          <a:effectLst/>
                          <a:latin typeface="Times New Roman" pitchFamily="18" charset="0"/>
                          <a:cs typeface="Times New Roman" pitchFamily="18" charset="0"/>
                        </a:rPr>
                        <a:t>   B</a:t>
                      </a:r>
                      <a:r>
                        <a:rPr lang="en-US" sz="2800" kern="0" baseline="0" dirty="0">
                          <a:effectLst/>
                          <a:latin typeface="Times New Roman" pitchFamily="18" charset="0"/>
                          <a:cs typeface="Times New Roman" pitchFamily="18" charset="0"/>
                        </a:rPr>
                        <a:t>+</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600" kern="0" baseline="0" dirty="0" smtClean="0">
                          <a:effectLst/>
                          <a:latin typeface="Times New Roman" pitchFamily="18" charset="0"/>
                          <a:cs typeface="Times New Roman" pitchFamily="18" charset="0"/>
                        </a:rPr>
                        <a:t>59.81-68.85</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xmlns="" val="10005"/>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smtClean="0">
                          <a:effectLst/>
                          <a:latin typeface="Times New Roman" pitchFamily="18" charset="0"/>
                          <a:cs typeface="Times New Roman" pitchFamily="18" charset="0"/>
                        </a:rPr>
                        <a:t>   B</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600" kern="0" baseline="0" dirty="0" smtClean="0">
                          <a:effectLst/>
                          <a:latin typeface="Times New Roman" pitchFamily="18" charset="0"/>
                          <a:cs typeface="Times New Roman" pitchFamily="18" charset="0"/>
                        </a:rPr>
                        <a:t>36.92-59.04</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xmlns="" val="10006"/>
                  </a:ext>
                </a:extLst>
              </a:tr>
              <a:tr h="853696">
                <a:tc>
                  <a:txBody>
                    <a:bodyPr/>
                    <a:lstStyle/>
                    <a:p>
                      <a:pPr marL="0" algn="ctr" defTabSz="914400" rtl="0" eaLnBrk="1" latinLnBrk="0" hangingPunct="1">
                        <a:spcAft>
                          <a:spcPts val="0"/>
                        </a:spcAft>
                      </a:pPr>
                      <a:r>
                        <a:rPr lang="zh-TW" sz="2800" kern="0" baseline="0">
                          <a:effectLst/>
                        </a:rPr>
                        <a:t>待加強</a:t>
                      </a:r>
                      <a:endParaRPr lang="zh-TW" sz="2800" b="1" kern="0" baseline="0">
                        <a:solidFill>
                          <a:srgbClr val="0000FF"/>
                        </a:solidFill>
                        <a:effectLst/>
                        <a:latin typeface="Times New Roman" pitchFamily="18" charset="0"/>
                        <a:ea typeface="標楷體" pitchFamily="65" charset="-120"/>
                        <a:cs typeface="+mn-cs"/>
                      </a:endParaRPr>
                    </a:p>
                  </a:txBody>
                  <a:tcPr marL="17780" marR="17780" marT="0" marB="0" anchor="ctr"/>
                </a:tc>
                <a:tc>
                  <a:txBody>
                    <a:bodyPr/>
                    <a:lstStyle/>
                    <a:p>
                      <a:pPr marL="0" algn="l" defTabSz="914400" rtl="0" eaLnBrk="1" latinLnBrk="0" hangingPunct="1">
                        <a:spcAft>
                          <a:spcPts val="0"/>
                        </a:spcAft>
                      </a:pPr>
                      <a:r>
                        <a:rPr lang="en-US" sz="2800" kern="0" baseline="0" dirty="0" smtClean="0">
                          <a:effectLst/>
                          <a:latin typeface="Times New Roman" pitchFamily="18" charset="0"/>
                          <a:cs typeface="Times New Roman" pitchFamily="18" charset="0"/>
                        </a:rPr>
                        <a:t>   C</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gridSpan="2">
                  <a:txBody>
                    <a:bodyPr/>
                    <a:lstStyle/>
                    <a:p>
                      <a:pPr marL="0" indent="269875" algn="ctr" defTabSz="914400" rtl="0" eaLnBrk="1" latinLnBrk="0" hangingPunct="1">
                        <a:spcAft>
                          <a:spcPts val="0"/>
                        </a:spcAft>
                      </a:pPr>
                      <a:r>
                        <a:rPr lang="zh-TW" altLang="en-US" sz="2600" kern="0" baseline="0" dirty="0" smtClean="0">
                          <a:effectLst/>
                          <a:latin typeface="Times New Roman" pitchFamily="18" charset="0"/>
                          <a:cs typeface="Times New Roman" pitchFamily="18" charset="0"/>
                        </a:rPr>
                        <a:t>    </a:t>
                      </a:r>
                      <a:r>
                        <a:rPr lang="en-US" sz="2600" kern="0" baseline="0" dirty="0" smtClean="0">
                          <a:effectLst/>
                          <a:latin typeface="Times New Roman" pitchFamily="18" charset="0"/>
                          <a:cs typeface="Times New Roman" pitchFamily="18" charset="0"/>
                        </a:rPr>
                        <a:t>0.00-36.15</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5" name="橢圓形圖說文字 4"/>
          <p:cNvSpPr/>
          <p:nvPr/>
        </p:nvSpPr>
        <p:spPr>
          <a:xfrm>
            <a:off x="8967631" y="5241964"/>
            <a:ext cx="2389406" cy="1349342"/>
          </a:xfrm>
          <a:prstGeom prst="wedgeEllipseCallout">
            <a:avLst>
              <a:gd name="adj1" fmla="val -21980"/>
              <a:gd name="adj2" fmla="val -75845"/>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800" dirty="0" smtClean="0">
                <a:solidFill>
                  <a:srgbClr val="0000FF"/>
                </a:solidFill>
                <a:latin typeface="Times New Roman" pitchFamily="18" charset="0"/>
                <a:ea typeface="微軟正黑體" pitchFamily="34" charset="-120"/>
                <a:cs typeface="Times New Roman" pitchFamily="18" charset="0"/>
              </a:rPr>
              <a:t>57.50</a:t>
            </a:r>
            <a:r>
              <a:rPr lang="zh-TW" altLang="en-US" sz="2800" dirty="0" smtClean="0">
                <a:solidFill>
                  <a:srgbClr val="0000FF"/>
                </a:solidFill>
                <a:latin typeface="Times New Roman" pitchFamily="18" charset="0"/>
                <a:ea typeface="標楷體" pitchFamily="65" charset="-120"/>
                <a:cs typeface="Times New Roman" pitchFamily="18" charset="0"/>
              </a:rPr>
              <a:t>分</a:t>
            </a:r>
            <a:r>
              <a:rPr lang="zh-TW" altLang="en-US" sz="2800" dirty="0" smtClean="0">
                <a:solidFill>
                  <a:srgbClr val="0000FF"/>
                </a:solidFill>
                <a:latin typeface="Times New Roman" pitchFamily="18" charset="0"/>
                <a:ea typeface="微軟正黑體" pitchFamily="34" charset="-120"/>
                <a:cs typeface="Times New Roman" pitchFamily="18" charset="0"/>
              </a:rPr>
              <a:t> </a:t>
            </a:r>
            <a:r>
              <a:rPr lang="en-US" altLang="zh-TW" sz="2800" dirty="0">
                <a:solidFill>
                  <a:srgbClr val="0000FF"/>
                </a:solidFill>
                <a:latin typeface="Times New Roman" pitchFamily="18" charset="0"/>
                <a:ea typeface="微軟正黑體" pitchFamily="34" charset="-120"/>
                <a:cs typeface="Times New Roman" pitchFamily="18" charset="0"/>
              </a:rPr>
              <a:t/>
            </a:r>
            <a:br>
              <a:rPr lang="en-US" altLang="zh-TW" sz="2800" dirty="0">
                <a:solidFill>
                  <a:srgbClr val="0000FF"/>
                </a:solidFill>
                <a:latin typeface="Times New Roman" pitchFamily="18" charset="0"/>
                <a:ea typeface="微軟正黑體" pitchFamily="34" charset="-120"/>
                <a:cs typeface="Times New Roman" pitchFamily="18" charset="0"/>
              </a:rPr>
            </a:br>
            <a:r>
              <a:rPr lang="zh-TW" altLang="en-US" sz="2800" dirty="0">
                <a:solidFill>
                  <a:srgbClr val="0000FF"/>
                </a:solidFill>
                <a:latin typeface="Times New Roman" pitchFamily="18" charset="0"/>
                <a:ea typeface="標楷體" pitchFamily="65" charset="-120"/>
                <a:cs typeface="Times New Roman" pitchFamily="18" charset="0"/>
              </a:rPr>
              <a:t>是</a:t>
            </a:r>
            <a:r>
              <a:rPr lang="en-US" altLang="zh-TW" sz="2800" dirty="0">
                <a:solidFill>
                  <a:srgbClr val="FF0000"/>
                </a:solidFill>
                <a:latin typeface="Times New Roman" pitchFamily="18" charset="0"/>
                <a:ea typeface="微軟正黑體" pitchFamily="34" charset="-120"/>
                <a:cs typeface="Times New Roman" pitchFamily="18" charset="0"/>
              </a:rPr>
              <a:t>B</a:t>
            </a:r>
            <a:endParaRPr lang="zh-TW" altLang="en-US" sz="2800" dirty="0">
              <a:solidFill>
                <a:srgbClr val="0000FF"/>
              </a:solidFill>
              <a:latin typeface="Times New Roman" pitchFamily="18" charset="0"/>
              <a:ea typeface="微軟正黑體" pitchFamily="34" charset="-120"/>
              <a:cs typeface="Times New Roman" pitchFamily="18" charset="0"/>
            </a:endParaRPr>
          </a:p>
        </p:txBody>
      </p:sp>
      <p:sp>
        <p:nvSpPr>
          <p:cNvPr id="6" name="投影片編號版面配置區 5"/>
          <p:cNvSpPr>
            <a:spLocks noGrp="1"/>
          </p:cNvSpPr>
          <p:nvPr>
            <p:ph type="sldNum" sz="quarter" idx="4294967295"/>
          </p:nvPr>
        </p:nvSpPr>
        <p:spPr/>
        <p:txBody>
          <a:bodyPr/>
          <a:lstStyle/>
          <a:p>
            <a:fld id="{1C6E4CFB-D5C7-44F8-8B47-D3E0F5D904E7}" type="slidenum">
              <a:rPr lang="zh-TW" altLang="en-US" smtClean="0"/>
              <a:pPr/>
              <a:t>30</a:t>
            </a:fld>
            <a:endParaRPr lang="zh-TW" altLang="en-US"/>
          </a:p>
        </p:txBody>
      </p:sp>
    </p:spTree>
    <p:extLst>
      <p:ext uri="{BB962C8B-B14F-4D97-AF65-F5344CB8AC3E}">
        <p14:creationId xmlns:p14="http://schemas.microsoft.com/office/powerpoint/2010/main" xmlns="" val="367439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799C0E0-F326-44AD-AB2C-404775AFBFD3}" type="slidenum">
              <a:rPr lang="zh-TW" altLang="en-US" smtClean="0"/>
              <a:pPr>
                <a:defRPr/>
              </a:pPr>
              <a:t>31</a:t>
            </a:fld>
            <a:endParaRPr lang="zh-TW" altLang="en-US"/>
          </a:p>
        </p:txBody>
      </p:sp>
      <p:sp>
        <p:nvSpPr>
          <p:cNvPr id="9" name="Rectangle 2"/>
          <p:cNvSpPr>
            <a:spLocks noGrp="1" noChangeArrowheads="1"/>
          </p:cNvSpPr>
          <p:nvPr>
            <p:ph type="title"/>
          </p:nvPr>
        </p:nvSpPr>
        <p:spPr>
          <a:xfrm>
            <a:off x="2015280" y="2071171"/>
            <a:ext cx="8915399" cy="2331868"/>
          </a:xfrm>
        </p:spPr>
        <p:txBody>
          <a:bodyPr/>
          <a:lstStyle/>
          <a:p>
            <a:pPr algn="ctr" eaLnBrk="1" hangingPunct="1"/>
            <a:r>
              <a:rPr lang="zh-TW" altLang="en-US" sz="6000" b="1" dirty="0">
                <a:solidFill>
                  <a:srgbClr val="002060"/>
                </a:solidFill>
                <a:latin typeface="標楷體" panose="03000509000000000000" pitchFamily="65" charset="-120"/>
                <a:ea typeface="標楷體" panose="03000509000000000000" pitchFamily="65" charset="-120"/>
              </a:rPr>
              <a:t>數學科非選擇題</a:t>
            </a:r>
            <a:r>
              <a:rPr lang="en-US" altLang="zh-TW" sz="6000" b="1" dirty="0">
                <a:solidFill>
                  <a:srgbClr val="002060"/>
                </a:solidFill>
                <a:latin typeface="標楷體" panose="03000509000000000000" pitchFamily="65" charset="-120"/>
                <a:ea typeface="標楷體" panose="03000509000000000000" pitchFamily="65" charset="-120"/>
              </a:rPr>
              <a:t/>
            </a:r>
            <a:br>
              <a:rPr lang="en-US" altLang="zh-TW" sz="6000" b="1" dirty="0">
                <a:solidFill>
                  <a:srgbClr val="002060"/>
                </a:solidFill>
                <a:latin typeface="標楷體" panose="03000509000000000000" pitchFamily="65" charset="-120"/>
                <a:ea typeface="標楷體" panose="03000509000000000000" pitchFamily="65" charset="-120"/>
              </a:rPr>
            </a:br>
            <a:r>
              <a:rPr lang="zh-TW" altLang="en-US" sz="6000" b="1" dirty="0">
                <a:solidFill>
                  <a:srgbClr val="002060"/>
                </a:solidFill>
                <a:latin typeface="標楷體" panose="03000509000000000000" pitchFamily="65" charset="-120"/>
                <a:ea typeface="標楷體" panose="03000509000000000000" pitchFamily="65" charset="-120"/>
              </a:rPr>
              <a:t>評分說明</a:t>
            </a:r>
          </a:p>
        </p:txBody>
      </p:sp>
    </p:spTree>
    <p:extLst>
      <p:ext uri="{BB962C8B-B14F-4D97-AF65-F5344CB8AC3E}">
        <p14:creationId xmlns:p14="http://schemas.microsoft.com/office/powerpoint/2010/main" xmlns="" val="269924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a:xfrm>
            <a:off x="2008761" y="596217"/>
            <a:ext cx="6055775" cy="74749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42900"/>
            <a:r>
              <a:rPr kumimoji="1" lang="zh-TW" altLang="en-US" b="1" kern="0" dirty="0">
                <a:solidFill>
                  <a:schemeClr val="tx1"/>
                </a:solidFill>
                <a:latin typeface="標楷體" pitchFamily="65" charset="-120"/>
                <a:ea typeface="標楷體" pitchFamily="65" charset="-120"/>
                <a:cs typeface="+mj-cs"/>
              </a:rPr>
              <a:t>數學非選擇題評量的能力</a:t>
            </a:r>
          </a:p>
        </p:txBody>
      </p:sp>
      <p:sp>
        <p:nvSpPr>
          <p:cNvPr id="47107" name="內容版面配置區 2"/>
          <p:cNvSpPr>
            <a:spLocks noGrp="1"/>
          </p:cNvSpPr>
          <p:nvPr>
            <p:ph idx="1"/>
          </p:nvPr>
        </p:nvSpPr>
        <p:spPr>
          <a:xfrm>
            <a:off x="1748028" y="1485900"/>
            <a:ext cx="9659938" cy="4533900"/>
          </a:xfrm>
        </p:spPr>
        <p:txBody>
          <a:bodyPr/>
          <a:lstStyle/>
          <a:p>
            <a:pPr marL="396000" indent="-396000" eaLnBrk="1" hangingPunct="1">
              <a:buFont typeface="Wingdings" pitchFamily="2" charset="2"/>
              <a:buChar char="u"/>
            </a:pPr>
            <a:r>
              <a:rPr lang="zh-TW" altLang="zh-TW" sz="3200" b="1" dirty="0" smtClean="0">
                <a:latin typeface="標楷體" panose="03000509000000000000" pitchFamily="65" charset="-120"/>
                <a:ea typeface="標楷體" panose="03000509000000000000" pitchFamily="65" charset="-120"/>
              </a:rPr>
              <a:t>評量學生</a:t>
            </a:r>
            <a:r>
              <a:rPr lang="zh-TW" altLang="zh-TW" sz="3200" b="1" dirty="0" smtClean="0">
                <a:solidFill>
                  <a:srgbClr val="0000FF"/>
                </a:solidFill>
                <a:latin typeface="標楷體" panose="03000509000000000000" pitchFamily="65" charset="-120"/>
                <a:ea typeface="標楷體" panose="03000509000000000000" pitchFamily="65" charset="-120"/>
              </a:rPr>
              <a:t>運用數學知識解題</a:t>
            </a:r>
            <a:r>
              <a:rPr lang="zh-TW" altLang="zh-TW" sz="3200" b="1" dirty="0" smtClean="0">
                <a:latin typeface="標楷體" panose="03000509000000000000" pitchFamily="65" charset="-120"/>
                <a:ea typeface="標楷體" panose="03000509000000000000" pitchFamily="65" charset="-120"/>
              </a:rPr>
              <a:t>，並</a:t>
            </a:r>
            <a:r>
              <a:rPr lang="zh-TW" altLang="zh-TW" sz="3200" b="1" dirty="0" smtClean="0">
                <a:solidFill>
                  <a:srgbClr val="0000FF"/>
                </a:solidFill>
                <a:latin typeface="標楷體" panose="03000509000000000000" pitchFamily="65" charset="-120"/>
                <a:ea typeface="標楷體" panose="03000509000000000000" pitchFamily="65" charset="-120"/>
              </a:rPr>
              <a:t>表達其解題思維過程與說明理由的能力</a:t>
            </a:r>
            <a:r>
              <a:rPr lang="zh-TW" altLang="zh-TW" sz="3200" b="1" dirty="0" smtClean="0">
                <a:latin typeface="標楷體" panose="03000509000000000000" pitchFamily="65" charset="-120"/>
                <a:ea typeface="標楷體" panose="03000509000000000000" pitchFamily="65" charset="-120"/>
              </a:rPr>
              <a:t>。</a:t>
            </a:r>
            <a:endParaRPr lang="en-US" altLang="zh-TW" sz="3200" b="1" dirty="0" smtClean="0">
              <a:latin typeface="標楷體" panose="03000509000000000000" pitchFamily="65" charset="-120"/>
              <a:ea typeface="標楷體" panose="03000509000000000000" pitchFamily="65" charset="-120"/>
            </a:endParaRPr>
          </a:p>
          <a:p>
            <a:pPr eaLnBrk="1" hangingPunct="1">
              <a:buFont typeface="Wingdings" pitchFamily="2" charset="2"/>
              <a:buChar char="u"/>
            </a:pPr>
            <a:r>
              <a:rPr lang="zh-TW" altLang="zh-TW" sz="3200" b="1" dirty="0" smtClean="0">
                <a:latin typeface="標楷體" panose="03000509000000000000" pitchFamily="65" charset="-120"/>
                <a:ea typeface="標楷體" panose="03000509000000000000" pitchFamily="65" charset="-120"/>
              </a:rPr>
              <a:t>評分規準</a:t>
            </a:r>
            <a:r>
              <a:rPr lang="zh-TW" altLang="en-US" sz="3200" b="1" dirty="0" smtClean="0">
                <a:latin typeface="標楷體" panose="03000509000000000000" pitchFamily="65" charset="-120"/>
                <a:ea typeface="標楷體" panose="03000509000000000000" pitchFamily="65" charset="-120"/>
              </a:rPr>
              <a:t>：</a:t>
            </a:r>
            <a:endParaRPr lang="en-US" altLang="zh-TW" sz="3200" b="1" dirty="0" smtClean="0">
              <a:latin typeface="標楷體" panose="03000509000000000000" pitchFamily="65" charset="-120"/>
              <a:ea typeface="標楷體" panose="03000509000000000000" pitchFamily="65" charset="-120"/>
            </a:endParaRPr>
          </a:p>
          <a:p>
            <a:pPr marL="396000" indent="-396000" eaLnBrk="1" hangingPunct="1">
              <a:buNone/>
            </a:pPr>
            <a:r>
              <a:rPr lang="zh-TW" altLang="en-US" sz="3200" b="1" dirty="0" smtClean="0">
                <a:latin typeface="標楷體" panose="03000509000000000000" pitchFamily="65" charset="-120"/>
                <a:ea typeface="標楷體" panose="03000509000000000000" pitchFamily="65" charset="-120"/>
              </a:rPr>
              <a:t>    評閱</a:t>
            </a:r>
            <a:r>
              <a:rPr lang="zh-TW" altLang="zh-TW" sz="3200" b="1" dirty="0" smtClean="0">
                <a:latin typeface="標楷體" panose="03000509000000000000" pitchFamily="65" charset="-120"/>
                <a:ea typeface="標楷體" panose="03000509000000000000" pitchFamily="65" charset="-120"/>
              </a:rPr>
              <a:t>學生解題過程中擬定「</a:t>
            </a:r>
            <a:r>
              <a:rPr lang="zh-TW" altLang="zh-TW" sz="3200" b="1" dirty="0" smtClean="0">
                <a:solidFill>
                  <a:srgbClr val="0000FF"/>
                </a:solidFill>
                <a:latin typeface="標楷體" panose="03000509000000000000" pitchFamily="65" charset="-120"/>
                <a:ea typeface="標楷體" panose="03000509000000000000" pitchFamily="65" charset="-120"/>
              </a:rPr>
              <a:t>策略</a:t>
            </a:r>
            <a:r>
              <a:rPr lang="zh-TW" altLang="zh-TW" sz="3200" b="1" dirty="0" smtClean="0">
                <a:latin typeface="標楷體" panose="03000509000000000000" pitchFamily="65" charset="-120"/>
                <a:ea typeface="標楷體" panose="03000509000000000000" pitchFamily="65" charset="-120"/>
              </a:rPr>
              <a:t>」的適切</a:t>
            </a:r>
            <a:r>
              <a:rPr lang="zh-TW" altLang="en-US" sz="3200" b="1" dirty="0" smtClean="0">
                <a:latin typeface="標楷體" panose="03000509000000000000" pitchFamily="65" charset="-120"/>
                <a:ea typeface="標楷體" panose="03000509000000000000" pitchFamily="65" charset="-120"/>
              </a:rPr>
              <a:t>  </a:t>
            </a:r>
            <a:r>
              <a:rPr lang="zh-TW" altLang="zh-TW" sz="3200" b="1" dirty="0" smtClean="0">
                <a:latin typeface="標楷體" panose="03000509000000000000" pitchFamily="65" charset="-120"/>
                <a:ea typeface="標楷體" panose="03000509000000000000" pitchFamily="65" charset="-120"/>
              </a:rPr>
              <a:t>性，及過程「</a:t>
            </a:r>
            <a:r>
              <a:rPr lang="zh-TW" altLang="zh-TW" sz="3200" b="1" dirty="0" smtClean="0">
                <a:solidFill>
                  <a:srgbClr val="0000FF"/>
                </a:solidFill>
                <a:latin typeface="標楷體" panose="03000509000000000000" pitchFamily="65" charset="-120"/>
                <a:ea typeface="標楷體" panose="03000509000000000000" pitchFamily="65" charset="-120"/>
              </a:rPr>
              <a:t>表達</a:t>
            </a:r>
            <a:r>
              <a:rPr lang="zh-TW" altLang="zh-TW" sz="3200" b="1" dirty="0" smtClean="0">
                <a:latin typeface="標楷體" panose="03000509000000000000" pitchFamily="65" charset="-120"/>
                <a:ea typeface="標楷體" panose="03000509000000000000" pitchFamily="65" charset="-120"/>
              </a:rPr>
              <a:t>」的合理、完整性。</a:t>
            </a:r>
            <a:endParaRPr lang="en-US" altLang="zh-TW" sz="3200" b="1" dirty="0" smtClean="0">
              <a:latin typeface="標楷體" panose="03000509000000000000" pitchFamily="65" charset="-120"/>
              <a:ea typeface="標楷體" panose="03000509000000000000" pitchFamily="65" charset="-120"/>
            </a:endParaRPr>
          </a:p>
          <a:p>
            <a:pPr lvl="1" eaLnBrk="1" hangingPunct="1">
              <a:buFont typeface="Arial" pitchFamily="34" charset="0"/>
              <a:buChar char="•"/>
            </a:pPr>
            <a:r>
              <a:rPr lang="zh-TW" altLang="en-US" sz="2800" b="1" dirty="0" smtClean="0">
                <a:latin typeface="標楷體" panose="03000509000000000000" pitchFamily="65" charset="-120"/>
                <a:ea typeface="標楷體" panose="03000509000000000000" pitchFamily="65" charset="-120"/>
              </a:rPr>
              <a:t>「</a:t>
            </a:r>
            <a:r>
              <a:rPr lang="zh-TW" altLang="en-US" sz="2800" b="1" dirty="0" smtClean="0">
                <a:solidFill>
                  <a:srgbClr val="0000FF"/>
                </a:solidFill>
                <a:latin typeface="標楷體" panose="03000509000000000000" pitchFamily="65" charset="-120"/>
                <a:ea typeface="標楷體" panose="03000509000000000000" pitchFamily="65" charset="-120"/>
              </a:rPr>
              <a:t>策略</a:t>
            </a:r>
            <a:r>
              <a:rPr lang="zh-TW" altLang="en-US" sz="2800" b="1" dirty="0" smtClean="0">
                <a:latin typeface="標楷體" panose="03000509000000000000" pitchFamily="65" charset="-120"/>
                <a:ea typeface="標楷體" panose="03000509000000000000" pitchFamily="65" charset="-120"/>
              </a:rPr>
              <a:t>」是指學生察覺題目條件要素，將題目轉化成數學問題並擬定解題方法。</a:t>
            </a:r>
            <a:endParaRPr lang="en-US" altLang="zh-TW" sz="2800" b="1" dirty="0" smtClean="0">
              <a:latin typeface="標楷體" panose="03000509000000000000" pitchFamily="65" charset="-120"/>
              <a:ea typeface="標楷體" panose="03000509000000000000" pitchFamily="65" charset="-120"/>
            </a:endParaRPr>
          </a:p>
          <a:p>
            <a:pPr lvl="1" eaLnBrk="1" hangingPunct="1">
              <a:buFont typeface="Arial" pitchFamily="34" charset="0"/>
              <a:buChar char="•"/>
            </a:pPr>
            <a:r>
              <a:rPr lang="zh-TW" altLang="en-US" sz="2800" b="1" dirty="0" smtClean="0">
                <a:latin typeface="標楷體" panose="03000509000000000000" pitchFamily="65" charset="-120"/>
                <a:ea typeface="標楷體" panose="03000509000000000000" pitchFamily="65" charset="-120"/>
              </a:rPr>
              <a:t>「</a:t>
            </a:r>
            <a:r>
              <a:rPr lang="zh-TW" altLang="en-US" sz="2800" b="1" dirty="0" smtClean="0">
                <a:solidFill>
                  <a:srgbClr val="0000FF"/>
                </a:solidFill>
                <a:latin typeface="標楷體" panose="03000509000000000000" pitchFamily="65" charset="-120"/>
                <a:ea typeface="標楷體" panose="03000509000000000000" pitchFamily="65" charset="-120"/>
              </a:rPr>
              <a:t>表達</a:t>
            </a:r>
            <a:r>
              <a:rPr lang="zh-TW" altLang="en-US" sz="2800" b="1" dirty="0" smtClean="0">
                <a:latin typeface="標楷體" panose="03000509000000000000" pitchFamily="65" charset="-120"/>
                <a:ea typeface="標楷體" panose="03000509000000000000" pitchFamily="65" charset="-120"/>
              </a:rPr>
              <a:t>」是指解題過程的呈現與步驟間合理性的說明。</a:t>
            </a:r>
          </a:p>
        </p:txBody>
      </p:sp>
      <p:sp>
        <p:nvSpPr>
          <p:cNvPr id="4" name="投影片編號版面配置區 3"/>
          <p:cNvSpPr>
            <a:spLocks noGrp="1"/>
          </p:cNvSpPr>
          <p:nvPr>
            <p:ph type="sldNum" sz="quarter" idx="12"/>
          </p:nvPr>
        </p:nvSpPr>
        <p:spPr/>
        <p:txBody>
          <a:bodyPr/>
          <a:lstStyle/>
          <a:p>
            <a:fld id="{1C6E4CFB-D5C7-44F8-8B47-D3E0F5D904E7}" type="slidenum">
              <a:rPr lang="zh-TW" altLang="en-US" smtClean="0">
                <a:ea typeface="新細明體" pitchFamily="18" charset="-120"/>
              </a:rPr>
              <a:pPr/>
              <a:t>32</a:t>
            </a:fld>
            <a:endParaRPr lang="zh-TW" altLang="en-US">
              <a:ea typeface="新細明體" pitchFamily="18" charset="-120"/>
            </a:endParaRPr>
          </a:p>
        </p:txBody>
      </p:sp>
    </p:spTree>
    <p:extLst>
      <p:ext uri="{BB962C8B-B14F-4D97-AF65-F5344CB8AC3E}">
        <p14:creationId xmlns:p14="http://schemas.microsoft.com/office/powerpoint/2010/main" xmlns="" val="4194507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a:xfrm>
            <a:off x="2016091" y="649240"/>
            <a:ext cx="2874425" cy="72844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42900"/>
            <a:r>
              <a:rPr kumimoji="1" lang="zh-TW" altLang="en-US" b="1" kern="0" dirty="0">
                <a:solidFill>
                  <a:schemeClr val="tx1"/>
                </a:solidFill>
                <a:latin typeface="標楷體" pitchFamily="65" charset="-120"/>
                <a:ea typeface="標楷體" pitchFamily="65" charset="-120"/>
                <a:cs typeface="+mj-cs"/>
              </a:rPr>
              <a:t>評分規準</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xmlns="" val="1555265093"/>
              </p:ext>
            </p:extLst>
          </p:nvPr>
        </p:nvGraphicFramePr>
        <p:xfrm>
          <a:off x="2016091" y="1377680"/>
          <a:ext cx="8915148" cy="4714067"/>
        </p:xfrm>
        <a:graphic>
          <a:graphicData uri="http://schemas.openxmlformats.org/drawingml/2006/table">
            <a:tbl>
              <a:tblPr firstRow="1" bandRow="1">
                <a:tableStyleId>{21E4AEA4-8DFA-4A89-87EB-49C32662AFE0}</a:tableStyleId>
              </a:tblPr>
              <a:tblGrid>
                <a:gridCol w="1023050">
                  <a:extLst>
                    <a:ext uri="{9D8B030D-6E8A-4147-A177-3AD203B41FA5}">
                      <a16:colId xmlns:a16="http://schemas.microsoft.com/office/drawing/2014/main" xmlns="" val="20000"/>
                    </a:ext>
                  </a:extLst>
                </a:gridCol>
                <a:gridCol w="7892098">
                  <a:extLst>
                    <a:ext uri="{9D8B030D-6E8A-4147-A177-3AD203B41FA5}">
                      <a16:colId xmlns:a16="http://schemas.microsoft.com/office/drawing/2014/main" xmlns="" val="20001"/>
                    </a:ext>
                  </a:extLst>
                </a:gridCol>
              </a:tblGrid>
              <a:tr h="671917">
                <a:tc>
                  <a:txBody>
                    <a:bodyPr/>
                    <a:lstStyle/>
                    <a:p>
                      <a:pPr algn="ctr"/>
                      <a:r>
                        <a:rPr lang="zh-TW" altLang="en-US" sz="2800" baseline="0" dirty="0" smtClean="0">
                          <a:latin typeface="標楷體" panose="03000509000000000000" pitchFamily="65" charset="-120"/>
                          <a:ea typeface="標楷體" panose="03000509000000000000" pitchFamily="65" charset="-120"/>
                          <a:cs typeface="Times New Roman" pitchFamily="18" charset="0"/>
                        </a:rPr>
                        <a:t>分數</a:t>
                      </a:r>
                      <a:endParaRPr lang="zh-TW" altLang="en-US" sz="2800" baseline="0" dirty="0">
                        <a:solidFill>
                          <a:srgbClr val="002060"/>
                        </a:solidFill>
                        <a:latin typeface="標楷體" panose="03000509000000000000" pitchFamily="65" charset="-120"/>
                        <a:ea typeface="標楷體" panose="03000509000000000000" pitchFamily="65" charset="-120"/>
                        <a:cs typeface="Times New Roman" pitchFamily="18" charset="0"/>
                      </a:endParaRPr>
                    </a:p>
                  </a:txBody>
                  <a:tcPr marL="89126" marR="89126" marT="45718" marB="45718"/>
                </a:tc>
                <a:tc>
                  <a:txBody>
                    <a:bodyPr/>
                    <a:lstStyle/>
                    <a:p>
                      <a:pPr algn="ctr"/>
                      <a:r>
                        <a:rPr lang="zh-TW" altLang="en-US" sz="2800" baseline="0" dirty="0" smtClean="0">
                          <a:latin typeface="標楷體" panose="03000509000000000000" pitchFamily="65" charset="-120"/>
                          <a:ea typeface="標楷體" panose="03000509000000000000" pitchFamily="65" charset="-120"/>
                          <a:cs typeface="Times New Roman" pitchFamily="18" charset="0"/>
                        </a:rPr>
                        <a:t>評分規準</a:t>
                      </a:r>
                      <a:endParaRPr lang="zh-TW" altLang="en-US" sz="2800" baseline="0" dirty="0">
                        <a:solidFill>
                          <a:srgbClr val="002060"/>
                        </a:solidFill>
                        <a:latin typeface="標楷體" panose="03000509000000000000" pitchFamily="65" charset="-120"/>
                        <a:ea typeface="標楷體" panose="03000509000000000000" pitchFamily="65" charset="-120"/>
                        <a:cs typeface="Times New Roman" pitchFamily="18" charset="0"/>
                      </a:endParaRPr>
                    </a:p>
                  </a:txBody>
                  <a:tcPr marL="89126" marR="89126" marT="45718" marB="45718" anchor="ctr"/>
                </a:tc>
                <a:extLst>
                  <a:ext uri="{0D108BD9-81ED-4DB2-BD59-A6C34878D82A}">
                    <a16:rowId xmlns:a16="http://schemas.microsoft.com/office/drawing/2014/main" xmlns="" val="10000"/>
                  </a:ext>
                </a:extLst>
              </a:tr>
              <a:tr h="657774">
                <a:tc>
                  <a:txBody>
                    <a:bodyPr/>
                    <a:lstStyle/>
                    <a:p>
                      <a:pPr algn="ctr"/>
                      <a:r>
                        <a:rPr lang="en-US" altLang="zh-TW" sz="3200" b="1" baseline="0" dirty="0" smtClean="0">
                          <a:solidFill>
                            <a:srgbClr val="FF0000"/>
                          </a:solidFill>
                          <a:latin typeface="Times New Roman" pitchFamily="18" charset="0"/>
                          <a:cs typeface="Times New Roman" pitchFamily="18" charset="0"/>
                        </a:rPr>
                        <a:t>3</a:t>
                      </a:r>
                      <a:endParaRPr lang="zh-TW" altLang="en-US" sz="3200" b="1" baseline="0" dirty="0">
                        <a:solidFill>
                          <a:srgbClr val="FF0000"/>
                        </a:solidFill>
                        <a:latin typeface="Times New Roman" pitchFamily="18" charset="0"/>
                        <a:ea typeface="標楷體" pitchFamily="65" charset="-120"/>
                        <a:cs typeface="Times New Roman" pitchFamily="18" charset="0"/>
                      </a:endParaRPr>
                    </a:p>
                  </a:txBody>
                  <a:tcPr marL="89126" marR="89126" marT="45718" marB="45718" anchor="ctr"/>
                </a:tc>
                <a:tc>
                  <a:txBody>
                    <a:bodyPr/>
                    <a:lstStyle/>
                    <a:p>
                      <a:r>
                        <a:rPr lang="zh-TW" altLang="en-US" sz="2400" baseline="0" dirty="0" smtClean="0">
                          <a:latin typeface="標楷體" panose="03000509000000000000" pitchFamily="65" charset="-120"/>
                          <a:ea typeface="標楷體" panose="03000509000000000000" pitchFamily="65" charset="-120"/>
                          <a:cs typeface="Times New Roman" pitchFamily="18" charset="0"/>
                        </a:rPr>
                        <a:t>策略適切，表達合理、完整。</a:t>
                      </a:r>
                      <a:endParaRPr lang="en-US" altLang="zh-TW" sz="2400" baseline="0" dirty="0" smtClean="0">
                        <a:latin typeface="標楷體" panose="03000509000000000000" pitchFamily="65" charset="-120"/>
                        <a:ea typeface="標楷體" panose="03000509000000000000" pitchFamily="65" charset="-120"/>
                        <a:cs typeface="Times New Roman" pitchFamily="18" charset="0"/>
                      </a:endParaRPr>
                    </a:p>
                  </a:txBody>
                  <a:tcPr marL="89126" marR="89126" marT="45718" marB="45718" anchor="ctr"/>
                </a:tc>
                <a:extLst>
                  <a:ext uri="{0D108BD9-81ED-4DB2-BD59-A6C34878D82A}">
                    <a16:rowId xmlns:a16="http://schemas.microsoft.com/office/drawing/2014/main" xmlns="" val="10001"/>
                  </a:ext>
                </a:extLst>
              </a:tr>
              <a:tr h="1368152">
                <a:tc>
                  <a:txBody>
                    <a:bodyPr/>
                    <a:lstStyle/>
                    <a:p>
                      <a:pPr algn="ctr"/>
                      <a:r>
                        <a:rPr lang="en-US" altLang="zh-TW" sz="3200" b="1" baseline="0" dirty="0" smtClean="0">
                          <a:solidFill>
                            <a:srgbClr val="FF0000"/>
                          </a:solidFill>
                          <a:latin typeface="Times New Roman" pitchFamily="18" charset="0"/>
                          <a:cs typeface="Times New Roman" pitchFamily="18" charset="0"/>
                        </a:rPr>
                        <a:t>2</a:t>
                      </a:r>
                      <a:endParaRPr lang="zh-TW" altLang="en-US" sz="3200" b="1" baseline="0" dirty="0">
                        <a:solidFill>
                          <a:srgbClr val="FF0000"/>
                        </a:solidFill>
                        <a:latin typeface="Times New Roman" pitchFamily="18" charset="0"/>
                        <a:ea typeface="標楷體" pitchFamily="65" charset="-120"/>
                        <a:cs typeface="Times New Roman" pitchFamily="18" charset="0"/>
                      </a:endParaRPr>
                    </a:p>
                  </a:txBody>
                  <a:tcPr marL="89126" marR="89126" marT="45718" marB="45718" anchor="ctr"/>
                </a:tc>
                <a:tc>
                  <a:txBody>
                    <a:bodyPr/>
                    <a:lstStyle/>
                    <a:p>
                      <a:pPr marL="342900" indent="-342900">
                        <a:buAutoNum type="arabicPeriod"/>
                      </a:pPr>
                      <a:r>
                        <a:rPr lang="zh-TW" altLang="en-US" sz="2400" baseline="0" dirty="0" smtClean="0">
                          <a:latin typeface="標楷體" panose="03000509000000000000" pitchFamily="65" charset="-120"/>
                          <a:ea typeface="標楷體" panose="03000509000000000000" pitchFamily="65" charset="-120"/>
                          <a:cs typeface="Times New Roman" pitchFamily="18" charset="0"/>
                        </a:rPr>
                        <a:t>策略適切，表達雖合理，大致完整，但出現計算錯誤。</a:t>
                      </a:r>
                      <a:endParaRPr lang="en-US" altLang="zh-TW" sz="2400" baseline="0" dirty="0" smtClean="0">
                        <a:latin typeface="標楷體" panose="03000509000000000000" pitchFamily="65" charset="-120"/>
                        <a:ea typeface="標楷體" panose="03000509000000000000" pitchFamily="65" charset="-120"/>
                        <a:cs typeface="Times New Roman" pitchFamily="18" charset="0"/>
                      </a:endParaRPr>
                    </a:p>
                    <a:p>
                      <a:pPr marL="342900" indent="-342900">
                        <a:buAutoNum type="arabicPeriod"/>
                      </a:pPr>
                      <a:r>
                        <a:rPr lang="zh-TW" altLang="en-US" sz="2400" baseline="0" dirty="0" smtClean="0">
                          <a:latin typeface="標楷體" panose="03000509000000000000" pitchFamily="65" charset="-120"/>
                          <a:ea typeface="標楷體" panose="03000509000000000000" pitchFamily="65" charset="-120"/>
                          <a:cs typeface="Times New Roman" pitchFamily="18" charset="0"/>
                        </a:rPr>
                        <a:t>策略適切，表達合理，大致完整，但沒有顯示部分步驟間的合理性。</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marL="89126" marR="89126" marT="45718" marB="45718" anchor="ctr"/>
                </a:tc>
                <a:extLst>
                  <a:ext uri="{0D108BD9-81ED-4DB2-BD59-A6C34878D82A}">
                    <a16:rowId xmlns:a16="http://schemas.microsoft.com/office/drawing/2014/main" xmlns="" val="10002"/>
                  </a:ext>
                </a:extLst>
              </a:tr>
              <a:tr h="1368152">
                <a:tc>
                  <a:txBody>
                    <a:bodyPr/>
                    <a:lstStyle/>
                    <a:p>
                      <a:pPr algn="ctr"/>
                      <a:r>
                        <a:rPr lang="en-US" altLang="zh-TW" sz="3200" b="1" baseline="0" dirty="0" smtClean="0">
                          <a:solidFill>
                            <a:srgbClr val="FF0000"/>
                          </a:solidFill>
                          <a:latin typeface="Times New Roman" pitchFamily="18" charset="0"/>
                          <a:cs typeface="Times New Roman" pitchFamily="18" charset="0"/>
                        </a:rPr>
                        <a:t>1</a:t>
                      </a:r>
                      <a:endParaRPr lang="zh-TW" altLang="en-US" sz="3200" b="1" baseline="0" dirty="0">
                        <a:solidFill>
                          <a:srgbClr val="FF0000"/>
                        </a:solidFill>
                        <a:latin typeface="Times New Roman" pitchFamily="18" charset="0"/>
                        <a:ea typeface="標楷體" pitchFamily="65" charset="-120"/>
                        <a:cs typeface="Times New Roman" pitchFamily="18" charset="0"/>
                      </a:endParaRPr>
                    </a:p>
                  </a:txBody>
                  <a:tcPr marL="89126" marR="89126" marT="45718" marB="45718" anchor="ctr"/>
                </a:tc>
                <a:tc>
                  <a:txBody>
                    <a:bodyPr/>
                    <a:lstStyle/>
                    <a:p>
                      <a:pPr marL="342900" indent="-342900">
                        <a:buAutoNum type="arabicPeriod"/>
                      </a:pPr>
                      <a:r>
                        <a:rPr lang="zh-TW" altLang="en-US" sz="2400" baseline="0" dirty="0" smtClean="0">
                          <a:latin typeface="標楷體" panose="03000509000000000000" pitchFamily="65" charset="-120"/>
                          <a:ea typeface="標楷體" panose="03000509000000000000" pitchFamily="65" charset="-120"/>
                          <a:cs typeface="Times New Roman" pitchFamily="18" charset="0"/>
                        </a:rPr>
                        <a:t>策略適切，表達雖大致合理，但出現錯誤的引用。</a:t>
                      </a:r>
                      <a:endParaRPr lang="en-US" altLang="zh-TW" sz="2400" baseline="0" dirty="0" smtClean="0">
                        <a:latin typeface="標楷體" panose="03000509000000000000" pitchFamily="65" charset="-120"/>
                        <a:ea typeface="標楷體" panose="03000509000000000000" pitchFamily="65" charset="-120"/>
                        <a:cs typeface="Times New Roman" pitchFamily="18" charset="0"/>
                      </a:endParaRPr>
                    </a:p>
                    <a:p>
                      <a:pPr marL="342900" indent="-342900">
                        <a:buAutoNum type="arabicPeriod"/>
                      </a:pPr>
                      <a:r>
                        <a:rPr lang="zh-TW" altLang="en-US" sz="2400" baseline="0" dirty="0" smtClean="0">
                          <a:latin typeface="標楷體" panose="03000509000000000000" pitchFamily="65" charset="-120"/>
                          <a:ea typeface="標楷體" panose="03000509000000000000" pitchFamily="65" charset="-120"/>
                          <a:cs typeface="Times New Roman" pitchFamily="18" charset="0"/>
                        </a:rPr>
                        <a:t>策略方向正確，但缺乏嚴謹性，不足以解決題目問題。</a:t>
                      </a:r>
                      <a:endParaRPr lang="en-US" altLang="zh-TW" sz="2400" baseline="0" dirty="0" smtClean="0">
                        <a:latin typeface="標楷體" panose="03000509000000000000" pitchFamily="65" charset="-120"/>
                        <a:ea typeface="標楷體" panose="03000509000000000000" pitchFamily="65" charset="-120"/>
                        <a:cs typeface="Times New Roman" pitchFamily="18" charset="0"/>
                      </a:endParaRPr>
                    </a:p>
                    <a:p>
                      <a:pPr marL="342900" indent="-342900">
                        <a:buAutoNum type="arabicPeriod"/>
                      </a:pPr>
                      <a:r>
                        <a:rPr lang="zh-TW" altLang="en-US" sz="2400" baseline="0" dirty="0" smtClean="0">
                          <a:latin typeface="標楷體" panose="03000509000000000000" pitchFamily="65" charset="-120"/>
                          <a:ea typeface="標楷體" panose="03000509000000000000" pitchFamily="65" charset="-120"/>
                          <a:cs typeface="Times New Roman" pitchFamily="18" charset="0"/>
                        </a:rPr>
                        <a:t>策略方向正確，但未能完全將題目轉化成數學問題。</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marL="89126" marR="89126" marT="45718" marB="45718" anchor="ctr"/>
                </a:tc>
                <a:extLst>
                  <a:ext uri="{0D108BD9-81ED-4DB2-BD59-A6C34878D82A}">
                    <a16:rowId xmlns:a16="http://schemas.microsoft.com/office/drawing/2014/main" xmlns="" val="10003"/>
                  </a:ext>
                </a:extLst>
              </a:tr>
              <a:tr h="648072">
                <a:tc>
                  <a:txBody>
                    <a:bodyPr/>
                    <a:lstStyle/>
                    <a:p>
                      <a:pPr algn="ctr"/>
                      <a:r>
                        <a:rPr lang="en-US" altLang="zh-TW" sz="3200" b="1" baseline="0" dirty="0" smtClean="0">
                          <a:solidFill>
                            <a:srgbClr val="FF0000"/>
                          </a:solidFill>
                          <a:latin typeface="Times New Roman" pitchFamily="18" charset="0"/>
                          <a:cs typeface="Times New Roman" pitchFamily="18" charset="0"/>
                        </a:rPr>
                        <a:t>0</a:t>
                      </a:r>
                      <a:endParaRPr lang="zh-TW" altLang="en-US" sz="3200" b="1" baseline="0" dirty="0">
                        <a:solidFill>
                          <a:srgbClr val="FF0000"/>
                        </a:solidFill>
                        <a:latin typeface="Times New Roman" pitchFamily="18" charset="0"/>
                        <a:ea typeface="標楷體" pitchFamily="65" charset="-120"/>
                        <a:cs typeface="Times New Roman" pitchFamily="18" charset="0"/>
                      </a:endParaRPr>
                    </a:p>
                  </a:txBody>
                  <a:tcPr marL="89126" marR="89126" marT="45718" marB="45718" anchor="ctr"/>
                </a:tc>
                <a:tc>
                  <a:txBody>
                    <a:bodyPr/>
                    <a:lstStyle/>
                    <a:p>
                      <a:r>
                        <a:rPr lang="zh-TW" altLang="en-US" sz="2400" baseline="0" dirty="0" smtClean="0">
                          <a:latin typeface="標楷體" panose="03000509000000000000" pitchFamily="65" charset="-120"/>
                          <a:ea typeface="標楷體" panose="03000509000000000000" pitchFamily="65" charset="-120"/>
                          <a:cs typeface="Times New Roman" pitchFamily="18" charset="0"/>
                        </a:rPr>
                        <a:t>策略模糊不清；解題過程空白或與題目無關。</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marL="89126" marR="89126" marT="45718" marB="45718" anchor="ctr"/>
                </a:tc>
                <a:extLst>
                  <a:ext uri="{0D108BD9-81ED-4DB2-BD59-A6C34878D82A}">
                    <a16:rowId xmlns:a16="http://schemas.microsoft.com/office/drawing/2014/main" xmlns="" val="10004"/>
                  </a:ext>
                </a:extLst>
              </a:tr>
            </a:tbl>
          </a:graphicData>
        </a:graphic>
      </p:graphicFrame>
      <p:sp>
        <p:nvSpPr>
          <p:cNvPr id="5" name="投影片編號版面配置區 4"/>
          <p:cNvSpPr>
            <a:spLocks noGrp="1"/>
          </p:cNvSpPr>
          <p:nvPr>
            <p:ph type="sldNum" sz="quarter" idx="12"/>
          </p:nvPr>
        </p:nvSpPr>
        <p:spPr/>
        <p:txBody>
          <a:bodyPr/>
          <a:lstStyle/>
          <a:p>
            <a:fld id="{1C6E4CFB-D5C7-44F8-8B47-D3E0F5D904E7}" type="slidenum">
              <a:rPr lang="zh-TW" altLang="en-US">
                <a:ea typeface="新細明體" pitchFamily="18" charset="-120"/>
              </a:rPr>
              <a:pPr/>
              <a:t>33</a:t>
            </a:fld>
            <a:endParaRPr lang="zh-TW" altLang="en-US">
              <a:ea typeface="新細明體" pitchFamily="18" charset="-120"/>
            </a:endParaRPr>
          </a:p>
        </p:txBody>
      </p:sp>
    </p:spTree>
    <p:extLst>
      <p:ext uri="{BB962C8B-B14F-4D97-AF65-F5344CB8AC3E}">
        <p14:creationId xmlns:p14="http://schemas.microsoft.com/office/powerpoint/2010/main" xmlns="" val="176549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a:xfrm>
            <a:off x="2056729" y="675320"/>
            <a:ext cx="2746625" cy="78332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42900"/>
            <a:r>
              <a:rPr kumimoji="1" lang="zh-TW" altLang="en-US" b="1" kern="0" dirty="0">
                <a:solidFill>
                  <a:schemeClr val="tx1"/>
                </a:solidFill>
                <a:latin typeface="標楷體" pitchFamily="65" charset="-120"/>
                <a:ea typeface="標楷體" pitchFamily="65" charset="-120"/>
                <a:cs typeface="+mj-cs"/>
              </a:rPr>
              <a:t>評分指引</a:t>
            </a:r>
          </a:p>
        </p:txBody>
      </p:sp>
      <p:sp>
        <p:nvSpPr>
          <p:cNvPr id="3" name="內容版面配置區 2"/>
          <p:cNvSpPr>
            <a:spLocks noGrp="1"/>
          </p:cNvSpPr>
          <p:nvPr>
            <p:ph idx="1"/>
          </p:nvPr>
        </p:nvSpPr>
        <p:spPr>
          <a:xfrm>
            <a:off x="1825376" y="1458640"/>
            <a:ext cx="8915400" cy="3777622"/>
          </a:xfrm>
        </p:spPr>
        <p:txBody>
          <a:bodyPr>
            <a:normAutofit/>
          </a:bodyPr>
          <a:lstStyle/>
          <a:p>
            <a:pPr algn="just" eaLnBrk="1">
              <a:lnSpc>
                <a:spcPct val="120000"/>
              </a:lnSpc>
              <a:buFont typeface="Wingdings" pitchFamily="2" charset="2"/>
              <a:buChar char="u"/>
              <a:defRPr/>
            </a:pPr>
            <a:r>
              <a:rPr lang="zh-TW" altLang="en-US" sz="3200" b="1" dirty="0" smtClean="0">
                <a:latin typeface="標楷體" panose="03000509000000000000" pitchFamily="65" charset="-120"/>
                <a:ea typeface="標楷體" panose="03000509000000000000" pitchFamily="65" charset="-120"/>
              </a:rPr>
              <a:t>評分規準為數學非選試題評分的架構。</a:t>
            </a:r>
            <a:endParaRPr lang="en-US" altLang="zh-TW" sz="3200" b="1" dirty="0" smtClean="0">
              <a:latin typeface="標楷體" panose="03000509000000000000" pitchFamily="65" charset="-120"/>
              <a:ea typeface="標楷體" panose="03000509000000000000" pitchFamily="65" charset="-120"/>
            </a:endParaRPr>
          </a:p>
          <a:p>
            <a:pPr marL="396000" indent="-396000" algn="just" eaLnBrk="1">
              <a:lnSpc>
                <a:spcPct val="120000"/>
              </a:lnSpc>
              <a:buFont typeface="Wingdings" pitchFamily="2" charset="2"/>
              <a:buChar char="u"/>
              <a:defRPr/>
            </a:pPr>
            <a:r>
              <a:rPr lang="zh-TW" altLang="en-US" sz="3200" b="1" dirty="0" smtClean="0">
                <a:latin typeface="標楷體" panose="03000509000000000000" pitchFamily="65" charset="-120"/>
                <a:ea typeface="標楷體" panose="03000509000000000000" pitchFamily="65" charset="-120"/>
              </a:rPr>
              <a:t>每一試題依據評分規準及該題評量目標，訂定</a:t>
            </a:r>
            <a:r>
              <a:rPr lang="zh-TW" altLang="en-US" sz="3200" b="1" dirty="0" smtClean="0">
                <a:solidFill>
                  <a:srgbClr val="0000FF"/>
                </a:solidFill>
                <a:latin typeface="標楷體" panose="03000509000000000000" pitchFamily="65" charset="-120"/>
                <a:ea typeface="標楷體" panose="03000509000000000000" pitchFamily="65" charset="-120"/>
              </a:rPr>
              <a:t>評分指引，</a:t>
            </a:r>
            <a:r>
              <a:rPr lang="zh-TW" altLang="en-US" sz="3200" b="1" dirty="0" smtClean="0">
                <a:latin typeface="標楷體" panose="03000509000000000000" pitchFamily="65" charset="-120"/>
                <a:ea typeface="標楷體" panose="03000509000000000000" pitchFamily="65" charset="-120"/>
              </a:rPr>
              <a:t>再進行進行閱卷。</a:t>
            </a:r>
            <a:endParaRPr lang="en-US" altLang="zh-TW" sz="3200" b="1" dirty="0" smtClean="0">
              <a:latin typeface="標楷體" panose="03000509000000000000" pitchFamily="65" charset="-120"/>
              <a:ea typeface="標楷體" panose="03000509000000000000" pitchFamily="65" charset="-120"/>
            </a:endParaRPr>
          </a:p>
          <a:p>
            <a:pPr marL="396000" indent="-396000" eaLnBrk="1">
              <a:lnSpc>
                <a:spcPct val="120000"/>
              </a:lnSpc>
              <a:buFont typeface="Wingdings" pitchFamily="2" charset="2"/>
              <a:buChar char="u"/>
              <a:defRPr/>
            </a:pPr>
            <a:r>
              <a:rPr lang="zh-TW" altLang="en-US" sz="3200" b="1" dirty="0" smtClean="0">
                <a:latin typeface="標楷體" panose="03000509000000000000" pitchFamily="65" charset="-120"/>
                <a:ea typeface="標楷體" panose="03000509000000000000" pitchFamily="65" charset="-120"/>
              </a:rPr>
              <a:t>評分指引由</a:t>
            </a:r>
            <a:r>
              <a:rPr lang="en-US" altLang="zh-TW" sz="3200" b="1" dirty="0" smtClean="0">
                <a:latin typeface="標楷體" panose="03000509000000000000" pitchFamily="65" charset="-120"/>
                <a:ea typeface="標楷體" panose="03000509000000000000" pitchFamily="65" charset="-120"/>
                <a:cs typeface="Times New Roman" panose="02020603050405020304" pitchFamily="18" charset="0"/>
              </a:rPr>
              <a:t>20</a:t>
            </a:r>
            <a:r>
              <a:rPr lang="zh-TW" altLang="en-US" sz="3200" b="1" dirty="0" smtClean="0">
                <a:latin typeface="標楷體" panose="03000509000000000000" pitchFamily="65" charset="-120"/>
                <a:ea typeface="標楷體" panose="03000509000000000000" pitchFamily="65" charset="-120"/>
              </a:rPr>
              <a:t>幾位核心委員依據評分規準及試題評量目標共同討論訂定。</a:t>
            </a:r>
            <a:endParaRPr lang="en-US" altLang="zh-TW" sz="3200" b="1" dirty="0" smtClean="0">
              <a:latin typeface="標楷體" panose="03000509000000000000" pitchFamily="65" charset="-120"/>
              <a:ea typeface="標楷體" panose="03000509000000000000" pitchFamily="65" charset="-120"/>
            </a:endParaRPr>
          </a:p>
          <a:p>
            <a:pPr marL="457200" lvl="1" indent="0" eaLnBrk="1">
              <a:lnSpc>
                <a:spcPct val="120000"/>
              </a:lnSpc>
              <a:buNone/>
              <a:defRPr/>
            </a:pPr>
            <a:endParaRPr lang="en-US" altLang="zh-TW" sz="3200" b="1" dirty="0">
              <a:latin typeface="標楷體" pitchFamily="65" charset="-120"/>
            </a:endParaRPr>
          </a:p>
          <a:p>
            <a:pPr eaLnBrk="1">
              <a:lnSpc>
                <a:spcPct val="120000"/>
              </a:lnSpc>
              <a:defRPr/>
            </a:pPr>
            <a:endParaRPr lang="en-US" altLang="zh-TW" sz="3200" b="1" dirty="0" smtClean="0">
              <a:latin typeface="標楷體" pitchFamily="65" charset="-120"/>
            </a:endParaRPr>
          </a:p>
          <a:p>
            <a:pPr eaLnBrk="1">
              <a:lnSpc>
                <a:spcPct val="120000"/>
              </a:lnSpc>
              <a:defRPr/>
            </a:pPr>
            <a:endParaRPr lang="en-US" altLang="zh-TW" sz="3200" b="1" dirty="0" smtClean="0">
              <a:latin typeface="標楷體" pitchFamily="65" charset="-120"/>
            </a:endParaRPr>
          </a:p>
          <a:p>
            <a:pPr eaLnBrk="1">
              <a:defRPr/>
            </a:pPr>
            <a:endParaRPr lang="en-US" altLang="zh-TW" sz="3200" b="1" dirty="0" smtClean="0">
              <a:latin typeface="標楷體" pitchFamily="65" charset="-120"/>
            </a:endParaRPr>
          </a:p>
          <a:p>
            <a:pPr eaLnBrk="1" hangingPunct="1">
              <a:defRPr/>
            </a:pPr>
            <a:endParaRPr lang="zh-TW" altLang="en-US" sz="3200" b="1" dirty="0">
              <a:latin typeface="標楷體" pitchFamily="65" charset="-120"/>
            </a:endParaRPr>
          </a:p>
        </p:txBody>
      </p:sp>
      <p:sp>
        <p:nvSpPr>
          <p:cNvPr id="4" name="投影片編號版面配置區 3"/>
          <p:cNvSpPr>
            <a:spLocks noGrp="1"/>
          </p:cNvSpPr>
          <p:nvPr>
            <p:ph type="sldNum" sz="quarter" idx="12"/>
          </p:nvPr>
        </p:nvSpPr>
        <p:spPr/>
        <p:txBody>
          <a:bodyPr/>
          <a:lstStyle/>
          <a:p>
            <a:fld id="{1C6E4CFB-D5C7-44F8-8B47-D3E0F5D904E7}" type="slidenum">
              <a:rPr lang="zh-TW" altLang="en-US">
                <a:ea typeface="新細明體" pitchFamily="18" charset="-120"/>
              </a:rPr>
              <a:pPr/>
              <a:t>34</a:t>
            </a:fld>
            <a:endParaRPr lang="zh-TW" altLang="en-US" dirty="0">
              <a:ea typeface="新細明體" pitchFamily="18" charset="-120"/>
            </a:endParaRPr>
          </a:p>
        </p:txBody>
      </p:sp>
    </p:spTree>
    <p:extLst>
      <p:ext uri="{BB962C8B-B14F-4D97-AF65-F5344CB8AC3E}">
        <p14:creationId xmlns:p14="http://schemas.microsoft.com/office/powerpoint/2010/main" xmlns="" val="257982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95797B8-7E70-45A3-B78E-8E1ED62D50C4}" type="slidenum">
              <a:rPr lang="zh-TW" altLang="en-US" smtClean="0"/>
              <a:pPr>
                <a:defRPr/>
              </a:pPr>
              <a:t>35</a:t>
            </a:fld>
            <a:endParaRPr lang="zh-TW" altLang="en-US"/>
          </a:p>
        </p:txBody>
      </p:sp>
      <p:sp>
        <p:nvSpPr>
          <p:cNvPr id="5" name="標題 1"/>
          <p:cNvSpPr txBox="1">
            <a:spLocks/>
          </p:cNvSpPr>
          <p:nvPr/>
        </p:nvSpPr>
        <p:spPr bwMode="auto">
          <a:xfrm>
            <a:off x="1930914" y="646144"/>
            <a:ext cx="4969925" cy="842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kumimoji="1" lang="zh-TW" altLang="en-US" b="1" kern="0" dirty="0" smtClean="0">
                <a:solidFill>
                  <a:schemeClr val="tx1"/>
                </a:solidFill>
                <a:latin typeface="標楷體" pitchFamily="65" charset="-120"/>
                <a:ea typeface="標楷體" pitchFamily="65" charset="-120"/>
                <a:cs typeface="+mj-cs"/>
              </a:rPr>
              <a:t>評分品質的控管</a:t>
            </a:r>
            <a:endParaRPr kumimoji="1" lang="zh-TW" altLang="en-US" b="1" kern="0" dirty="0">
              <a:solidFill>
                <a:schemeClr val="tx1"/>
              </a:solidFill>
              <a:latin typeface="標楷體" pitchFamily="65" charset="-120"/>
              <a:ea typeface="標楷體" pitchFamily="65" charset="-120"/>
              <a:cs typeface="+mj-cs"/>
            </a:endParaRPr>
          </a:p>
        </p:txBody>
      </p:sp>
      <p:sp>
        <p:nvSpPr>
          <p:cNvPr id="6" name="內容版面配置區 2"/>
          <p:cNvSpPr txBox="1">
            <a:spLocks/>
          </p:cNvSpPr>
          <p:nvPr/>
        </p:nvSpPr>
        <p:spPr bwMode="auto">
          <a:xfrm>
            <a:off x="1930914" y="1629348"/>
            <a:ext cx="5106988" cy="249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30200" indent="-330200" defTabSz="881063" eaLnBrk="1" hangingPunct="1">
              <a:spcBef>
                <a:spcPts val="1800"/>
              </a:spcBef>
              <a:buFont typeface="Wingdings" pitchFamily="2" charset="2"/>
              <a:buChar char="u"/>
            </a:pPr>
            <a:r>
              <a:rPr kumimoji="0" lang="zh-TW" altLang="en-US" sz="3200" b="1" dirty="0" smtClean="0">
                <a:latin typeface="標楷體" panose="03000509000000000000" pitchFamily="65" charset="-120"/>
                <a:ea typeface="標楷體" panose="03000509000000000000" pitchFamily="65" charset="-120"/>
              </a:rPr>
              <a:t>閱卷委員的訓練</a:t>
            </a:r>
            <a:endParaRPr kumimoji="0" lang="en-US" altLang="zh-TW" sz="3200" b="1" dirty="0" smtClean="0">
              <a:latin typeface="標楷體" panose="03000509000000000000" pitchFamily="65" charset="-120"/>
              <a:ea typeface="標楷體" panose="03000509000000000000" pitchFamily="65" charset="-120"/>
            </a:endParaRPr>
          </a:p>
          <a:p>
            <a:pPr marL="330200" indent="-330200" defTabSz="881063" eaLnBrk="1" hangingPunct="1">
              <a:spcBef>
                <a:spcPts val="1800"/>
              </a:spcBef>
              <a:buFont typeface="Wingdings" pitchFamily="2" charset="2"/>
              <a:buChar char="u"/>
            </a:pPr>
            <a:r>
              <a:rPr kumimoji="0" lang="zh-TW" altLang="en-US" sz="3200" b="1" dirty="0" smtClean="0">
                <a:latin typeface="標楷體" panose="03000509000000000000" pitchFamily="65" charset="-120"/>
                <a:ea typeface="標楷體" panose="03000509000000000000" pitchFamily="65" charset="-120"/>
              </a:rPr>
              <a:t>評分機制</a:t>
            </a:r>
            <a:endParaRPr kumimoji="0" lang="en-US" altLang="zh-TW" sz="3200" b="1" dirty="0" smtClean="0">
              <a:latin typeface="標楷體" panose="03000509000000000000" pitchFamily="65" charset="-120"/>
              <a:ea typeface="標楷體" panose="03000509000000000000" pitchFamily="65" charset="-120"/>
            </a:endParaRPr>
          </a:p>
          <a:p>
            <a:pPr marL="330200" indent="-330200" defTabSz="881063" eaLnBrk="1" hangingPunct="1">
              <a:spcBef>
                <a:spcPts val="1800"/>
              </a:spcBef>
              <a:buFont typeface="Wingdings" pitchFamily="2" charset="2"/>
              <a:buChar char="u"/>
            </a:pPr>
            <a:r>
              <a:rPr kumimoji="0" lang="en-US" altLang="zh-TW" sz="3200" b="1" dirty="0" smtClean="0">
                <a:latin typeface="標楷體" panose="03000509000000000000" pitchFamily="65" charset="-120"/>
                <a:ea typeface="標楷體" panose="03000509000000000000" pitchFamily="65" charset="-120"/>
              </a:rPr>
              <a:t>(</a:t>
            </a:r>
            <a:r>
              <a:rPr kumimoji="0" lang="zh-TW" altLang="en-US" sz="3200" b="1" dirty="0" smtClean="0">
                <a:latin typeface="標楷體" panose="03000509000000000000" pitchFamily="65" charset="-120"/>
                <a:ea typeface="標楷體" panose="03000509000000000000" pitchFamily="65" charset="-120"/>
              </a:rPr>
              <a:t>線上</a:t>
            </a:r>
            <a:r>
              <a:rPr kumimoji="0" lang="en-US" altLang="zh-TW" sz="3200" b="1" dirty="0" smtClean="0">
                <a:latin typeface="標楷體" panose="03000509000000000000" pitchFamily="65" charset="-120"/>
                <a:ea typeface="標楷體" panose="03000509000000000000" pitchFamily="65" charset="-120"/>
              </a:rPr>
              <a:t>)</a:t>
            </a:r>
            <a:r>
              <a:rPr kumimoji="0" lang="zh-TW" altLang="en-US" sz="3200" b="1" dirty="0" smtClean="0">
                <a:latin typeface="標楷體" panose="03000509000000000000" pitchFamily="65" charset="-120"/>
                <a:ea typeface="標楷體" panose="03000509000000000000" pitchFamily="65" charset="-120"/>
              </a:rPr>
              <a:t>閱卷流程</a:t>
            </a:r>
          </a:p>
        </p:txBody>
      </p:sp>
    </p:spTree>
    <p:extLst>
      <p:ext uri="{BB962C8B-B14F-4D97-AF65-F5344CB8AC3E}">
        <p14:creationId xmlns:p14="http://schemas.microsoft.com/office/powerpoint/2010/main" xmlns="" val="4161058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95797B8-7E70-45A3-B78E-8E1ED62D50C4}" type="slidenum">
              <a:rPr lang="zh-TW" altLang="en-US" smtClean="0"/>
              <a:pPr>
                <a:defRPr/>
              </a:pPr>
              <a:t>36</a:t>
            </a:fld>
            <a:endParaRPr lang="zh-TW" altLang="en-US"/>
          </a:p>
        </p:txBody>
      </p:sp>
      <p:sp>
        <p:nvSpPr>
          <p:cNvPr id="7" name="標題 1"/>
          <p:cNvSpPr>
            <a:spLocks noGrp="1"/>
          </p:cNvSpPr>
          <p:nvPr>
            <p:ph type="title"/>
          </p:nvPr>
        </p:nvSpPr>
        <p:spPr>
          <a:xfrm>
            <a:off x="1885510" y="656280"/>
            <a:ext cx="3769775" cy="804640"/>
          </a:xfrm>
        </p:spPr>
        <p:txBody>
          <a:bodyPr/>
          <a:lstStyle/>
          <a:p>
            <a:pPr defTabSz="342900"/>
            <a:r>
              <a:rPr kumimoji="1" lang="zh-TW" altLang="en-US" b="1" kern="0" dirty="0">
                <a:solidFill>
                  <a:schemeClr val="tx1"/>
                </a:solidFill>
                <a:latin typeface="標楷體" pitchFamily="65" charset="-120"/>
                <a:ea typeface="標楷體" pitchFamily="65" charset="-120"/>
                <a:cs typeface="+mj-cs"/>
              </a:rPr>
              <a:t>閱卷委員的訓練</a:t>
            </a:r>
          </a:p>
        </p:txBody>
      </p:sp>
      <p:sp>
        <p:nvSpPr>
          <p:cNvPr id="8" name="內容版面配置區 2"/>
          <p:cNvSpPr>
            <a:spLocks noGrp="1"/>
          </p:cNvSpPr>
          <p:nvPr>
            <p:ph idx="1"/>
          </p:nvPr>
        </p:nvSpPr>
        <p:spPr>
          <a:xfrm>
            <a:off x="1797050" y="1430031"/>
            <a:ext cx="8580839" cy="5029200"/>
          </a:xfrm>
        </p:spPr>
        <p:txBody>
          <a:bodyPr/>
          <a:lstStyle/>
          <a:p>
            <a:pPr marL="330200" indent="-330200" algn="just" defTabSz="881063" eaLnBrk="1" hangingPunct="1">
              <a:spcBef>
                <a:spcPts val="1800"/>
              </a:spcBef>
              <a:buFont typeface="Wingdings" pitchFamily="2" charset="2"/>
              <a:buChar char="u"/>
              <a:defRPr/>
            </a:pPr>
            <a:r>
              <a:rPr lang="zh-TW" altLang="en-US" sz="3200" b="1" dirty="0" smtClean="0">
                <a:latin typeface="標楷體" panose="03000509000000000000" pitchFamily="65" charset="-120"/>
                <a:ea typeface="標楷體" panose="03000509000000000000" pitchFamily="65" charset="-120"/>
              </a:rPr>
              <a:t>核心委員－每年進行多次培訓會議</a:t>
            </a:r>
            <a:endParaRPr lang="en-US" altLang="zh-TW" sz="3200" b="1" dirty="0">
              <a:latin typeface="標楷體" panose="03000509000000000000" pitchFamily="65" charset="-120"/>
              <a:ea typeface="標楷體" panose="03000509000000000000" pitchFamily="65" charset="-120"/>
            </a:endParaRPr>
          </a:p>
          <a:p>
            <a:pPr lvl="1" algn="just" defTabSz="881063" eaLnBrk="1" hangingPunct="1">
              <a:spcBef>
                <a:spcPts val="1800"/>
              </a:spcBef>
              <a:buFont typeface="Arial" pitchFamily="34" charset="0"/>
              <a:buChar char="•"/>
              <a:defRPr/>
            </a:pPr>
            <a:r>
              <a:rPr lang="zh-TW" altLang="en-US" sz="3200" b="1" dirty="0" smtClean="0">
                <a:latin typeface="標楷體" panose="03000509000000000000" pitchFamily="65" charset="-120"/>
                <a:ea typeface="標楷體" panose="03000509000000000000" pitchFamily="65" charset="-120"/>
              </a:rPr>
              <a:t>增加閱卷共識</a:t>
            </a:r>
            <a:endParaRPr lang="en-US" altLang="zh-TW" sz="3200" b="1" dirty="0" smtClean="0">
              <a:latin typeface="標楷體" panose="03000509000000000000" pitchFamily="65" charset="-120"/>
              <a:ea typeface="標楷體" panose="03000509000000000000" pitchFamily="65" charset="-120"/>
            </a:endParaRPr>
          </a:p>
          <a:p>
            <a:pPr lvl="1" algn="just" defTabSz="881063" eaLnBrk="1" hangingPunct="1">
              <a:spcBef>
                <a:spcPts val="1800"/>
              </a:spcBef>
              <a:buFont typeface="Arial" pitchFamily="34" charset="0"/>
              <a:buChar char="•"/>
              <a:defRPr/>
            </a:pPr>
            <a:r>
              <a:rPr lang="zh-TW" altLang="en-US" sz="3200" b="1" dirty="0" smtClean="0">
                <a:latin typeface="標楷體" panose="03000509000000000000" pitchFamily="65" charset="-120"/>
                <a:ea typeface="標楷體" panose="03000509000000000000" pitchFamily="65" charset="-120"/>
              </a:rPr>
              <a:t>熟練訂定評分指引</a:t>
            </a:r>
            <a:endParaRPr lang="en-US" altLang="zh-TW" sz="3200" b="1" dirty="0" smtClean="0">
              <a:latin typeface="標楷體" panose="03000509000000000000" pitchFamily="65" charset="-120"/>
              <a:ea typeface="標楷體" panose="03000509000000000000" pitchFamily="65" charset="-120"/>
            </a:endParaRPr>
          </a:p>
          <a:p>
            <a:pPr marL="330200" indent="-330200" algn="just" defTabSz="881063" eaLnBrk="1" hangingPunct="1">
              <a:spcBef>
                <a:spcPts val="1800"/>
              </a:spcBef>
              <a:buFont typeface="Wingdings" pitchFamily="2" charset="2"/>
              <a:buChar char="u"/>
              <a:defRPr/>
            </a:pPr>
            <a:r>
              <a:rPr lang="zh-TW" altLang="en-US" sz="3200" b="1" dirty="0" smtClean="0">
                <a:latin typeface="標楷體" panose="03000509000000000000" pitchFamily="65" charset="-120"/>
                <a:ea typeface="標楷體" panose="03000509000000000000" pitchFamily="65" charset="-120"/>
              </a:rPr>
              <a:t>評閱委員－每年兩次培訓會議</a:t>
            </a:r>
            <a:endParaRPr lang="en-US" altLang="zh-TW" sz="3200" b="1" dirty="0" smtClean="0">
              <a:latin typeface="標楷體" panose="03000509000000000000" pitchFamily="65" charset="-120"/>
              <a:ea typeface="標楷體" panose="03000509000000000000" pitchFamily="65" charset="-120"/>
            </a:endParaRPr>
          </a:p>
          <a:p>
            <a:pPr marL="857250" lvl="1" indent="-457200" algn="just" defTabSz="881063" eaLnBrk="1" hangingPunct="1">
              <a:spcBef>
                <a:spcPts val="1800"/>
              </a:spcBef>
              <a:buFont typeface="Arial" pitchFamily="34" charset="0"/>
              <a:buChar char="•"/>
              <a:defRPr/>
            </a:pPr>
            <a:r>
              <a:rPr lang="zh-TW" altLang="en-US" sz="3200" b="1" dirty="0" smtClean="0">
                <a:latin typeface="標楷體" panose="03000509000000000000" pitchFamily="65" charset="-120"/>
                <a:ea typeface="標楷體" panose="03000509000000000000" pitchFamily="65" charset="-120"/>
                <a:cs typeface="+mn-cs"/>
              </a:rPr>
              <a:t>了解如何依據評分指引評分</a:t>
            </a:r>
            <a:endParaRPr lang="en-US" altLang="zh-TW" sz="3200" b="1" dirty="0" smtClean="0">
              <a:latin typeface="標楷體" panose="03000509000000000000" pitchFamily="65" charset="-120"/>
              <a:ea typeface="標楷體" panose="03000509000000000000" pitchFamily="65" charset="-120"/>
              <a:cs typeface="+mn-cs"/>
            </a:endParaRPr>
          </a:p>
          <a:p>
            <a:pPr marL="857250" lvl="1" indent="-457200" algn="just" defTabSz="881063" eaLnBrk="1" hangingPunct="1">
              <a:spcBef>
                <a:spcPts val="1800"/>
              </a:spcBef>
              <a:buFont typeface="Arial" pitchFamily="34" charset="0"/>
              <a:buChar char="•"/>
              <a:defRPr/>
            </a:pPr>
            <a:r>
              <a:rPr lang="zh-TW" altLang="en-US" sz="3200" b="1" dirty="0" smtClean="0">
                <a:latin typeface="標楷體" panose="03000509000000000000" pitchFamily="65" charset="-120"/>
                <a:ea typeface="標楷體" panose="03000509000000000000" pitchFamily="65" charset="-120"/>
                <a:cs typeface="+mn-cs"/>
              </a:rPr>
              <a:t>了解閱卷共識</a:t>
            </a:r>
            <a:endParaRPr lang="en-US" altLang="zh-TW" sz="3200" b="1" dirty="0" smtClean="0">
              <a:latin typeface="標楷體" panose="03000509000000000000" pitchFamily="65" charset="-120"/>
              <a:ea typeface="標楷體" panose="03000509000000000000" pitchFamily="65" charset="-120"/>
              <a:cs typeface="+mn-cs"/>
            </a:endParaRPr>
          </a:p>
          <a:p>
            <a:pPr marL="857250" lvl="1" indent="-457200" algn="just" defTabSz="881063" eaLnBrk="1" hangingPunct="1">
              <a:spcBef>
                <a:spcPts val="1800"/>
              </a:spcBef>
              <a:buFont typeface="Arial" pitchFamily="34" charset="0"/>
              <a:buChar char="•"/>
              <a:defRPr/>
            </a:pPr>
            <a:r>
              <a:rPr lang="zh-TW" altLang="en-US" sz="3200" b="1" dirty="0" smtClean="0">
                <a:latin typeface="標楷體" panose="03000509000000000000" pitchFamily="65" charset="-120"/>
                <a:ea typeface="標楷體" panose="03000509000000000000" pitchFamily="65" charset="-120"/>
                <a:cs typeface="+mn-cs"/>
              </a:rPr>
              <a:t>從培訓過程中篩選合適的評閱委</a:t>
            </a:r>
            <a:r>
              <a:rPr lang="zh-TW" altLang="en-US" sz="3200" b="1" dirty="0">
                <a:latin typeface="標楷體" panose="03000509000000000000" pitchFamily="65" charset="-120"/>
                <a:ea typeface="標楷體" panose="03000509000000000000" pitchFamily="65" charset="-120"/>
                <a:cs typeface="+mn-cs"/>
              </a:rPr>
              <a:t>員</a:t>
            </a:r>
            <a:endParaRPr lang="en-US" altLang="zh-TW" sz="3200" b="1" dirty="0" smtClean="0">
              <a:latin typeface="標楷體" panose="03000509000000000000" pitchFamily="65" charset="-120"/>
              <a:ea typeface="標楷體" panose="03000509000000000000" pitchFamily="65" charset="-120"/>
              <a:cs typeface="+mn-cs"/>
            </a:endParaRPr>
          </a:p>
          <a:p>
            <a:pPr marL="730250" lvl="1" indent="-330200" algn="just" defTabSz="881063" eaLnBrk="1" hangingPunct="1">
              <a:spcBef>
                <a:spcPts val="1800"/>
              </a:spcBef>
              <a:buFont typeface="Arial" pitchFamily="34" charset="0"/>
              <a:buChar char="•"/>
              <a:defRPr/>
            </a:pPr>
            <a:endParaRPr lang="en-US" altLang="zh-TW" sz="3200" b="1" dirty="0" smtClean="0">
              <a:latin typeface="標楷體" panose="03000509000000000000" pitchFamily="65" charset="-120"/>
              <a:ea typeface="標楷體" panose="03000509000000000000" pitchFamily="65" charset="-120"/>
            </a:endParaRPr>
          </a:p>
          <a:p>
            <a:pPr eaLnBrk="1" hangingPunct="1">
              <a:defRPr/>
            </a:pPr>
            <a:endParaRPr lang="zh-TW" altLang="en-US" sz="3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3161042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95797B8-7E70-45A3-B78E-8E1ED62D50C4}" type="slidenum">
              <a:rPr lang="zh-TW" altLang="en-US" smtClean="0"/>
              <a:pPr>
                <a:defRPr/>
              </a:pPr>
              <a:t>37</a:t>
            </a:fld>
            <a:endParaRPr lang="zh-TW" altLang="en-US"/>
          </a:p>
        </p:txBody>
      </p:sp>
      <p:sp>
        <p:nvSpPr>
          <p:cNvPr id="7" name="標題 1"/>
          <p:cNvSpPr>
            <a:spLocks noGrp="1"/>
          </p:cNvSpPr>
          <p:nvPr>
            <p:ph type="title"/>
          </p:nvPr>
        </p:nvSpPr>
        <p:spPr>
          <a:xfrm>
            <a:off x="1980341" y="668337"/>
            <a:ext cx="2893475" cy="74749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42900"/>
            <a:r>
              <a:rPr kumimoji="1" lang="zh-TW" altLang="en-US" b="1" kern="0" dirty="0">
                <a:solidFill>
                  <a:schemeClr val="tx1"/>
                </a:solidFill>
                <a:latin typeface="標楷體" pitchFamily="65" charset="-120"/>
                <a:ea typeface="標楷體" pitchFamily="65" charset="-120"/>
                <a:cs typeface="+mj-cs"/>
              </a:rPr>
              <a:t>評分機制</a:t>
            </a:r>
          </a:p>
        </p:txBody>
      </p:sp>
      <p:sp>
        <p:nvSpPr>
          <p:cNvPr id="8" name="內容版面配置區 2"/>
          <p:cNvSpPr>
            <a:spLocks noGrp="1"/>
          </p:cNvSpPr>
          <p:nvPr>
            <p:ph idx="1"/>
          </p:nvPr>
        </p:nvSpPr>
        <p:spPr>
          <a:xfrm>
            <a:off x="1778000" y="1504544"/>
            <a:ext cx="9709150" cy="3924300"/>
          </a:xfrm>
        </p:spPr>
        <p:txBody>
          <a:bodyPr/>
          <a:lstStyle/>
          <a:p>
            <a:pPr marL="396000" indent="-396000" algn="just" eaLnBrk="1">
              <a:buFont typeface="Wingdings" pitchFamily="2" charset="2"/>
              <a:buChar char="u"/>
            </a:pPr>
            <a:r>
              <a:rPr lang="zh-TW" altLang="en-US" sz="3200" b="1" dirty="0" smtClean="0">
                <a:latin typeface="標楷體" panose="03000509000000000000" pitchFamily="65" charset="-120"/>
                <a:ea typeface="標楷體" panose="03000509000000000000" pitchFamily="65" charset="-120"/>
              </a:rPr>
              <a:t>每份試卷皆由兩位評閱委員進行閱卷，當兩閱分數不一致時，則由第三位委員進行複閱。</a:t>
            </a:r>
            <a:endParaRPr lang="en-US" altLang="zh-TW" sz="3200" b="1" dirty="0" smtClean="0">
              <a:latin typeface="標楷體" panose="03000509000000000000" pitchFamily="65" charset="-120"/>
              <a:ea typeface="標楷體" panose="03000509000000000000" pitchFamily="65" charset="-120"/>
            </a:endParaRPr>
          </a:p>
          <a:p>
            <a:pPr marL="396000" indent="-396000" algn="just" eaLnBrk="1">
              <a:buFont typeface="Wingdings" pitchFamily="2" charset="2"/>
              <a:buChar char="u"/>
            </a:pPr>
            <a:r>
              <a:rPr lang="zh-TW" altLang="en-US" sz="3200" b="1" dirty="0" smtClean="0">
                <a:latin typeface="標楷體" panose="03000509000000000000" pitchFamily="65" charset="-120"/>
                <a:ea typeface="標楷體" panose="03000509000000000000" pitchFamily="65" charset="-120"/>
              </a:rPr>
              <a:t>複閱分數與其中一位初閱分數相同時，則以複閱分數作為最後得分。</a:t>
            </a:r>
            <a:endParaRPr lang="en-US" altLang="zh-TW" sz="3200" b="1" dirty="0" smtClean="0">
              <a:latin typeface="標楷體" panose="03000509000000000000" pitchFamily="65" charset="-120"/>
              <a:ea typeface="標楷體" panose="03000509000000000000" pitchFamily="65" charset="-120"/>
            </a:endParaRPr>
          </a:p>
          <a:p>
            <a:pPr marL="396000" indent="-396000" algn="just" eaLnBrk="1">
              <a:buFont typeface="Wingdings" pitchFamily="2" charset="2"/>
              <a:buChar char="u"/>
            </a:pPr>
            <a:r>
              <a:rPr lang="zh-TW" altLang="en-US" sz="3200" b="1" dirty="0" smtClean="0">
                <a:latin typeface="標楷體" panose="03000509000000000000" pitchFamily="65" charset="-120"/>
                <a:ea typeface="標楷體" panose="03000509000000000000" pitchFamily="65" charset="-120"/>
              </a:rPr>
              <a:t>複閱分數若與前兩閱分數不一致時，則為疑問卷，由</a:t>
            </a:r>
            <a:r>
              <a:rPr lang="zh-TW" altLang="en-US" sz="3200" b="1" smtClean="0">
                <a:latin typeface="標楷體" panose="03000509000000000000" pitchFamily="65" charset="-120"/>
                <a:ea typeface="標楷體" panose="03000509000000000000" pitchFamily="65" charset="-120"/>
              </a:rPr>
              <a:t>核心小組開會</a:t>
            </a:r>
            <a:r>
              <a:rPr lang="zh-TW" altLang="en-US" sz="3200" b="1" dirty="0" smtClean="0">
                <a:latin typeface="標楷體" panose="03000509000000000000" pitchFamily="65" charset="-120"/>
                <a:ea typeface="標楷體" panose="03000509000000000000" pitchFamily="65" charset="-120"/>
              </a:rPr>
              <a:t>討論決定最後得分。</a:t>
            </a:r>
            <a:endParaRPr lang="en-US" altLang="zh-TW" sz="3200" b="1"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4111731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內容版面配置區 2"/>
          <p:cNvSpPr>
            <a:spLocks noGrp="1"/>
          </p:cNvSpPr>
          <p:nvPr>
            <p:ph idx="1"/>
          </p:nvPr>
        </p:nvSpPr>
        <p:spPr>
          <a:xfrm>
            <a:off x="2990850" y="3849854"/>
            <a:ext cx="7018338" cy="2559050"/>
          </a:xfrm>
        </p:spPr>
        <p:txBody>
          <a:bodyPr/>
          <a:lstStyle/>
          <a:p>
            <a:pPr eaLnBrk="1" hangingPunct="1"/>
            <a:r>
              <a:rPr lang="zh-TW" altLang="en-US" sz="3200" dirty="0" smtClean="0">
                <a:latin typeface="標楷體" panose="03000509000000000000" pitchFamily="65" charset="-120"/>
                <a:ea typeface="標楷體" panose="03000509000000000000" pitchFamily="65" charset="-120"/>
                <a:cs typeface="超研澤粗魏碑"/>
              </a:rPr>
              <a:t>寫作測驗列入同分比序。</a:t>
            </a:r>
            <a:endParaRPr lang="en-US" altLang="zh-TW" sz="3200" dirty="0" smtClean="0">
              <a:latin typeface="標楷體" panose="03000509000000000000" pitchFamily="65" charset="-120"/>
              <a:ea typeface="標楷體" panose="03000509000000000000" pitchFamily="65" charset="-120"/>
              <a:cs typeface="超研澤粗魏碑"/>
            </a:endParaRPr>
          </a:p>
          <a:p>
            <a:pPr eaLnBrk="1" hangingPunct="1"/>
            <a:r>
              <a:rPr lang="zh-TW" altLang="en-US" sz="3200" dirty="0" smtClean="0">
                <a:latin typeface="標楷體" panose="03000509000000000000" pitchFamily="65" charset="-120"/>
                <a:ea typeface="標楷體" panose="03000509000000000000" pitchFamily="65" charset="-120"/>
                <a:cs typeface="超研澤粗魏碑"/>
              </a:rPr>
              <a:t>英聽和數學非選擇題列入計分。</a:t>
            </a:r>
            <a:endParaRPr lang="en-US" altLang="zh-TW" sz="3200" dirty="0" smtClean="0">
              <a:latin typeface="標楷體" panose="03000509000000000000" pitchFamily="65" charset="-120"/>
              <a:ea typeface="標楷體" panose="03000509000000000000" pitchFamily="65" charset="-120"/>
              <a:cs typeface="超研澤粗魏碑"/>
            </a:endParaRPr>
          </a:p>
          <a:p>
            <a:pPr eaLnBrk="1" hangingPunct="1"/>
            <a:r>
              <a:rPr lang="zh-TW" altLang="en-US" sz="3200" dirty="0" smtClean="0">
                <a:latin typeface="標楷體" panose="03000509000000000000" pitchFamily="65" charset="-120"/>
                <a:ea typeface="標楷體" panose="03000509000000000000" pitchFamily="65" charset="-120"/>
                <a:cs typeface="超研澤粗魏碑"/>
              </a:rPr>
              <a:t>臺</a:t>
            </a:r>
            <a:r>
              <a:rPr lang="zh-TW" altLang="zh-TW" sz="3200" dirty="0" smtClean="0">
                <a:latin typeface="標楷體" panose="03000509000000000000" pitchFamily="65" charset="-120"/>
                <a:ea typeface="標楷體" panose="03000509000000000000" pitchFamily="65" charset="-120"/>
                <a:cs typeface="超研澤粗魏碑"/>
              </a:rPr>
              <a:t>南區超額比序</a:t>
            </a:r>
            <a:r>
              <a:rPr lang="zh-TW" altLang="en-US" sz="3200" dirty="0" smtClean="0">
                <a:solidFill>
                  <a:srgbClr val="FF0000"/>
                </a:solidFill>
                <a:latin typeface="標楷體" panose="03000509000000000000" pitchFamily="65" charset="-120"/>
                <a:ea typeface="標楷體" panose="03000509000000000000" pitchFamily="65" charset="-120"/>
                <a:cs typeface="超研澤粗魏碑"/>
              </a:rPr>
              <a:t>採三等級四標示</a:t>
            </a:r>
            <a:r>
              <a:rPr lang="zh-TW" altLang="en-US" sz="3200" dirty="0">
                <a:solidFill>
                  <a:srgbClr val="FF0000"/>
                </a:solidFill>
                <a:latin typeface="標楷體" panose="03000509000000000000" pitchFamily="65" charset="-120"/>
                <a:ea typeface="標楷體" panose="03000509000000000000" pitchFamily="65" charset="-120"/>
                <a:cs typeface="超研澤粗魏碑"/>
              </a:rPr>
              <a:t>。</a:t>
            </a:r>
            <a:endParaRPr lang="en-US" altLang="zh-TW" sz="3200" dirty="0" smtClean="0">
              <a:solidFill>
                <a:srgbClr val="FF0000"/>
              </a:solidFill>
              <a:latin typeface="標楷體" panose="03000509000000000000" pitchFamily="65" charset="-120"/>
              <a:ea typeface="標楷體" panose="03000509000000000000" pitchFamily="65" charset="-120"/>
              <a:cs typeface="超研澤粗魏碑"/>
            </a:endParaRPr>
          </a:p>
        </p:txBody>
      </p:sp>
      <p:graphicFrame>
        <p:nvGraphicFramePr>
          <p:cNvPr id="5" name="內容版面配置區 5"/>
          <p:cNvGraphicFramePr>
            <a:graphicFrameLocks/>
          </p:cNvGraphicFramePr>
          <p:nvPr>
            <p:extLst>
              <p:ext uri="{D42A27DB-BD31-4B8C-83A1-F6EECF244321}">
                <p14:modId xmlns:p14="http://schemas.microsoft.com/office/powerpoint/2010/main" xmlns="" val="1583136129"/>
              </p:ext>
            </p:extLst>
          </p:nvPr>
        </p:nvGraphicFramePr>
        <p:xfrm>
          <a:off x="2649281" y="1356705"/>
          <a:ext cx="6540500" cy="2288969"/>
        </p:xfrm>
        <a:graphic>
          <a:graphicData uri="http://schemas.openxmlformats.org/drawingml/2006/table">
            <a:tbl>
              <a:tblPr>
                <a:tableStyleId>{5C22544A-7EE6-4342-B048-85BDC9FD1C3A}</a:tableStyleId>
              </a:tblPr>
              <a:tblGrid>
                <a:gridCol w="1543187">
                  <a:extLst>
                    <a:ext uri="{9D8B030D-6E8A-4147-A177-3AD203B41FA5}">
                      <a16:colId xmlns:a16="http://schemas.microsoft.com/office/drawing/2014/main" xmlns="" val="20000"/>
                    </a:ext>
                  </a:extLst>
                </a:gridCol>
                <a:gridCol w="1665771">
                  <a:extLst>
                    <a:ext uri="{9D8B030D-6E8A-4147-A177-3AD203B41FA5}">
                      <a16:colId xmlns:a16="http://schemas.microsoft.com/office/drawing/2014/main" xmlns="" val="20001"/>
                    </a:ext>
                  </a:extLst>
                </a:gridCol>
                <a:gridCol w="1665771">
                  <a:extLst>
                    <a:ext uri="{9D8B030D-6E8A-4147-A177-3AD203B41FA5}">
                      <a16:colId xmlns:a16="http://schemas.microsoft.com/office/drawing/2014/main" xmlns="" val="20002"/>
                    </a:ext>
                  </a:extLst>
                </a:gridCol>
                <a:gridCol w="1665771">
                  <a:extLst>
                    <a:ext uri="{9D8B030D-6E8A-4147-A177-3AD203B41FA5}">
                      <a16:colId xmlns:a16="http://schemas.microsoft.com/office/drawing/2014/main" xmlns="" val="20003"/>
                    </a:ext>
                  </a:extLst>
                </a:gridCol>
              </a:tblGrid>
              <a:tr h="821939">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精熟</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基礎</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待加強</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0"/>
                  </a:ext>
                </a:extLst>
              </a:tr>
              <a:tr h="686687">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1"/>
                  </a:ext>
                </a:extLst>
              </a:tr>
              <a:tr h="780343">
                <a:tc>
                  <a:txBody>
                    <a:bodyPr/>
                    <a:lstStyle/>
                    <a:p>
                      <a:pPr algn="ctr" fontAlgn="ctr"/>
                      <a:r>
                        <a:rPr lang="zh-TW" altLang="en-US" sz="3200" u="none" strike="noStrike" dirty="0" smtClean="0">
                          <a:effectLst/>
                          <a:latin typeface="標楷體" panose="03000509000000000000" pitchFamily="65" charset="-120"/>
                          <a:ea typeface="標楷體" panose="03000509000000000000" pitchFamily="65" charset="-120"/>
                        </a:rPr>
                        <a:t>計分</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95258"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992741D-5AF6-418A-967A-E26F1749E6D8}" type="slidenum">
              <a:rPr kumimoji="0" lang="zh-TW" altLang="en-US" smtClean="0">
                <a:solidFill>
                  <a:srgbClr val="FEFFFF"/>
                </a:solidFill>
                <a:latin typeface="Century Gothic" panose="020B0502020202020204" pitchFamily="34" charset="0"/>
              </a:rPr>
              <a:pPr/>
              <a:t>38</a:t>
            </a:fld>
            <a:endParaRPr kumimoji="0" lang="zh-TW" altLang="en-US" smtClean="0">
              <a:solidFill>
                <a:srgbClr val="FEFFFF"/>
              </a:solidFill>
              <a:latin typeface="Century Gothic" panose="020B0502020202020204" pitchFamily="34" charset="0"/>
            </a:endParaRPr>
          </a:p>
        </p:txBody>
      </p:sp>
      <p:sp>
        <p:nvSpPr>
          <p:cNvPr id="6" name="標題 1"/>
          <p:cNvSpPr txBox="1">
            <a:spLocks/>
          </p:cNvSpPr>
          <p:nvPr/>
        </p:nvSpPr>
        <p:spPr bwMode="auto">
          <a:xfrm>
            <a:off x="2349870" y="501650"/>
            <a:ext cx="902281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0" lang="zh-TW" altLang="en-US" sz="3600" b="1" dirty="0" smtClean="0">
                <a:latin typeface="標楷體" panose="03000509000000000000" pitchFamily="65" charset="-120"/>
                <a:ea typeface="標楷體" panose="03000509000000000000" pitchFamily="65" charset="-120"/>
              </a:rPr>
              <a:t>教育會考</a:t>
            </a:r>
            <a:r>
              <a:rPr kumimoji="0" lang="en-US" altLang="zh-TW" sz="3600" b="1" dirty="0" smtClean="0">
                <a:latin typeface="標楷體" panose="03000509000000000000" pitchFamily="65" charset="-120"/>
                <a:ea typeface="標楷體" panose="03000509000000000000" pitchFamily="65" charset="-120"/>
              </a:rPr>
              <a:t>-</a:t>
            </a:r>
            <a:r>
              <a:rPr kumimoji="0" lang="zh-TW" altLang="en-US" sz="3600" b="1" dirty="0" smtClean="0">
                <a:latin typeface="標楷體" panose="03000509000000000000" pitchFamily="65" charset="-120"/>
                <a:ea typeface="標楷體" panose="03000509000000000000" pitchFamily="65" charset="-120"/>
              </a:rPr>
              <a:t>臺南區</a:t>
            </a:r>
            <a:r>
              <a:rPr kumimoji="0" lang="zh-TW" altLang="zh-TW" sz="3600" b="1" dirty="0" smtClean="0">
                <a:solidFill>
                  <a:schemeClr val="tx1"/>
                </a:solidFill>
                <a:latin typeface="標楷體" panose="03000509000000000000" pitchFamily="65" charset="-120"/>
                <a:ea typeface="標楷體" panose="03000509000000000000" pitchFamily="65" charset="-120"/>
              </a:rPr>
              <a:t>佔</a:t>
            </a:r>
            <a:r>
              <a:rPr kumimoji="0" lang="zh-TW" altLang="en-US" sz="3600" b="1" dirty="0" smtClean="0">
                <a:solidFill>
                  <a:schemeClr val="tx1"/>
                </a:solidFill>
                <a:latin typeface="標楷體" panose="03000509000000000000" pitchFamily="65" charset="-120"/>
                <a:ea typeface="標楷體" panose="03000509000000000000" pitchFamily="65" charset="-120"/>
              </a:rPr>
              <a:t>免試超額比序積分</a:t>
            </a:r>
            <a:r>
              <a:rPr kumimoji="0" lang="en-US" altLang="zh-TW" sz="3600" b="1" dirty="0" smtClean="0">
                <a:latin typeface="標楷體" panose="03000509000000000000" pitchFamily="65" charset="-120"/>
                <a:ea typeface="標楷體" panose="03000509000000000000" pitchFamily="65" charset="-120"/>
              </a:rPr>
              <a:t>30%</a:t>
            </a:r>
            <a:endParaRPr kumimoji="0" lang="zh-TW" altLang="en-US" sz="3600" dirty="0" smtClean="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04451" name="標題 3"/>
          <p:cNvSpPr>
            <a:spLocks noGrp="1"/>
          </p:cNvSpPr>
          <p:nvPr>
            <p:ph type="title"/>
          </p:nvPr>
        </p:nvSpPr>
        <p:spPr>
          <a:xfrm>
            <a:off x="2300288" y="3159125"/>
            <a:ext cx="5829300" cy="1020763"/>
          </a:xfrm>
        </p:spPr>
        <p:txBody>
          <a:bodyPr/>
          <a:lstStyle/>
          <a:p>
            <a:pPr eaLnBrk="1" hangingPunct="1"/>
            <a:r>
              <a:rPr lang="zh-TW" altLang="en-US" sz="4500" dirty="0" smtClean="0">
                <a:solidFill>
                  <a:schemeClr val="bg1"/>
                </a:solidFill>
                <a:latin typeface="華康華綜體W5" panose="020B0509000000000000" pitchFamily="49" charset="-120"/>
                <a:ea typeface="華康華綜體W5" panose="020B0509000000000000" pitchFamily="49" charset="-120"/>
              </a:rPr>
              <a:t>臺南區免試入學</a:t>
            </a:r>
          </a:p>
        </p:txBody>
      </p:sp>
      <p:pic>
        <p:nvPicPr>
          <p:cNvPr id="104452" name="圖片 2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8775" y="1755775"/>
            <a:ext cx="4075113" cy="95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3" name="副標題 4"/>
          <p:cNvSpPr>
            <a:spLocks noGrp="1"/>
          </p:cNvSpPr>
          <p:nvPr>
            <p:ph type="body" idx="1"/>
          </p:nvPr>
        </p:nvSpPr>
        <p:spPr>
          <a:xfrm>
            <a:off x="2335742" y="4179888"/>
            <a:ext cx="7434792" cy="1336675"/>
          </a:xfrm>
        </p:spPr>
        <p:txBody>
          <a:bodyPr/>
          <a:lstStyle/>
          <a:p>
            <a:pPr eaLnBrk="1" hangingPunct="1"/>
            <a:r>
              <a:rPr lang="zh-TW" altLang="en-US" sz="2400" dirty="0" smtClean="0">
                <a:solidFill>
                  <a:srgbClr val="FFFF00"/>
                </a:solidFill>
                <a:latin typeface="標楷體" panose="03000509000000000000" pitchFamily="65" charset="-120"/>
                <a:ea typeface="標楷體" panose="03000509000000000000" pitchFamily="65" charset="-120"/>
              </a:rPr>
              <a:t>承辦學校</a:t>
            </a:r>
            <a:r>
              <a:rPr lang="zh-TW" altLang="en-US" sz="2400" dirty="0">
                <a:solidFill>
                  <a:srgbClr val="FFFF00"/>
                </a:solidFill>
                <a:latin typeface="標楷體" panose="03000509000000000000" pitchFamily="65" charset="-120"/>
                <a:ea typeface="標楷體" panose="03000509000000000000" pitchFamily="65" charset="-120"/>
              </a:rPr>
              <a:t>：國立臺南高級海事水產職業學校</a:t>
            </a:r>
            <a:endParaRPr lang="en-US" altLang="zh-TW" sz="2400" dirty="0" smtClean="0">
              <a:solidFill>
                <a:srgbClr val="FFFF00"/>
              </a:solidFill>
              <a:latin typeface="標楷體" panose="03000509000000000000" pitchFamily="65" charset="-120"/>
              <a:ea typeface="標楷體" panose="03000509000000000000" pitchFamily="65" charset="-120"/>
            </a:endParaRPr>
          </a:p>
        </p:txBody>
      </p:sp>
      <p:sp>
        <p:nvSpPr>
          <p:cNvPr id="10445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D7387CC-C7E0-49EC-B8AA-8AE327F99D21}" type="slidenum">
              <a:rPr kumimoji="0" lang="zh-TW" altLang="en-US" smtClean="0">
                <a:solidFill>
                  <a:srgbClr val="FEFFFF"/>
                </a:solidFill>
                <a:latin typeface="Century Gothic" panose="020B0502020202020204" pitchFamily="34" charset="0"/>
              </a:rPr>
              <a:pPr/>
              <a:t>39</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p:cNvSpPr/>
          <p:nvPr/>
        </p:nvSpPr>
        <p:spPr>
          <a:xfrm>
            <a:off x="1919537" y="1412781"/>
            <a:ext cx="2457811" cy="63864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67" b="1" dirty="0">
                <a:solidFill>
                  <a:srgbClr val="0000FF"/>
                </a:solidFill>
                <a:latin typeface="微軟正黑體" panose="020B0604030504040204" pitchFamily="34" charset="-120"/>
              </a:rPr>
              <a:t>珍視</a:t>
            </a:r>
            <a:r>
              <a:rPr lang="zh-TW" altLang="zh-TW" sz="2667" b="1" dirty="0">
                <a:solidFill>
                  <a:srgbClr val="0000FF"/>
                </a:solidFill>
                <a:latin typeface="微軟正黑體" panose="020B0604030504040204" pitchFamily="34" charset="-120"/>
              </a:rPr>
              <a:t>菁英教育</a:t>
            </a:r>
            <a:endParaRPr lang="zh-TW" altLang="en-US" sz="2667" b="1" dirty="0">
              <a:solidFill>
                <a:srgbClr val="0000FF"/>
              </a:solidFill>
              <a:latin typeface="微軟正黑體" panose="020B0604030504040204" pitchFamily="34" charset="-120"/>
            </a:endParaRPr>
          </a:p>
        </p:txBody>
      </p:sp>
      <p:sp>
        <p:nvSpPr>
          <p:cNvPr id="6" name="上-下雙向箭號 5"/>
          <p:cNvSpPr/>
          <p:nvPr/>
        </p:nvSpPr>
        <p:spPr>
          <a:xfrm>
            <a:off x="2024422" y="2236247"/>
            <a:ext cx="1146228" cy="2176591"/>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p:cNvSpPr/>
          <p:nvPr/>
        </p:nvSpPr>
        <p:spPr>
          <a:xfrm flipH="1">
            <a:off x="6061261" y="1585597"/>
            <a:ext cx="1656184" cy="526351"/>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1600" b="1" dirty="0">
                <a:latin typeface="微軟正黑體" panose="020B0604030504040204" pitchFamily="34" charset="-120"/>
              </a:rPr>
              <a:t>發展多元特色</a:t>
            </a:r>
          </a:p>
        </p:txBody>
      </p:sp>
      <p:sp>
        <p:nvSpPr>
          <p:cNvPr id="8" name="文字方塊 7"/>
          <p:cNvSpPr txBox="1"/>
          <p:nvPr/>
        </p:nvSpPr>
        <p:spPr>
          <a:xfrm>
            <a:off x="8797084" y="2175064"/>
            <a:ext cx="1233483" cy="646331"/>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p:cNvSpPr/>
          <p:nvPr/>
        </p:nvSpPr>
        <p:spPr>
          <a:xfrm>
            <a:off x="8423275" y="2120900"/>
            <a:ext cx="433388" cy="3222625"/>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0" name="文字方塊 9"/>
          <p:cNvSpPr txBox="1"/>
          <p:nvPr/>
        </p:nvSpPr>
        <p:spPr>
          <a:xfrm>
            <a:off x="9172527" y="2999808"/>
            <a:ext cx="571927" cy="1815882"/>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28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1" name="右大括弧 10"/>
          <p:cNvSpPr/>
          <p:nvPr/>
        </p:nvSpPr>
        <p:spPr>
          <a:xfrm>
            <a:off x="10528300" y="2084388"/>
            <a:ext cx="271463" cy="2071687"/>
          </a:xfrm>
          <a:prstGeom prst="rightBrace">
            <a:avLst>
              <a:gd name="adj1" fmla="val 38095"/>
              <a:gd name="adj2" fmla="val 50245"/>
            </a:avLst>
          </a:prstGeom>
          <a:ln w="38100">
            <a:solidFill>
              <a:srgbClr val="FF0000"/>
            </a:solidFill>
          </a:ln>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2" name="文字方塊 11"/>
          <p:cNvSpPr txBox="1"/>
          <p:nvPr/>
        </p:nvSpPr>
        <p:spPr>
          <a:xfrm>
            <a:off x="11087468" y="1659841"/>
            <a:ext cx="576064" cy="3046988"/>
          </a:xfrm>
          <a:prstGeom prst="rect">
            <a:avLst/>
          </a:prstGeom>
          <a:solidFill>
            <a:srgbClr val="00B0F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一</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次</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分</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發</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到</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位</a:t>
            </a:r>
          </a:p>
        </p:txBody>
      </p:sp>
      <p:sp>
        <p:nvSpPr>
          <p:cNvPr id="13" name="文字方塊 12"/>
          <p:cNvSpPr txBox="1"/>
          <p:nvPr/>
        </p:nvSpPr>
        <p:spPr>
          <a:xfrm>
            <a:off x="9575800" y="646113"/>
            <a:ext cx="141287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p:cNvSpPr txBox="1"/>
          <p:nvPr/>
        </p:nvSpPr>
        <p:spPr>
          <a:xfrm>
            <a:off x="9548813" y="1319213"/>
            <a:ext cx="143192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p:cNvCxnSpPr/>
          <p:nvPr/>
        </p:nvCxnSpPr>
        <p:spPr>
          <a:xfrm>
            <a:off x="9172575" y="941388"/>
            <a:ext cx="0" cy="119538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p:cNvCxnSpPr/>
          <p:nvPr/>
        </p:nvCxnSpPr>
        <p:spPr>
          <a:xfrm flipV="1">
            <a:off x="9172575" y="941388"/>
            <a:ext cx="40322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p:cNvCxnSpPr>
            <a:endCxn id="14" idx="1"/>
          </p:cNvCxnSpPr>
          <p:nvPr/>
        </p:nvCxnSpPr>
        <p:spPr>
          <a:xfrm flipV="1">
            <a:off x="9228138" y="1550988"/>
            <a:ext cx="320675" cy="952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p:cNvSpPr txBox="1"/>
          <p:nvPr/>
        </p:nvSpPr>
        <p:spPr>
          <a:xfrm>
            <a:off x="9718675" y="4976813"/>
            <a:ext cx="2074863"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完全免試入學</a:t>
            </a:r>
          </a:p>
        </p:txBody>
      </p:sp>
      <p:sp>
        <p:nvSpPr>
          <p:cNvPr id="25" name="橢圓 24"/>
          <p:cNvSpPr/>
          <p:nvPr/>
        </p:nvSpPr>
        <p:spPr>
          <a:xfrm>
            <a:off x="3838575" y="2438400"/>
            <a:ext cx="3736975" cy="372745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p:cNvCxnSpPr/>
          <p:nvPr/>
        </p:nvCxnSpPr>
        <p:spPr>
          <a:xfrm>
            <a:off x="9432925" y="4846638"/>
            <a:ext cx="0" cy="140176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p:cNvCxnSpPr/>
          <p:nvPr/>
        </p:nvCxnSpPr>
        <p:spPr>
          <a:xfrm>
            <a:off x="9432925" y="5268913"/>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p:cNvCxnSpPr>
            <a:endCxn id="24" idx="1"/>
          </p:cNvCxnSpPr>
          <p:nvPr/>
        </p:nvCxnSpPr>
        <p:spPr>
          <a:xfrm>
            <a:off x="9432925" y="6243638"/>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p:cNvSpPr/>
          <p:nvPr/>
        </p:nvSpPr>
        <p:spPr>
          <a:xfrm>
            <a:off x="1959862" y="4653138"/>
            <a:ext cx="1841503" cy="811924"/>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2400" b="1" dirty="0">
                <a:solidFill>
                  <a:srgbClr val="0000FF"/>
                </a:solidFill>
                <a:latin typeface="微軟正黑體" panose="020B0604030504040204" pitchFamily="34" charset="-120"/>
              </a:rPr>
              <a:t>適性揚才</a:t>
            </a:r>
            <a:endParaRPr lang="en-US" altLang="zh-TW" sz="2400" b="1" dirty="0">
              <a:solidFill>
                <a:srgbClr val="0000FF"/>
              </a:solidFill>
              <a:latin typeface="微軟正黑體" panose="020B0604030504040204" pitchFamily="34" charset="-120"/>
            </a:endParaRPr>
          </a:p>
          <a:p>
            <a:pPr algn="ctr" eaLnBrk="1" hangingPunct="1">
              <a:defRPr/>
            </a:pPr>
            <a:r>
              <a:rPr lang="zh-TW" altLang="zh-TW" sz="2400" b="1" dirty="0">
                <a:solidFill>
                  <a:srgbClr val="0000FF"/>
                </a:solidFill>
                <a:latin typeface="微軟正黑體" panose="020B0604030504040204" pitchFamily="34" charset="-120"/>
              </a:rPr>
              <a:t>多元發展</a:t>
            </a:r>
            <a:endParaRPr lang="zh-TW" altLang="en-US" sz="2400" b="1" dirty="0">
              <a:solidFill>
                <a:srgbClr val="0000FF"/>
              </a:solidFill>
              <a:latin typeface="微軟正黑體" panose="020B0604030504040204" pitchFamily="34" charset="-120"/>
            </a:endParaRPr>
          </a:p>
        </p:txBody>
      </p:sp>
      <p:cxnSp>
        <p:nvCxnSpPr>
          <p:cNvPr id="33" name="直線單箭頭接點 32"/>
          <p:cNvCxnSpPr/>
          <p:nvPr/>
        </p:nvCxnSpPr>
        <p:spPr>
          <a:xfrm flipH="1">
            <a:off x="5707063" y="2149475"/>
            <a:ext cx="2206625"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p:cNvSpPr txBox="1"/>
          <p:nvPr/>
        </p:nvSpPr>
        <p:spPr>
          <a:xfrm>
            <a:off x="9718675" y="6013450"/>
            <a:ext cx="2090738"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p:cNvSpPr/>
          <p:nvPr/>
        </p:nvSpPr>
        <p:spPr>
          <a:xfrm>
            <a:off x="1919288" y="211138"/>
            <a:ext cx="5602287"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latin typeface="微軟正黑體" panose="020B0604030504040204" pitchFamily="34" charset="-120"/>
              </a:rPr>
              <a:t>政策目標</a:t>
            </a:r>
            <a:endParaRPr lang="zh-TW" altLang="en-US" sz="4800" dirty="0">
              <a:latin typeface="微軟正黑體" panose="020B0604030504040204" pitchFamily="34" charset="-120"/>
            </a:endParaRPr>
          </a:p>
        </p:txBody>
      </p:sp>
      <p:pic>
        <p:nvPicPr>
          <p:cNvPr id="74790" name="圖表 2"/>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76550" y="1379538"/>
            <a:ext cx="61849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文字方塊 30"/>
          <p:cNvSpPr txBox="1"/>
          <p:nvPr/>
        </p:nvSpPr>
        <p:spPr>
          <a:xfrm>
            <a:off x="9704388" y="5486400"/>
            <a:ext cx="2074862"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優先免試入學</a:t>
            </a:r>
          </a:p>
        </p:txBody>
      </p:sp>
      <p:cxnSp>
        <p:nvCxnSpPr>
          <p:cNvPr id="32" name="直線接點 31"/>
          <p:cNvCxnSpPr/>
          <p:nvPr/>
        </p:nvCxnSpPr>
        <p:spPr>
          <a:xfrm>
            <a:off x="9458325" y="5759450"/>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74793"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ED61AAA-FC28-4E7C-A9F4-A151777B6B31}" type="slidenum">
              <a:rPr kumimoji="0" lang="zh-TW" altLang="en-US" smtClean="0">
                <a:solidFill>
                  <a:srgbClr val="FEFFFF"/>
                </a:solidFill>
                <a:latin typeface="Century Gothic" panose="020B0502020202020204" pitchFamily="34" charset="0"/>
              </a:rPr>
              <a:pPr/>
              <a:t>4</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9288" y="196850"/>
            <a:ext cx="6572250" cy="869950"/>
          </a:xfrm>
          <a:solidFill>
            <a:srgbClr val="006600"/>
          </a:solidFill>
        </p:spPr>
        <p:txBody>
          <a:bodyPr/>
          <a:lstStyle/>
          <a:p>
            <a:pPr>
              <a:defRPr/>
            </a:pPr>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一</a:t>
            </a:r>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免試入學就學區規劃</a:t>
            </a:r>
            <a:r>
              <a:rPr lang="en-US" altLang="zh-TW" sz="4000" dirty="0">
                <a:solidFill>
                  <a:schemeClr val="bg1"/>
                </a:solidFill>
                <a:latin typeface="標楷體" panose="03000509000000000000" pitchFamily="65" charset="-120"/>
                <a:ea typeface="標楷體" panose="03000509000000000000" pitchFamily="65" charset="-120"/>
              </a:rPr>
              <a:t>-1</a:t>
            </a:r>
            <a:endParaRPr lang="zh-TW" altLang="en-US" sz="4000" dirty="0">
              <a:solidFill>
                <a:schemeClr val="bg1"/>
              </a:solidFill>
              <a:latin typeface="標楷體" panose="03000509000000000000" pitchFamily="65" charset="-120"/>
              <a:ea typeface="標楷體" panose="03000509000000000000" pitchFamily="65" charset="-120"/>
            </a:endParaRPr>
          </a:p>
        </p:txBody>
      </p:sp>
      <p:sp>
        <p:nvSpPr>
          <p:cNvPr id="5" name="Rectangle 3"/>
          <p:cNvSpPr txBox="1">
            <a:spLocks/>
          </p:cNvSpPr>
          <p:nvPr/>
        </p:nvSpPr>
        <p:spPr bwMode="auto">
          <a:xfrm>
            <a:off x="1919288" y="1066800"/>
            <a:ext cx="8640762" cy="5602288"/>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4200"/>
              </a:lnSpc>
              <a:spcBef>
                <a:spcPct val="0"/>
              </a:spcBef>
              <a:buClr>
                <a:srgbClr val="E78712"/>
              </a:buClr>
              <a:buFont typeface="Wingdings 3" pitchFamily="18" charset="2"/>
              <a:buBlip>
                <a:blip r:embed="rId2"/>
              </a:buBlip>
              <a:defRPr/>
            </a:pPr>
            <a:r>
              <a:rPr kumimoji="0"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高中高職：</a:t>
            </a:r>
            <a:endParaRPr kumimoji="0"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kumimoji="0"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免試入學：</a:t>
            </a:r>
            <a:endPar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dirty="0">
                <a:solidFill>
                  <a:srgbClr val="000099"/>
                </a:solidFill>
                <a:latin typeface="標楷體" panose="03000509000000000000" pitchFamily="65" charset="-120"/>
                <a:ea typeface="標楷體" panose="03000509000000000000" pitchFamily="65" charset="-120"/>
              </a:rPr>
              <a:t>(1)15</a:t>
            </a:r>
            <a:r>
              <a:rPr kumimoji="0" lang="zh-TW" altLang="en-US" sz="2800" b="1" dirty="0">
                <a:solidFill>
                  <a:srgbClr val="000099"/>
                </a:solidFill>
                <a:latin typeface="標楷體" panose="03000509000000000000" pitchFamily="65" charset="-120"/>
                <a:ea typeface="標楷體" panose="03000509000000000000" pitchFamily="65" charset="-120"/>
              </a:rPr>
              <a:t>個高中高職免試入學就學區</a:t>
            </a:r>
            <a:r>
              <a:rPr kumimoji="0" lang="zh-TW" altLang="en-US" sz="2800" b="1" dirty="0">
                <a:latin typeface="標楷體" panose="03000509000000000000" pitchFamily="65" charset="-120"/>
                <a:ea typeface="標楷體" panose="03000509000000000000" pitchFamily="65" charset="-120"/>
              </a:rPr>
              <a:t>：規劃以兼顧學生選校、學校招生、地方生活圈概念及符應主管機關權責。</a:t>
            </a:r>
            <a:endParaRPr kumimoji="0" lang="en-US" altLang="zh-TW" sz="2800" b="1" dirty="0">
              <a:latin typeface="標楷體" panose="03000509000000000000" pitchFamily="65" charset="-120"/>
              <a:ea typeface="標楷體" panose="03000509000000000000" pitchFamily="65" charset="-120"/>
            </a:endParaRPr>
          </a:p>
        </p:txBody>
      </p:sp>
      <p:graphicFrame>
        <p:nvGraphicFramePr>
          <p:cNvPr id="6" name="Group 17"/>
          <p:cNvGraphicFramePr>
            <a:graphicFrameLocks/>
          </p:cNvGraphicFramePr>
          <p:nvPr>
            <p:extLst>
              <p:ext uri="{D42A27DB-BD31-4B8C-83A1-F6EECF244321}">
                <p14:modId xmlns:p14="http://schemas.microsoft.com/office/powerpoint/2010/main" xmlns="" val="2559604688"/>
              </p:ext>
            </p:extLst>
          </p:nvPr>
        </p:nvGraphicFramePr>
        <p:xfrm>
          <a:off x="3262313" y="3300413"/>
          <a:ext cx="6624637" cy="3441700"/>
        </p:xfrm>
        <a:graphic>
          <a:graphicData uri="http://schemas.openxmlformats.org/drawingml/2006/table">
            <a:tbl>
              <a:tblPr/>
              <a:tblGrid>
                <a:gridCol w="746125">
                  <a:extLst>
                    <a:ext uri="{9D8B030D-6E8A-4147-A177-3AD203B41FA5}">
                      <a16:colId xmlns:a16="http://schemas.microsoft.com/office/drawing/2014/main" xmlns="" val="20000"/>
                    </a:ext>
                  </a:extLst>
                </a:gridCol>
                <a:gridCol w="5878512">
                  <a:extLst>
                    <a:ext uri="{9D8B030D-6E8A-4147-A177-3AD203B41FA5}">
                      <a16:colId xmlns:a16="http://schemas.microsoft.com/office/drawing/2014/main" xmlns="" val="20001"/>
                    </a:ext>
                  </a:extLst>
                </a:gridCol>
              </a:tblGrid>
              <a:tr h="145326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單一縣市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微軟正黑體"/>
                        </a:rPr>
                        <a:t>臺南市</a:t>
                      </a: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、高雄市、彰化縣、雲林縣、</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屏東縣、臺東縣、花蓮縣、宜蘭縣、</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澎湖縣、金門縣</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xmlns="" val="10000"/>
                  </a:ext>
                </a:extLst>
              </a:tr>
              <a:tr h="19884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微軟正黑體"/>
                        </a:rPr>
                        <a:t>跨縣市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桃園區 </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桃園縣、連江縣</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嘉義區 </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嘉義縣、嘉義市</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endPar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竹苗區 </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新竹縣、新竹市、苗栗縣</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中投區 </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臺中市、南投縣</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基北區 </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新北市、臺北市、基隆市</a:t>
                      </a:r>
                      <a:r>
                        <a:rPr kumimoji="0" lang="en-US" altLang="zh-TW" sz="23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微軟正黑體"/>
                        </a:rPr>
                        <a:t>)</a:t>
                      </a:r>
                    </a:p>
                  </a:txBody>
                  <a:tcPr marL="63600" marR="63600" marT="31791" marB="31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xmlns="" val="10001"/>
                  </a:ext>
                </a:extLst>
              </a:tr>
            </a:tbl>
          </a:graphicData>
        </a:graphic>
      </p:graphicFrame>
      <p:sp>
        <p:nvSpPr>
          <p:cNvPr id="105487"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8B1E1F6-D0BD-48E9-B3B4-0739A980E83C}" type="slidenum">
              <a:rPr kumimoji="0" lang="zh-TW" altLang="en-US" smtClean="0">
                <a:solidFill>
                  <a:srgbClr val="FEFFFF"/>
                </a:solidFill>
                <a:latin typeface="Century Gothic" panose="020B0502020202020204" pitchFamily="34" charset="0"/>
              </a:rPr>
              <a:pPr/>
              <a:t>40</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54250" y="1558722"/>
            <a:ext cx="8915400" cy="4394200"/>
          </a:xfrm>
        </p:spPr>
        <p:txBody>
          <a:bodyPr/>
          <a:lstStyle/>
          <a:p>
            <a:pPr eaLnBrk="1" hangingPunct="1">
              <a:lnSpc>
                <a:spcPts val="4000"/>
              </a:lnSpc>
              <a:spcBef>
                <a:spcPct val="0"/>
              </a:spcBef>
              <a:buFont typeface="Wingdings 3" panose="05040102010807070707" pitchFamily="18" charset="2"/>
              <a:buNone/>
              <a:defRPr/>
            </a:pP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共同就學區</a:t>
            </a: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b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zh-TW" sz="2800" b="1" dirty="0">
                <a:latin typeface="標楷體" panose="03000509000000000000" pitchFamily="65" charset="-120"/>
                <a:ea typeface="標楷體" panose="03000509000000000000" pitchFamily="65" charset="-120"/>
              </a:rPr>
              <a:t>位處</a:t>
            </a:r>
            <a:r>
              <a:rPr lang="zh-TW" altLang="zh-TW" sz="2800" b="1" dirty="0">
                <a:solidFill>
                  <a:srgbClr val="FF0000"/>
                </a:solidFill>
                <a:latin typeface="標楷體" panose="03000509000000000000" pitchFamily="65" charset="-120"/>
                <a:ea typeface="標楷體" panose="03000509000000000000" pitchFamily="65" charset="-120"/>
              </a:rPr>
              <a:t>免試就學區交界</a:t>
            </a:r>
            <a:r>
              <a:rPr lang="zh-TW" altLang="en-US" sz="2800" b="1" dirty="0">
                <a:solidFill>
                  <a:srgbClr val="FF0000"/>
                </a:solidFill>
                <a:latin typeface="標楷體" panose="03000509000000000000" pitchFamily="65" charset="-120"/>
                <a:ea typeface="標楷體" panose="03000509000000000000" pitchFamily="65" charset="-120"/>
              </a:rPr>
              <a:t>之</a:t>
            </a:r>
            <a:r>
              <a:rPr lang="zh-TW" altLang="zh-TW" sz="2800" b="1" dirty="0">
                <a:solidFill>
                  <a:srgbClr val="FF0000"/>
                </a:solidFill>
                <a:latin typeface="標楷體" panose="03000509000000000000" pitchFamily="65" charset="-120"/>
                <a:ea typeface="標楷體" panose="03000509000000000000" pitchFamily="65" charset="-120"/>
              </a:rPr>
              <a:t>學校</a:t>
            </a:r>
            <a:r>
              <a:rPr lang="zh-TW" altLang="en-US" sz="2800" b="1" dirty="0">
                <a:solidFill>
                  <a:srgbClr val="FF0000"/>
                </a:solidFill>
                <a:latin typeface="標楷體" panose="03000509000000000000" pitchFamily="65" charset="-120"/>
                <a:ea typeface="標楷體" panose="03000509000000000000" pitchFamily="65" charset="-120"/>
              </a:rPr>
              <a:t>，得由兩個以上縣</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市</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主管機關協調規劃共同就學及招生之範圍。</a:t>
            </a: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4000"/>
              </a:lnSpc>
              <a:spcBef>
                <a:spcPct val="0"/>
              </a:spcBef>
              <a:buFont typeface="Wingdings 3" panose="05040102010807070707" pitchFamily="18" charset="2"/>
              <a:buNone/>
              <a:defRPr/>
            </a:pP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特色招生：</a:t>
            </a: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得跨就學區選一區參加。</a:t>
            </a: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Blip>
                <a:blip r:embed="rId2"/>
              </a:buBlip>
              <a:defRPr/>
            </a:pP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zh-TW" altLang="en-US" sz="2800" b="1" dirty="0">
                <a:latin typeface="標楷體" panose="03000509000000000000" pitchFamily="65" charset="-120"/>
                <a:ea typeface="標楷體" panose="03000509000000000000" pitchFamily="65" charset="-120"/>
              </a:rPr>
              <a:t>學校分散且類科屬性特殊，</a:t>
            </a: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採全國一區。</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defRPr/>
            </a:pPr>
            <a:endParaRPr lang="zh-TW" altLang="en-US" dirty="0">
              <a:latin typeface="標楷體" panose="03000509000000000000" pitchFamily="65" charset="-120"/>
              <a:ea typeface="標楷體" panose="03000509000000000000" pitchFamily="65" charset="-120"/>
            </a:endParaRPr>
          </a:p>
        </p:txBody>
      </p:sp>
      <p:sp>
        <p:nvSpPr>
          <p:cNvPr id="5" name="標題 1"/>
          <p:cNvSpPr txBox="1">
            <a:spLocks/>
          </p:cNvSpPr>
          <p:nvPr/>
        </p:nvSpPr>
        <p:spPr bwMode="auto">
          <a:xfrm>
            <a:off x="1966913" y="454025"/>
            <a:ext cx="6572250" cy="869950"/>
          </a:xfrm>
          <a:prstGeom prst="rect">
            <a:avLst/>
          </a:prstGeom>
          <a:solidFill>
            <a:srgbClr val="0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一</a:t>
            </a: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免試入學就學區規劃</a:t>
            </a:r>
            <a:r>
              <a:rPr kumimoji="0" lang="en-US" altLang="zh-TW" sz="4000" dirty="0">
                <a:solidFill>
                  <a:schemeClr val="bg1"/>
                </a:solidFill>
                <a:latin typeface="標楷體" panose="03000509000000000000" pitchFamily="65" charset="-120"/>
                <a:ea typeface="標楷體" panose="03000509000000000000" pitchFamily="65" charset="-120"/>
              </a:rPr>
              <a:t>-2</a:t>
            </a:r>
            <a:endParaRPr kumimoji="0" lang="zh-TW" altLang="en-US" sz="4000" dirty="0">
              <a:solidFill>
                <a:schemeClr val="bg1"/>
              </a:solidFill>
              <a:latin typeface="標楷體" panose="03000509000000000000" pitchFamily="65" charset="-120"/>
              <a:ea typeface="標楷體" panose="03000509000000000000" pitchFamily="65" charset="-120"/>
            </a:endParaRPr>
          </a:p>
        </p:txBody>
      </p:sp>
      <p:sp>
        <p:nvSpPr>
          <p:cNvPr id="106500"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D455583-DE65-442C-9EAF-883DF218B7B7}" type="slidenum">
              <a:rPr kumimoji="0" lang="zh-TW" altLang="en-US" smtClean="0">
                <a:solidFill>
                  <a:srgbClr val="FEFFFF"/>
                </a:solidFill>
                <a:latin typeface="Century Gothic" panose="020B0502020202020204" pitchFamily="34" charset="0"/>
              </a:rPr>
              <a:pPr/>
              <a:t>41</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a:xfrm>
            <a:off x="2471738" y="332656"/>
            <a:ext cx="8196263" cy="3384550"/>
          </a:xfrm>
          <a:prstGeom prst="rect">
            <a:avLst/>
          </a:prstGeom>
        </p:spPr>
      </p:pic>
      <p:pic>
        <p:nvPicPr>
          <p:cNvPr id="3" name="圖片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38245"/>
          <a:stretch>
            <a:fillRect/>
          </a:stretch>
        </p:blipFill>
        <p:spPr bwMode="auto">
          <a:xfrm>
            <a:off x="2063552" y="2852936"/>
            <a:ext cx="5145088" cy="277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矩形 3"/>
          <p:cNvSpPr/>
          <p:nvPr/>
        </p:nvSpPr>
        <p:spPr>
          <a:xfrm>
            <a:off x="5034990" y="5633150"/>
            <a:ext cx="564770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5400" b="1" i="0" u="none" strike="noStrike" kern="1200" cap="none" spc="0" normalizeH="0" baseline="0" noProof="0" dirty="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rPr>
              <a:t>臺南區 </a:t>
            </a:r>
            <a:r>
              <a:rPr kumimoji="1" lang="en-US" altLang="zh-TW" sz="5400" b="1" i="0" u="none" strike="noStrike" kern="1200" cap="none" spc="0" normalizeH="0" baseline="0" noProof="0" dirty="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rPr>
              <a:t>VS</a:t>
            </a:r>
            <a:r>
              <a:rPr kumimoji="1" lang="zh-TW" altLang="en-US" sz="5400" b="1" i="0" u="none" strike="noStrike" kern="1200" cap="none" spc="0" normalizeH="0" baseline="0" noProof="0" dirty="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rPr>
              <a:t> 嘉義區</a:t>
            </a:r>
          </a:p>
        </p:txBody>
      </p:sp>
      <p:sp>
        <p:nvSpPr>
          <p:cNvPr id="7" name="投影片編號版面配置區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9AAA3D0-8D1C-4E91-B2C6-47888C680415}" type="slidenum">
              <a:rPr kumimoji="1" lang="en-US" altLang="zh-TW" sz="2000" b="0" i="0" u="none" strike="noStrike" kern="1200" cap="none" spc="0" normalizeH="0" baseline="0" noProof="0" smtClean="0">
                <a:ln>
                  <a:noFill/>
                </a:ln>
                <a:solidFill>
                  <a:srgbClr val="FEFFFF"/>
                </a:solidFill>
                <a:effectLst/>
                <a:uLnTx/>
                <a:uFillTx/>
                <a:latin typeface="Arial" panose="020B0604020202020204" pitchFamily="34" charset="0"/>
                <a:ea typeface="微軟正黑體" panose="020B0604030504040204" pitchFamily="34"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1" lang="en-US" altLang="zh-TW" sz="2000" b="0" i="0" u="none" strike="noStrike" kern="1200" cap="none" spc="0" normalizeH="0" baseline="0" noProof="0">
              <a:ln>
                <a:noFill/>
              </a:ln>
              <a:solidFill>
                <a:srgbClr val="FEFFFF"/>
              </a:solidFill>
              <a:effectLst/>
              <a:uLnTx/>
              <a:uFillTx/>
              <a:latin typeface="Arial" panose="020B0604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xmlns="" val="20557377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標題 1"/>
          <p:cNvSpPr>
            <a:spLocks noGrp="1"/>
          </p:cNvSpPr>
          <p:nvPr>
            <p:ph type="title"/>
          </p:nvPr>
        </p:nvSpPr>
        <p:spPr>
          <a:xfrm>
            <a:off x="6738938" y="1271589"/>
            <a:ext cx="2145506" cy="522685"/>
          </a:xfrm>
        </p:spPr>
        <p:txBody>
          <a:bodyPr/>
          <a:lstStyle/>
          <a:p>
            <a:r>
              <a:rPr lang="zh-TW" altLang="en-US" b="1" smtClean="0">
                <a:latin typeface="微軟正黑體" pitchFamily="34" charset="-120"/>
              </a:rPr>
              <a:t>共同就學區</a:t>
            </a:r>
            <a:endParaRPr lang="zh-TW" altLang="en-US" smtClean="0"/>
          </a:p>
        </p:txBody>
      </p:sp>
      <p:pic>
        <p:nvPicPr>
          <p:cNvPr id="167939" name="圖片 6"/>
          <p:cNvPicPr>
            <a:picLocks noChangeAspect="1"/>
          </p:cNvPicPr>
          <p:nvPr/>
        </p:nvPicPr>
        <p:blipFill>
          <a:blip r:embed="rId2" cstate="print">
            <a:clrChange>
              <a:clrFrom>
                <a:srgbClr val="FFFFFF"/>
              </a:clrFrom>
              <a:clrTo>
                <a:srgbClr val="FFFFFF">
                  <a:alpha val="0"/>
                </a:srgbClr>
              </a:clrTo>
            </a:clrChange>
          </a:blip>
          <a:srcRect l="-11974" t="-13252" r="11974" b="28601"/>
          <a:stretch>
            <a:fillRect/>
          </a:stretch>
        </p:blipFill>
        <p:spPr bwMode="auto">
          <a:xfrm>
            <a:off x="2351584" y="332656"/>
            <a:ext cx="7116936" cy="5921064"/>
          </a:xfrm>
          <a:prstGeom prst="rect">
            <a:avLst/>
          </a:prstGeom>
          <a:noFill/>
          <a:ln w="9525">
            <a:noFill/>
            <a:miter lim="800000"/>
            <a:headEnd/>
            <a:tailEnd/>
          </a:ln>
        </p:spPr>
      </p:pic>
      <p:pic>
        <p:nvPicPr>
          <p:cNvPr id="167940" name="圖片 7"/>
          <p:cNvPicPr>
            <a:picLocks noChangeAspect="1"/>
          </p:cNvPicPr>
          <p:nvPr/>
        </p:nvPicPr>
        <p:blipFill>
          <a:blip r:embed="rId3" cstate="print">
            <a:clrChange>
              <a:clrFrom>
                <a:srgbClr val="FFFFFF"/>
              </a:clrFrom>
              <a:clrTo>
                <a:srgbClr val="FFFFFF">
                  <a:alpha val="0"/>
                </a:srgbClr>
              </a:clrTo>
            </a:clrChange>
          </a:blip>
          <a:srcRect t="-2933" b="2"/>
          <a:stretch>
            <a:fillRect/>
          </a:stretch>
        </p:blipFill>
        <p:spPr bwMode="auto">
          <a:xfrm>
            <a:off x="2249991" y="0"/>
            <a:ext cx="4452938" cy="4631116"/>
          </a:xfrm>
          <a:prstGeom prst="rect">
            <a:avLst/>
          </a:prstGeom>
          <a:noFill/>
          <a:ln w="9525">
            <a:noFill/>
            <a:miter lim="800000"/>
            <a:headEnd/>
            <a:tailEnd/>
          </a:ln>
        </p:spPr>
      </p:pic>
      <p:sp>
        <p:nvSpPr>
          <p:cNvPr id="11" name="投影片編號版面配置區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EBDA-2EB8-429E-A7E0-584EA759E298}" type="slidenum">
              <a:rPr kumimoji="0" lang="zh-TW" altLang="en-US" sz="1500" b="0" i="0" u="none" strike="noStrike" kern="1200" cap="none" spc="0" normalizeH="0" baseline="0" noProof="0" smtClean="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
        <p:nvSpPr>
          <p:cNvPr id="6" name="矩形 5"/>
          <p:cNvSpPr/>
          <p:nvPr/>
        </p:nvSpPr>
        <p:spPr>
          <a:xfrm>
            <a:off x="6290352" y="5792055"/>
            <a:ext cx="564770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5400" b="1" i="0" u="none" strike="noStrike" kern="1200" cap="none" spc="0" normalizeH="0" baseline="0" noProof="0" dirty="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rPr>
              <a:t>臺南區 </a:t>
            </a:r>
            <a:r>
              <a:rPr kumimoji="1" lang="en-US" altLang="zh-TW" sz="5400" b="1" i="0" u="none" strike="noStrike" kern="1200" cap="none" spc="0" normalizeH="0" baseline="0" noProof="0" dirty="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rPr>
              <a:t>VS</a:t>
            </a:r>
            <a:r>
              <a:rPr kumimoji="1" lang="zh-TW" altLang="en-US" sz="5400" b="1" i="0" u="none" strike="noStrike" kern="1200" cap="none" spc="0" normalizeH="0" baseline="0" noProof="0" dirty="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rPr>
              <a:t> </a:t>
            </a:r>
            <a:r>
              <a:rPr kumimoji="1" lang="zh-TW" altLang="en-US" sz="5400" b="1" i="0" u="none" strike="noStrike" kern="1200" cap="none" spc="0" normalizeH="0" baseline="0" noProof="0" dirty="0" smtClean="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rPr>
              <a:t>高雄區</a:t>
            </a:r>
            <a:endParaRPr kumimoji="1" lang="zh-TW" altLang="en-US" sz="5400" b="1" i="0" u="none" strike="noStrike" kern="1200" cap="none" spc="0" normalizeH="0" baseline="0" noProof="0" dirty="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xmlns="" val="22186094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extLst>
              <p:ext uri="{D42A27DB-BD31-4B8C-83A1-F6EECF244321}">
                <p14:modId xmlns:p14="http://schemas.microsoft.com/office/powerpoint/2010/main" xmlns="" val="3326797415"/>
              </p:ext>
            </p:extLst>
          </p:nvPr>
        </p:nvGraphicFramePr>
        <p:xfrm>
          <a:off x="2045617" y="358219"/>
          <a:ext cx="9737887" cy="6240543"/>
        </p:xfrm>
        <a:graphic>
          <a:graphicData uri="http://schemas.openxmlformats.org/drawingml/2006/table">
            <a:tbl>
              <a:tblPr/>
              <a:tblGrid>
                <a:gridCol w="1619689">
                  <a:extLst>
                    <a:ext uri="{9D8B030D-6E8A-4147-A177-3AD203B41FA5}">
                      <a16:colId xmlns:a16="http://schemas.microsoft.com/office/drawing/2014/main" xmlns="" val="20000"/>
                    </a:ext>
                  </a:extLst>
                </a:gridCol>
                <a:gridCol w="4110454">
                  <a:extLst>
                    <a:ext uri="{9D8B030D-6E8A-4147-A177-3AD203B41FA5}">
                      <a16:colId xmlns:a16="http://schemas.microsoft.com/office/drawing/2014/main" xmlns="" val="20001"/>
                    </a:ext>
                  </a:extLst>
                </a:gridCol>
                <a:gridCol w="4007744">
                  <a:extLst>
                    <a:ext uri="{9D8B030D-6E8A-4147-A177-3AD203B41FA5}">
                      <a16:colId xmlns:a16="http://schemas.microsoft.com/office/drawing/2014/main" xmlns="" val="20002"/>
                    </a:ext>
                  </a:extLst>
                </a:gridCol>
              </a:tblGrid>
              <a:tr h="5208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微軟正黑體"/>
                        </a:rPr>
                        <a:t>就學區</a:t>
                      </a:r>
                      <a:endPar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微軟正黑體"/>
                        </a:rPr>
                        <a:t>共同就學區</a:t>
                      </a:r>
                      <a:endPar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a16="http://schemas.microsoft.com/office/drawing/2014/main" xmlns="" val="10000"/>
                  </a:ext>
                </a:extLst>
              </a:tr>
              <a:tr h="879655">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本區國中</a:t>
                      </a:r>
                      <a:endPar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他區高級中等學校</a:t>
                      </a:r>
                      <a:endPar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848792">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微軟正黑體"/>
                        </a:rPr>
                        <a:t>臺南區</a:t>
                      </a:r>
                      <a:endPar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後壁區、白河區</a:t>
                      </a:r>
                      <a:endPar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嘉義市東區、西區</a:t>
                      </a:r>
                      <a:endPar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2"/>
                  </a:ext>
                </a:extLst>
              </a:tr>
              <a:tr h="1832617">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後壁區、白河區、北門區、學甲區、鹽水區、新營區、柳營區、東山區</a:t>
                      </a:r>
                      <a:endPar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嘉義縣東石鄉、朴子市、布袋鎮、義竹鄉、鹿草鄉、水上鄉、中埔鄉、大埔鄉</a:t>
                      </a:r>
                      <a:endParaRPr kumimoji="0" lang="zh-TW" altLang="en-US" sz="20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3"/>
                  </a:ext>
                </a:extLst>
              </a:tr>
              <a:tr h="215862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微軟正黑體"/>
                        </a:rPr>
                        <a:t>楠西區、南化區、玉井區、左鎮區、新化區、龍崎區、永康區、歸仁區、關廟區、安南區、</a:t>
                      </a:r>
                      <a:r>
                        <a:rPr kumimoji="0" lang="zh-TW" altLang="zh-TW" sz="20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微軟正黑體"/>
                        </a:rPr>
                        <a:t>仁德區、安平區、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微軟正黑體"/>
                        </a:rPr>
                        <a:t>北區、中西區、東區、南區</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高雄市甲仙區、杉林區、內門區、旗山區、田寮區、阿蓮區、湖內區、路竹區、茄萣區、永安區、岡山區</a:t>
                      </a:r>
                      <a:endPar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4"/>
                  </a:ext>
                </a:extLst>
              </a:tr>
            </a:tbl>
          </a:graphicData>
        </a:graphic>
      </p:graphicFrame>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51960-1747-4A27-B11E-C9BD7C0E86B6}" type="slidenum">
              <a:rPr kumimoji="0" lang="zh-TW" altLang="en-US" sz="1500" b="0" i="0" u="none" strike="noStrike" kern="1200" cap="none" spc="0" normalizeH="0" baseline="0" noProof="0" smtClean="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xmlns="" val="1804026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圖片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333625" y="1027113"/>
            <a:ext cx="8466138" cy="58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523" name="標題 1"/>
          <p:cNvSpPr>
            <a:spLocks noGrp="1"/>
          </p:cNvSpPr>
          <p:nvPr>
            <p:ph type="title"/>
          </p:nvPr>
        </p:nvSpPr>
        <p:spPr>
          <a:xfrm>
            <a:off x="1722439" y="119063"/>
            <a:ext cx="6575988" cy="850900"/>
          </a:xfrm>
          <a:solidFill>
            <a:srgbClr val="006600"/>
          </a:solidFill>
        </p:spPr>
        <p:txBody>
          <a:bodyPr/>
          <a:lstStyle/>
          <a:p>
            <a:pPr eaLnBrk="1" hangingPunct="1"/>
            <a:r>
              <a:rPr lang="en-US" altLang="zh-TW" sz="4000" dirty="0" smtClean="0">
                <a:solidFill>
                  <a:schemeClr val="bg1"/>
                </a:solidFill>
                <a:latin typeface="標楷體" panose="03000509000000000000" pitchFamily="65" charset="-120"/>
                <a:ea typeface="標楷體" panose="03000509000000000000" pitchFamily="65" charset="-120"/>
                <a:cs typeface="超研澤顏楷"/>
              </a:rPr>
              <a:t>(</a:t>
            </a:r>
            <a:r>
              <a:rPr lang="zh-TW" altLang="en-US" sz="4000" dirty="0" smtClean="0">
                <a:solidFill>
                  <a:schemeClr val="bg1"/>
                </a:solidFill>
                <a:latin typeface="標楷體" panose="03000509000000000000" pitchFamily="65" charset="-120"/>
                <a:ea typeface="標楷體" panose="03000509000000000000" pitchFamily="65" charset="-120"/>
                <a:cs typeface="超研澤顏楷"/>
              </a:rPr>
              <a:t>二</a:t>
            </a:r>
            <a:r>
              <a:rPr lang="en-US" altLang="zh-TW" sz="4000" dirty="0" smtClean="0">
                <a:solidFill>
                  <a:schemeClr val="bg1"/>
                </a:solidFill>
                <a:latin typeface="標楷體" panose="03000509000000000000" pitchFamily="65" charset="-120"/>
                <a:ea typeface="標楷體" panose="03000509000000000000" pitchFamily="65" charset="-120"/>
                <a:cs typeface="超研澤顏楷"/>
              </a:rPr>
              <a:t>)</a:t>
            </a:r>
            <a:r>
              <a:rPr lang="zh-TW" altLang="en-US" sz="4000" dirty="0" smtClean="0">
                <a:solidFill>
                  <a:schemeClr val="bg1"/>
                </a:solidFill>
                <a:latin typeface="標楷體" panose="03000509000000000000" pitchFamily="65" charset="-120"/>
                <a:ea typeface="標楷體" panose="03000509000000000000" pitchFamily="65" charset="-120"/>
                <a:cs typeface="超研澤顏楷"/>
              </a:rPr>
              <a:t>特殊情形變更學區申請</a:t>
            </a:r>
            <a:r>
              <a:rPr lang="zh-TW" altLang="en-US" sz="2800" dirty="0" smtClean="0">
                <a:solidFill>
                  <a:schemeClr val="bg1"/>
                </a:solidFill>
                <a:latin typeface="標楷體" panose="03000509000000000000" pitchFamily="65" charset="-120"/>
                <a:ea typeface="標楷體" panose="03000509000000000000" pitchFamily="65" charset="-120"/>
                <a:cs typeface="超研澤顏楷"/>
              </a:rPr>
              <a:t/>
            </a:r>
            <a:br>
              <a:rPr lang="zh-TW" altLang="en-US" sz="2800" dirty="0" smtClean="0">
                <a:solidFill>
                  <a:schemeClr val="bg1"/>
                </a:solidFill>
                <a:latin typeface="標楷體" panose="03000509000000000000" pitchFamily="65" charset="-120"/>
                <a:ea typeface="標楷體" panose="03000509000000000000" pitchFamily="65" charset="-120"/>
                <a:cs typeface="超研澤顏楷"/>
              </a:rPr>
            </a:br>
            <a:endParaRPr lang="zh-TW" altLang="en-US" sz="2800" dirty="0" smtClean="0">
              <a:solidFill>
                <a:schemeClr val="bg1"/>
              </a:solidFill>
              <a:latin typeface="標楷體" panose="03000509000000000000" pitchFamily="65" charset="-120"/>
              <a:ea typeface="標楷體" panose="03000509000000000000" pitchFamily="65" charset="-120"/>
              <a:cs typeface="超研澤顏楷"/>
            </a:endParaRPr>
          </a:p>
        </p:txBody>
      </p:sp>
      <p:sp>
        <p:nvSpPr>
          <p:cNvPr id="107524" name="文字方塊 2"/>
          <p:cNvSpPr txBox="1">
            <a:spLocks noChangeArrowheads="1"/>
          </p:cNvSpPr>
          <p:nvPr/>
        </p:nvSpPr>
        <p:spPr bwMode="auto">
          <a:xfrm>
            <a:off x="682625" y="2252663"/>
            <a:ext cx="1651000" cy="3108543"/>
          </a:xfrm>
          <a:prstGeom prst="rect">
            <a:avLst/>
          </a:prstGeom>
          <a:solidFill>
            <a:srgbClr val="FFFF00"/>
          </a:solidFill>
          <a:ln w="9525">
            <a:solidFill>
              <a:srgbClr val="C00000"/>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dirty="0" smtClean="0">
                <a:solidFill>
                  <a:srgbClr val="C00000"/>
                </a:solidFill>
                <a:latin typeface="標楷體" panose="03000509000000000000" pitchFamily="65" charset="-120"/>
                <a:ea typeface="標楷體" panose="03000509000000000000" pitchFamily="65" charset="-120"/>
                <a:cs typeface="超研澤顏楷"/>
              </a:rPr>
              <a:t>需變更</a:t>
            </a:r>
            <a:r>
              <a:rPr lang="zh-TW" altLang="en-US" sz="2800" dirty="0">
                <a:solidFill>
                  <a:srgbClr val="C00000"/>
                </a:solidFill>
                <a:latin typeface="標楷體" panose="03000509000000000000" pitchFamily="65" charset="-120"/>
                <a:ea typeface="標楷體" panose="03000509000000000000" pitchFamily="65" charset="-120"/>
                <a:cs typeface="超研澤顏楷"/>
              </a:rPr>
              <a:t>就</a:t>
            </a:r>
            <a:r>
              <a:rPr lang="zh-TW" altLang="en-US" sz="2800" dirty="0" smtClean="0">
                <a:solidFill>
                  <a:srgbClr val="C00000"/>
                </a:solidFill>
                <a:latin typeface="標楷體" panose="03000509000000000000" pitchFamily="65" charset="-120"/>
                <a:ea typeface="標楷體" panose="03000509000000000000" pitchFamily="65" charset="-120"/>
                <a:cs typeface="超研澤顏楷"/>
              </a:rPr>
              <a:t>學區的同學</a:t>
            </a:r>
            <a:r>
              <a:rPr lang="zh-TW" altLang="en-US" sz="2800" dirty="0">
                <a:solidFill>
                  <a:srgbClr val="C00000"/>
                </a:solidFill>
                <a:latin typeface="標楷體" panose="03000509000000000000" pitchFamily="65" charset="-120"/>
                <a:ea typeface="標楷體" panose="03000509000000000000" pitchFamily="65" charset="-120"/>
                <a:cs typeface="超研澤顏楷"/>
              </a:rPr>
              <a:t>，</a:t>
            </a:r>
            <a:r>
              <a:rPr lang="zh-TW" altLang="en-US" sz="2800" dirty="0" smtClean="0">
                <a:solidFill>
                  <a:srgbClr val="C00000"/>
                </a:solidFill>
                <a:latin typeface="標楷體" panose="03000509000000000000" pitchFamily="65" charset="-120"/>
                <a:ea typeface="標楷體" panose="03000509000000000000" pitchFamily="65" charset="-120"/>
                <a:cs typeface="超研澤顏楷"/>
              </a:rPr>
              <a:t>務必</a:t>
            </a:r>
            <a:r>
              <a:rPr lang="zh-TW" altLang="en-US" sz="2800">
                <a:solidFill>
                  <a:srgbClr val="C00000"/>
                </a:solidFill>
                <a:latin typeface="標楷體" panose="03000509000000000000" pitchFamily="65" charset="-120"/>
                <a:ea typeface="標楷體" panose="03000509000000000000" pitchFamily="65" charset="-120"/>
                <a:cs typeface="超研澤顏楷"/>
              </a:rPr>
              <a:t>向</a:t>
            </a:r>
            <a:r>
              <a:rPr lang="zh-TW" altLang="en-US" sz="2800" smtClean="0">
                <a:solidFill>
                  <a:srgbClr val="C00000"/>
                </a:solidFill>
                <a:latin typeface="標楷體" panose="03000509000000000000" pitchFamily="65" charset="-120"/>
                <a:ea typeface="標楷體" panose="03000509000000000000" pitchFamily="65" charset="-120"/>
                <a:cs typeface="超研澤顏楷"/>
              </a:rPr>
              <a:t>註冊組詢問</a:t>
            </a:r>
            <a:r>
              <a:rPr lang="zh-TW" altLang="en-US" sz="2800" dirty="0" smtClean="0">
                <a:solidFill>
                  <a:srgbClr val="C00000"/>
                </a:solidFill>
                <a:latin typeface="標楷體" panose="03000509000000000000" pitchFamily="65" charset="-120"/>
                <a:ea typeface="標楷體" panose="03000509000000000000" pitchFamily="65" charset="-120"/>
                <a:cs typeface="超研澤顏楷"/>
              </a:rPr>
              <a:t>申請</a:t>
            </a:r>
            <a:r>
              <a:rPr lang="zh-TW" altLang="en-US" sz="2800" dirty="0">
                <a:solidFill>
                  <a:srgbClr val="C00000"/>
                </a:solidFill>
                <a:latin typeface="標楷體" panose="03000509000000000000" pitchFamily="65" charset="-120"/>
                <a:ea typeface="標楷體" panose="03000509000000000000" pitchFamily="65" charset="-120"/>
                <a:cs typeface="超研澤顏楷"/>
              </a:rPr>
              <a:t>日期</a:t>
            </a:r>
            <a:r>
              <a:rPr lang="zh-TW" altLang="en-US" sz="2800" dirty="0" smtClean="0">
                <a:solidFill>
                  <a:srgbClr val="C00000"/>
                </a:solidFill>
                <a:latin typeface="標楷體" panose="03000509000000000000" pitchFamily="65" charset="-120"/>
                <a:ea typeface="標楷體" panose="03000509000000000000" pitchFamily="65" charset="-120"/>
                <a:cs typeface="超研澤顏楷"/>
              </a:rPr>
              <a:t>及應備</a:t>
            </a:r>
            <a:r>
              <a:rPr lang="zh-TW" altLang="en-US" sz="2800" dirty="0">
                <a:solidFill>
                  <a:srgbClr val="C00000"/>
                </a:solidFill>
                <a:latin typeface="標楷體" panose="03000509000000000000" pitchFamily="65" charset="-120"/>
                <a:ea typeface="標楷體" panose="03000509000000000000" pitchFamily="65" charset="-120"/>
                <a:cs typeface="超研澤顏楷"/>
              </a:rPr>
              <a:t>資料</a:t>
            </a:r>
          </a:p>
        </p:txBody>
      </p:sp>
      <p:sp>
        <p:nvSpPr>
          <p:cNvPr id="107526"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1FD353-2D96-4E02-B490-0C7F6B54C68C}" type="slidenum">
              <a:rPr kumimoji="0" lang="zh-TW" altLang="en-US" smtClean="0">
                <a:solidFill>
                  <a:srgbClr val="FEFFFF"/>
                </a:solidFill>
                <a:latin typeface="Century Gothic" panose="020B0502020202020204" pitchFamily="34" charset="0"/>
              </a:rPr>
              <a:pPr/>
              <a:t>45</a:t>
            </a:fld>
            <a:endParaRPr kumimoji="0" lang="zh-TW" altLang="en-US" smtClean="0">
              <a:solidFill>
                <a:srgbClr val="FEFFFF"/>
              </a:solidFill>
              <a:latin typeface="Century Gothic" panose="020B0502020202020204" pitchFamily="34" charset="0"/>
            </a:endParaRPr>
          </a:p>
        </p:txBody>
      </p:sp>
      <p:sp>
        <p:nvSpPr>
          <p:cNvPr id="7" name="文字方塊 5"/>
          <p:cNvSpPr txBox="1">
            <a:spLocks noChangeArrowheads="1"/>
          </p:cNvSpPr>
          <p:nvPr/>
        </p:nvSpPr>
        <p:spPr bwMode="auto">
          <a:xfrm>
            <a:off x="5788216" y="6251384"/>
            <a:ext cx="49023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smtClean="0">
                <a:solidFill>
                  <a:srgbClr val="FF0000"/>
                </a:solidFill>
              </a:rPr>
              <a:t>108</a:t>
            </a:r>
            <a:r>
              <a:rPr lang="zh-TW" altLang="en-US" sz="2800" b="1" dirty="0" smtClean="0">
                <a:solidFill>
                  <a:srgbClr val="FF0000"/>
                </a:solidFill>
              </a:rPr>
              <a:t>年</a:t>
            </a:r>
            <a:r>
              <a:rPr lang="en-US" altLang="zh-TW" sz="2800" b="1" dirty="0">
                <a:solidFill>
                  <a:srgbClr val="FF0000"/>
                </a:solidFill>
              </a:rPr>
              <a:t>4</a:t>
            </a:r>
            <a:r>
              <a:rPr lang="zh-TW" altLang="en-US" sz="2800" b="1" dirty="0" smtClean="0">
                <a:solidFill>
                  <a:srgbClr val="FF0000"/>
                </a:solidFill>
              </a:rPr>
              <a:t>月</a:t>
            </a:r>
            <a:r>
              <a:rPr lang="en-US" altLang="zh-TW" sz="2800" b="1" dirty="0" smtClean="0">
                <a:solidFill>
                  <a:srgbClr val="FF0000"/>
                </a:solidFill>
              </a:rPr>
              <a:t>29</a:t>
            </a:r>
            <a:r>
              <a:rPr lang="zh-TW" altLang="en-US" sz="2800" b="1" dirty="0" smtClean="0">
                <a:solidFill>
                  <a:srgbClr val="FF0000"/>
                </a:solidFill>
              </a:rPr>
              <a:t>日</a:t>
            </a:r>
            <a:r>
              <a:rPr lang="zh-TW" altLang="en-US" sz="2800" b="1" dirty="0">
                <a:solidFill>
                  <a:srgbClr val="FF0000"/>
                </a:solidFill>
              </a:rPr>
              <a:t>至</a:t>
            </a:r>
            <a:r>
              <a:rPr lang="en-US" altLang="zh-TW" sz="2800" b="1" dirty="0" smtClean="0">
                <a:solidFill>
                  <a:srgbClr val="FF0000"/>
                </a:solidFill>
              </a:rPr>
              <a:t>108</a:t>
            </a:r>
            <a:r>
              <a:rPr lang="zh-TW" altLang="en-US" sz="2800" b="1" dirty="0" smtClean="0">
                <a:solidFill>
                  <a:srgbClr val="FF0000"/>
                </a:solidFill>
              </a:rPr>
              <a:t>年</a:t>
            </a:r>
            <a:r>
              <a:rPr lang="en-US" altLang="zh-TW" sz="2800" b="1" dirty="0">
                <a:solidFill>
                  <a:srgbClr val="FF0000"/>
                </a:solidFill>
              </a:rPr>
              <a:t>5</a:t>
            </a:r>
            <a:r>
              <a:rPr lang="zh-TW" altLang="en-US" sz="2800" b="1" dirty="0" smtClean="0">
                <a:solidFill>
                  <a:srgbClr val="FF0000"/>
                </a:solidFill>
              </a:rPr>
              <a:t>月</a:t>
            </a:r>
            <a:r>
              <a:rPr lang="en-US" altLang="zh-TW" sz="2800" b="1" dirty="0" smtClean="0">
                <a:solidFill>
                  <a:srgbClr val="FF0000"/>
                </a:solidFill>
              </a:rPr>
              <a:t>3</a:t>
            </a:r>
            <a:r>
              <a:rPr lang="zh-TW" altLang="en-US" sz="2800" b="1" dirty="0" smtClean="0">
                <a:solidFill>
                  <a:srgbClr val="FF0000"/>
                </a:solidFill>
              </a:rPr>
              <a:t>日</a:t>
            </a:r>
            <a:endParaRPr lang="zh-TW" altLang="en-US" sz="2800" b="1" dirty="0">
              <a:solidFill>
                <a:srgbClr val="FF0000"/>
              </a:solidFill>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1"/>
          <p:cNvSpPr>
            <a:spLocks noGrp="1"/>
          </p:cNvSpPr>
          <p:nvPr>
            <p:ph type="title"/>
          </p:nvPr>
        </p:nvSpPr>
        <p:spPr>
          <a:xfrm>
            <a:off x="2001838" y="466725"/>
            <a:ext cx="6216650" cy="823913"/>
          </a:xfrm>
          <a:solidFill>
            <a:srgbClr val="006600"/>
          </a:solidFill>
        </p:spPr>
        <p:txBody>
          <a:bodyPr/>
          <a:lstStyle/>
          <a:p>
            <a:r>
              <a:rPr lang="en-US" altLang="zh-TW" sz="4000" dirty="0" smtClean="0">
                <a:solidFill>
                  <a:schemeClr val="bg1"/>
                </a:solidFill>
                <a:latin typeface="標楷體" panose="03000509000000000000" pitchFamily="65" charset="-120"/>
                <a:ea typeface="標楷體" panose="03000509000000000000" pitchFamily="65" charset="-120"/>
                <a:cs typeface="超研澤顏楷"/>
              </a:rPr>
              <a:t>(</a:t>
            </a:r>
            <a:r>
              <a:rPr lang="zh-TW" altLang="en-US" sz="4000" dirty="0" smtClean="0">
                <a:solidFill>
                  <a:schemeClr val="bg1"/>
                </a:solidFill>
                <a:latin typeface="標楷體" panose="03000509000000000000" pitchFamily="65" charset="-120"/>
                <a:ea typeface="標楷體" panose="03000509000000000000" pitchFamily="65" charset="-120"/>
                <a:cs typeface="超研澤顏楷"/>
              </a:rPr>
              <a:t>三</a:t>
            </a:r>
            <a:r>
              <a:rPr lang="en-US" altLang="zh-TW" sz="4000" dirty="0" smtClean="0">
                <a:solidFill>
                  <a:schemeClr val="bg1"/>
                </a:solidFill>
                <a:latin typeface="標楷體" panose="03000509000000000000" pitchFamily="65" charset="-120"/>
                <a:ea typeface="標楷體" panose="03000509000000000000" pitchFamily="65" charset="-120"/>
                <a:cs typeface="超研澤顏楷"/>
              </a:rPr>
              <a:t>)</a:t>
            </a:r>
            <a:r>
              <a:rPr lang="zh-TW" altLang="en-US" sz="4000" dirty="0" smtClean="0">
                <a:solidFill>
                  <a:schemeClr val="bg1"/>
                </a:solidFill>
                <a:latin typeface="標楷體" panose="03000509000000000000" pitchFamily="65" charset="-120"/>
                <a:ea typeface="標楷體" panose="03000509000000000000" pitchFamily="65" charset="-120"/>
                <a:cs typeface="超研澤顏楷"/>
              </a:rPr>
              <a:t>免試入學作業程序</a:t>
            </a:r>
          </a:p>
        </p:txBody>
      </p:sp>
      <p:graphicFrame>
        <p:nvGraphicFramePr>
          <p:cNvPr id="109571" name="Object 8"/>
          <p:cNvGraphicFramePr>
            <a:graphicFrameLocks noChangeAspect="1"/>
          </p:cNvGraphicFramePr>
          <p:nvPr/>
        </p:nvGraphicFramePr>
        <p:xfrm>
          <a:off x="747713" y="1468438"/>
          <a:ext cx="11260137" cy="3506787"/>
        </p:xfrm>
        <a:graphic>
          <a:graphicData uri="http://schemas.openxmlformats.org/presentationml/2006/ole">
            <p:oleObj spid="_x0000_s109817" name="Visio" r:id="rId4" imgW="4426729" imgH="1541786" progId="">
              <p:embed/>
            </p:oleObj>
          </a:graphicData>
        </a:graphic>
      </p:graphicFrame>
      <p:sp>
        <p:nvSpPr>
          <p:cNvPr id="2" name="矩形 1"/>
          <p:cNvSpPr/>
          <p:nvPr/>
        </p:nvSpPr>
        <p:spPr>
          <a:xfrm>
            <a:off x="1047637" y="5410996"/>
            <a:ext cx="10821937" cy="1323439"/>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106</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學年度起入學，須就讀該校滿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學年以上，</a:t>
            </a:r>
            <a:endPar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才有保障名額資格</a:t>
            </a:r>
          </a:p>
        </p:txBody>
      </p:sp>
      <p:sp>
        <p:nvSpPr>
          <p:cNvPr id="109573"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194A2AE-FB57-428C-AEAD-EC8CFC452686}" type="slidenum">
              <a:rPr kumimoji="0" lang="zh-TW" altLang="en-US" smtClean="0">
                <a:solidFill>
                  <a:srgbClr val="FEFFFF"/>
                </a:solidFill>
                <a:latin typeface="Century Gothic" panose="020B0502020202020204" pitchFamily="34" charset="0"/>
              </a:rPr>
              <a:pPr/>
              <a:t>46</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a16="http://schemas.microsoft.com/office/drawing/2014/main" xmlns="" val="20000"/>
                    </a:ext>
                  </a:extLst>
                </a:gridCol>
                <a:gridCol w="703025">
                  <a:extLst>
                    <a:ext uri="{9D8B030D-6E8A-4147-A177-3AD203B41FA5}">
                      <a16:colId xmlns:a16="http://schemas.microsoft.com/office/drawing/2014/main" xmlns="" val="20001"/>
                    </a:ext>
                  </a:extLst>
                </a:gridCol>
                <a:gridCol w="603850">
                  <a:extLst>
                    <a:ext uri="{9D8B030D-6E8A-4147-A177-3AD203B41FA5}">
                      <a16:colId xmlns:a16="http://schemas.microsoft.com/office/drawing/2014/main" xmlns="" val="20002"/>
                    </a:ext>
                  </a:extLst>
                </a:gridCol>
                <a:gridCol w="638439">
                  <a:extLst>
                    <a:ext uri="{9D8B030D-6E8A-4147-A177-3AD203B41FA5}">
                      <a16:colId xmlns:a16="http://schemas.microsoft.com/office/drawing/2014/main" xmlns="" val="20003"/>
                    </a:ext>
                  </a:extLst>
                </a:gridCol>
                <a:gridCol w="596231">
                  <a:extLst>
                    <a:ext uri="{9D8B030D-6E8A-4147-A177-3AD203B41FA5}">
                      <a16:colId xmlns:a16="http://schemas.microsoft.com/office/drawing/2014/main" xmlns="" val="20004"/>
                    </a:ext>
                  </a:extLst>
                </a:gridCol>
                <a:gridCol w="488900">
                  <a:extLst>
                    <a:ext uri="{9D8B030D-6E8A-4147-A177-3AD203B41FA5}">
                      <a16:colId xmlns:a16="http://schemas.microsoft.com/office/drawing/2014/main" xmlns="" val="20005"/>
                    </a:ext>
                  </a:extLst>
                </a:gridCol>
                <a:gridCol w="132634">
                  <a:extLst>
                    <a:ext uri="{9D8B030D-6E8A-4147-A177-3AD203B41FA5}">
                      <a16:colId xmlns:a16="http://schemas.microsoft.com/office/drawing/2014/main" xmlns="" val="20006"/>
                    </a:ext>
                  </a:extLst>
                </a:gridCol>
                <a:gridCol w="315657">
                  <a:extLst>
                    <a:ext uri="{9D8B030D-6E8A-4147-A177-3AD203B41FA5}">
                      <a16:colId xmlns:a16="http://schemas.microsoft.com/office/drawing/2014/main" xmlns="" val="20007"/>
                    </a:ext>
                  </a:extLst>
                </a:gridCol>
                <a:gridCol w="322782">
                  <a:extLst>
                    <a:ext uri="{9D8B030D-6E8A-4147-A177-3AD203B41FA5}">
                      <a16:colId xmlns:a16="http://schemas.microsoft.com/office/drawing/2014/main" xmlns="" val="20008"/>
                    </a:ext>
                  </a:extLst>
                </a:gridCol>
                <a:gridCol w="567501">
                  <a:extLst>
                    <a:ext uri="{9D8B030D-6E8A-4147-A177-3AD203B41FA5}">
                      <a16:colId xmlns:a16="http://schemas.microsoft.com/office/drawing/2014/main" xmlns="" val="20009"/>
                    </a:ext>
                  </a:extLst>
                </a:gridCol>
                <a:gridCol w="3038494">
                  <a:extLst>
                    <a:ext uri="{9D8B030D-6E8A-4147-A177-3AD203B41FA5}">
                      <a16:colId xmlns:a16="http://schemas.microsoft.com/office/drawing/2014/main" xmlns=""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a:t>
                      </a:r>
                      <a:r>
                        <a:rPr lang="zh-TW" sz="1200" u="none" strike="noStrike" kern="100" smtClean="0">
                          <a:effectLst/>
                          <a:uFill>
                            <a:solidFill>
                              <a:srgbClr val="000000"/>
                            </a:solidFill>
                          </a:uFill>
                        </a:rPr>
                        <a:t>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服務學習</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graphicFrame>
        <p:nvGraphicFramePr>
          <p:cNvPr id="8" name="內容版面配置區 4"/>
          <p:cNvGraphicFramePr>
            <a:graphicFrameLocks noGrp="1"/>
          </p:cNvGraphicFramePr>
          <p:nvPr>
            <p:ph idx="1"/>
          </p:nvPr>
        </p:nvGraphicFramePr>
        <p:xfrm>
          <a:off x="2782888" y="230188"/>
          <a:ext cx="7778751" cy="5410200"/>
        </p:xfrm>
        <a:graphic>
          <a:graphicData uri="http://schemas.openxmlformats.org/drawingml/2006/table">
            <a:tbl>
              <a:tblPr>
                <a:tableStyleId>{5C22544A-7EE6-4342-B048-85BDC9FD1C3A}</a:tableStyleId>
              </a:tblPr>
              <a:tblGrid>
                <a:gridCol w="257420">
                  <a:extLst>
                    <a:ext uri="{9D8B030D-6E8A-4147-A177-3AD203B41FA5}">
                      <a16:colId xmlns:a16="http://schemas.microsoft.com/office/drawing/2014/main" xmlns="" val="20000"/>
                    </a:ext>
                  </a:extLst>
                </a:gridCol>
                <a:gridCol w="685907">
                  <a:extLst>
                    <a:ext uri="{9D8B030D-6E8A-4147-A177-3AD203B41FA5}">
                      <a16:colId xmlns:a16="http://schemas.microsoft.com/office/drawing/2014/main" xmlns="" val="20001"/>
                    </a:ext>
                  </a:extLst>
                </a:gridCol>
                <a:gridCol w="626778">
                  <a:extLst>
                    <a:ext uri="{9D8B030D-6E8A-4147-A177-3AD203B41FA5}">
                      <a16:colId xmlns:a16="http://schemas.microsoft.com/office/drawing/2014/main" xmlns="" val="20002"/>
                    </a:ext>
                  </a:extLst>
                </a:gridCol>
                <a:gridCol w="130086">
                  <a:extLst>
                    <a:ext uri="{9D8B030D-6E8A-4147-A177-3AD203B41FA5}">
                      <a16:colId xmlns:a16="http://schemas.microsoft.com/office/drawing/2014/main" xmlns="" val="20003"/>
                    </a:ext>
                  </a:extLst>
                </a:gridCol>
                <a:gridCol w="425736">
                  <a:extLst>
                    <a:ext uri="{9D8B030D-6E8A-4147-A177-3AD203B41FA5}">
                      <a16:colId xmlns:a16="http://schemas.microsoft.com/office/drawing/2014/main" xmlns="" val="20004"/>
                    </a:ext>
                  </a:extLst>
                </a:gridCol>
                <a:gridCol w="449389">
                  <a:extLst>
                    <a:ext uri="{9D8B030D-6E8A-4147-A177-3AD203B41FA5}">
                      <a16:colId xmlns:a16="http://schemas.microsoft.com/office/drawing/2014/main" xmlns="" val="20005"/>
                    </a:ext>
                  </a:extLst>
                </a:gridCol>
                <a:gridCol w="141912">
                  <a:extLst>
                    <a:ext uri="{9D8B030D-6E8A-4147-A177-3AD203B41FA5}">
                      <a16:colId xmlns:a16="http://schemas.microsoft.com/office/drawing/2014/main" xmlns="" val="20006"/>
                    </a:ext>
                  </a:extLst>
                </a:gridCol>
                <a:gridCol w="454122">
                  <a:extLst>
                    <a:ext uri="{9D8B030D-6E8A-4147-A177-3AD203B41FA5}">
                      <a16:colId xmlns:a16="http://schemas.microsoft.com/office/drawing/2014/main" xmlns="" val="20007"/>
                    </a:ext>
                  </a:extLst>
                </a:gridCol>
                <a:gridCol w="454122">
                  <a:extLst>
                    <a:ext uri="{9D8B030D-6E8A-4147-A177-3AD203B41FA5}">
                      <a16:colId xmlns:a16="http://schemas.microsoft.com/office/drawing/2014/main" xmlns="" val="20008"/>
                    </a:ext>
                  </a:extLst>
                </a:gridCol>
                <a:gridCol w="403825">
                  <a:extLst>
                    <a:ext uri="{9D8B030D-6E8A-4147-A177-3AD203B41FA5}">
                      <a16:colId xmlns:a16="http://schemas.microsoft.com/office/drawing/2014/main" xmlns="" val="20009"/>
                    </a:ext>
                  </a:extLst>
                </a:gridCol>
                <a:gridCol w="3749454">
                  <a:extLst>
                    <a:ext uri="{9D8B030D-6E8A-4147-A177-3AD203B41FA5}">
                      <a16:colId xmlns:a16="http://schemas.microsoft.com/office/drawing/2014/main" xmlns="" val="20010"/>
                    </a:ext>
                  </a:extLst>
                </a:gridCol>
              </a:tblGrid>
              <a:tr h="457187">
                <a:tc gridSpan="2">
                  <a:txBody>
                    <a:bodyPr/>
                    <a:lstStyle/>
                    <a:p>
                      <a:pPr algn="ctr">
                        <a:lnSpc>
                          <a:spcPts val="1800"/>
                        </a:lnSpc>
                        <a:spcAft>
                          <a:spcPts val="0"/>
                        </a:spcAft>
                        <a:tabLst>
                          <a:tab pos="90170" algn="l"/>
                        </a:tabLst>
                      </a:pPr>
                      <a:r>
                        <a:rPr lang="zh-TW" sz="1100" b="0" kern="0" dirty="0">
                          <a:effectLst/>
                          <a:latin typeface="新細明體" panose="02020500000000000000" pitchFamily="18" charset="-120"/>
                          <a:ea typeface="新細明體" panose="02020500000000000000" pitchFamily="18" charset="-120"/>
                        </a:rPr>
                        <a:t>比序</a:t>
                      </a:r>
                      <a:r>
                        <a:rPr lang="zh-TW" sz="1100" b="0" kern="100" dirty="0">
                          <a:effectLst/>
                          <a:latin typeface="新細明體" panose="02020500000000000000" pitchFamily="18" charset="-120"/>
                          <a:ea typeface="新細明體" panose="02020500000000000000" pitchFamily="18" charset="-120"/>
                        </a:rPr>
                        <a:t>項目</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積分換算</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最高</a:t>
                      </a:r>
                      <a:endParaRPr lang="zh-TW" sz="11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分數</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備註</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xmlns="" val="10000"/>
                  </a:ext>
                </a:extLst>
              </a:tr>
              <a:tr h="1093080">
                <a:tc>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1.志願序</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志願序</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第1志願序學校</a:t>
                      </a:r>
                      <a:endParaRPr lang="zh-TW" sz="1100" b="0" kern="100" dirty="0">
                        <a:effectLst/>
                        <a:latin typeface="新細明體" panose="02020500000000000000" pitchFamily="18" charset="-120"/>
                        <a:ea typeface="新細明體" panose="02020500000000000000" pitchFamily="18" charset="-120"/>
                      </a:endParaRPr>
                    </a:p>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r>
                        <a:rPr lang="zh-TW" sz="1100" b="0" kern="0" dirty="0" smtClean="0">
                          <a:effectLst/>
                          <a:latin typeface="新細明體" panose="02020500000000000000" pitchFamily="18" charset="-120"/>
                          <a:ea typeface="新細明體" panose="02020500000000000000" pitchFamily="18" charset="-120"/>
                        </a:rPr>
                        <a:t>10</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第2志願序</a:t>
                      </a:r>
                      <a:r>
                        <a:rPr lang="zh-TW" sz="1100" b="0" kern="0" dirty="0" smtClean="0">
                          <a:effectLst/>
                          <a:latin typeface="新細明體" panose="02020500000000000000" pitchFamily="18" charset="-120"/>
                          <a:ea typeface="新細明體" panose="02020500000000000000" pitchFamily="18" charset="-120"/>
                        </a:rPr>
                        <a:t>學校9</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第3志願序</a:t>
                      </a:r>
                      <a:r>
                        <a:rPr lang="zh-TW" sz="1100" b="0" kern="0" dirty="0" smtClean="0">
                          <a:effectLst/>
                          <a:latin typeface="新細明體" panose="02020500000000000000" pitchFamily="18" charset="-120"/>
                          <a:ea typeface="新細明體" panose="02020500000000000000" pitchFamily="18" charset="-120"/>
                        </a:rPr>
                        <a:t>學校8</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第4志願序</a:t>
                      </a:r>
                      <a:r>
                        <a:rPr lang="zh-TW" sz="1100" b="0" kern="0" dirty="0" smtClean="0">
                          <a:effectLst/>
                          <a:latin typeface="新細明體" panose="02020500000000000000" pitchFamily="18" charset="-120"/>
                          <a:ea typeface="新細明體" panose="02020500000000000000" pitchFamily="18" charset="-120"/>
                        </a:rPr>
                        <a:t>學校7</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第5志願序</a:t>
                      </a:r>
                      <a:r>
                        <a:rPr lang="zh-TW" sz="1100" b="0" kern="0" dirty="0" smtClean="0">
                          <a:effectLst/>
                          <a:latin typeface="新細明體" panose="02020500000000000000" pitchFamily="18" charset="-120"/>
                          <a:ea typeface="新細明體" panose="02020500000000000000" pitchFamily="18" charset="-120"/>
                        </a:rPr>
                        <a:t>學校6</a:t>
                      </a: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10分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1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校</a:t>
                      </a:r>
                      <a:r>
                        <a:rPr lang="zh-TW" sz="1100" b="0" u="none" strike="noStrike" kern="100">
                          <a:effectLst/>
                          <a:uFill>
                            <a:solidFill>
                              <a:srgbClr val="000000"/>
                            </a:solidFill>
                          </a:uFill>
                          <a:latin typeface="新細明體" panose="02020500000000000000" pitchFamily="18" charset="-120"/>
                          <a:ea typeface="新細明體" panose="02020500000000000000" pitchFamily="18" charset="-120"/>
                        </a:rPr>
                        <a:t>為</a:t>
                      </a:r>
                      <a:r>
                        <a:rPr lang="zh-TW" sz="1100" b="0" u="none" strike="noStrike" kern="100" smtClean="0">
                          <a:effectLst/>
                          <a:uFill>
                            <a:solidFill>
                              <a:srgbClr val="000000"/>
                            </a:solidFill>
                          </a:uFill>
                          <a:latin typeface="新細明體" panose="02020500000000000000" pitchFamily="18" charset="-120"/>
                          <a:ea typeface="新細明體" panose="02020500000000000000" pitchFamily="18" charset="-120"/>
                        </a:rPr>
                        <a:t>一群組，</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其志願序積分相同。</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5</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xmlns="" val="10001"/>
                  </a:ext>
                </a:extLst>
              </a:tr>
              <a:tr h="457187">
                <a:tc rowSpan="7">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2.多</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元</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學</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習</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表</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現</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競賽成績</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國際第一名</a:t>
                      </a:r>
                      <a:r>
                        <a:rPr lang="en-US" sz="1100" b="0" kern="100" dirty="0">
                          <a:effectLst/>
                          <a:latin typeface="新細明體" panose="02020500000000000000" pitchFamily="18" charset="-120"/>
                          <a:ea typeface="新細明體" panose="02020500000000000000" pitchFamily="18" charset="-120"/>
                        </a:rPr>
                        <a:t>10</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國際第二名</a:t>
                      </a:r>
                      <a:r>
                        <a:rPr lang="en-US" sz="1100" b="0" kern="100" dirty="0">
                          <a:effectLst/>
                          <a:latin typeface="新細明體" panose="02020500000000000000" pitchFamily="18" charset="-120"/>
                          <a:ea typeface="新細明體" panose="02020500000000000000" pitchFamily="18" charset="-120"/>
                        </a:rPr>
                        <a:t>9</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國際第三名</a:t>
                      </a:r>
                      <a:r>
                        <a:rPr lang="en-US" sz="1100" b="0" kern="100" dirty="0">
                          <a:effectLst/>
                          <a:latin typeface="新細明體" panose="02020500000000000000" pitchFamily="18" charset="-120"/>
                          <a:ea typeface="新細明體" panose="02020500000000000000" pitchFamily="18" charset="-120"/>
                        </a:rPr>
                        <a:t>8</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國際第四至八</a:t>
                      </a:r>
                      <a:r>
                        <a:rPr lang="zh-TW" sz="1100" b="0" kern="100" dirty="0" smtClean="0">
                          <a:effectLst/>
                          <a:latin typeface="新細明體" panose="02020500000000000000" pitchFamily="18" charset="-120"/>
                          <a:ea typeface="新細明體" panose="02020500000000000000" pitchFamily="18" charset="-120"/>
                        </a:rPr>
                        <a:t>名</a:t>
                      </a:r>
                      <a:r>
                        <a:rPr lang="en-US" sz="1100" b="0" kern="100" dirty="0" smtClean="0">
                          <a:effectLst/>
                          <a:latin typeface="新細明體" panose="02020500000000000000" pitchFamily="18" charset="-120"/>
                          <a:ea typeface="新細明體" panose="02020500000000000000" pitchFamily="18" charset="-120"/>
                        </a:rPr>
                        <a:t>7</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7">
                  <a:txBody>
                    <a:bodyPr/>
                    <a:lstStyle/>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最</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高</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採</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計</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50</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39700" indent="-139700" algn="just">
                        <a:lnSpc>
                          <a:spcPts val="1500"/>
                        </a:lnSpc>
                        <a:spcAft>
                          <a:spcPts val="0"/>
                        </a:spcAft>
                        <a:tabLst>
                          <a:tab pos="221615" algn="l"/>
                        </a:tabLst>
                      </a:pPr>
                      <a:r>
                        <a:rPr lang="zh-TW" sz="1100" b="0" kern="0" dirty="0">
                          <a:effectLst/>
                          <a:latin typeface="新細明體" panose="02020500000000000000" pitchFamily="18" charset="-120"/>
                          <a:ea typeface="新細明體" panose="02020500000000000000" pitchFamily="18" charset="-120"/>
                        </a:rPr>
                        <a:t>1.限國中階段(七上至九上五學期)獲得之成績始採計。</a:t>
                      </a:r>
                      <a:endParaRPr lang="zh-TW" sz="1100" b="0" kern="100" dirty="0">
                        <a:effectLst/>
                        <a:latin typeface="新細明體" panose="02020500000000000000" pitchFamily="18" charset="-120"/>
                        <a:ea typeface="新細明體" panose="02020500000000000000" pitchFamily="18" charset="-120"/>
                      </a:endParaRPr>
                    </a:p>
                    <a:p>
                      <a:pPr algn="just">
                        <a:lnSpc>
                          <a:spcPts val="1500"/>
                        </a:lnSpc>
                        <a:spcAft>
                          <a:spcPts val="0"/>
                        </a:spcAft>
                        <a:tabLst>
                          <a:tab pos="221615" algn="l"/>
                        </a:tabLst>
                      </a:pPr>
                      <a:r>
                        <a:rPr lang="zh-TW" sz="1100" b="0" kern="0" dirty="0">
                          <a:effectLst/>
                          <a:latin typeface="新細明體" panose="02020500000000000000" pitchFamily="18" charset="-120"/>
                          <a:ea typeface="新細明體" panose="02020500000000000000" pitchFamily="18" charset="-120"/>
                        </a:rPr>
                        <a:t>2.競賽項目：科學展覽、各學科能</a:t>
                      </a:r>
                      <a:endParaRPr lang="zh-TW" sz="1100" b="0" kern="100" dirty="0">
                        <a:effectLst/>
                        <a:latin typeface="新細明體" panose="02020500000000000000" pitchFamily="18" charset="-120"/>
                        <a:ea typeface="新細明體" panose="02020500000000000000" pitchFamily="18" charset="-120"/>
                      </a:endParaRPr>
                    </a:p>
                    <a:p>
                      <a:pPr algn="just">
                        <a:lnSpc>
                          <a:spcPts val="1500"/>
                        </a:lnSpc>
                        <a:spcAft>
                          <a:spcPts val="0"/>
                        </a:spcAft>
                        <a:tabLst>
                          <a:tab pos="221615" algn="l"/>
                        </a:tabLst>
                      </a:pPr>
                      <a:r>
                        <a:rPr lang="en-US" sz="1100" b="0" kern="0" dirty="0">
                          <a:effectLst/>
                          <a:latin typeface="新細明體" panose="02020500000000000000" pitchFamily="18" charset="-120"/>
                          <a:ea typeface="新細明體" panose="02020500000000000000" pitchFamily="18" charset="-120"/>
                        </a:rPr>
                        <a:t>  </a:t>
                      </a:r>
                      <a:r>
                        <a:rPr lang="zh-TW" sz="1100" b="0" kern="0" dirty="0">
                          <a:effectLst/>
                          <a:latin typeface="新細明體" panose="02020500000000000000" pitchFamily="18" charset="-120"/>
                          <a:ea typeface="新細明體" panose="02020500000000000000" pitchFamily="18" charset="-120"/>
                        </a:rPr>
                        <a:t>力競賽、語文類競賽、藝能類</a:t>
                      </a:r>
                      <a:r>
                        <a:rPr lang="zh-TW" sz="1100" b="0" kern="0" dirty="0" smtClean="0">
                          <a:effectLst/>
                          <a:latin typeface="新細明體" panose="02020500000000000000" pitchFamily="18" charset="-120"/>
                          <a:ea typeface="新細明體" panose="02020500000000000000" pitchFamily="18" charset="-120"/>
                        </a:rPr>
                        <a:t>競</a:t>
                      </a:r>
                      <a:r>
                        <a:rPr lang="en-US" sz="1100" b="0" kern="0" dirty="0" smtClean="0">
                          <a:effectLst/>
                          <a:latin typeface="新細明體" panose="02020500000000000000" pitchFamily="18" charset="-120"/>
                          <a:ea typeface="新細明體" panose="02020500000000000000" pitchFamily="18" charset="-120"/>
                        </a:rPr>
                        <a:t>  </a:t>
                      </a:r>
                      <a:r>
                        <a:rPr lang="zh-TW" sz="1100" b="0" kern="0" dirty="0">
                          <a:effectLst/>
                          <a:latin typeface="新細明體" panose="02020500000000000000" pitchFamily="18" charset="-120"/>
                          <a:ea typeface="新細明體" panose="02020500000000000000" pitchFamily="18" charset="-120"/>
                        </a:rPr>
                        <a:t>賽、運動類競賽。</a:t>
                      </a:r>
                      <a:endParaRPr lang="zh-TW" sz="1100" b="0" kern="100" dirty="0">
                        <a:effectLst/>
                        <a:latin typeface="新細明體" panose="02020500000000000000" pitchFamily="18" charset="-120"/>
                        <a:ea typeface="新細明體" panose="02020500000000000000" pitchFamily="18" charset="-120"/>
                      </a:endParaRPr>
                    </a:p>
                    <a:p>
                      <a:pPr algn="just">
                        <a:lnSpc>
                          <a:spcPts val="1500"/>
                        </a:lnSpc>
                        <a:spcAft>
                          <a:spcPts val="0"/>
                        </a:spcAft>
                        <a:tabLst>
                          <a:tab pos="221615" algn="l"/>
                        </a:tabLst>
                      </a:pPr>
                      <a:r>
                        <a:rPr lang="zh-TW" sz="1100" b="0" kern="0" dirty="0">
                          <a:effectLst/>
                          <a:latin typeface="新細明體" panose="02020500000000000000" pitchFamily="18" charset="-120"/>
                          <a:ea typeface="新細明體" panose="02020500000000000000" pitchFamily="18" charset="-120"/>
                        </a:rPr>
                        <a:t>3.同一性質或同一項目之競賽，</a:t>
                      </a:r>
                      <a:r>
                        <a:rPr lang="zh-TW" sz="1100" b="0" kern="0" dirty="0" smtClean="0">
                          <a:effectLst/>
                          <a:latin typeface="新細明體" panose="02020500000000000000" pitchFamily="18" charset="-120"/>
                          <a:ea typeface="新細明體" panose="02020500000000000000" pitchFamily="18" charset="-120"/>
                        </a:rPr>
                        <a:t>僅</a:t>
                      </a:r>
                      <a:r>
                        <a:rPr lang="en-US" sz="1100" b="0" kern="0" dirty="0" smtClean="0">
                          <a:effectLst/>
                          <a:latin typeface="新細明體" panose="02020500000000000000" pitchFamily="18" charset="-120"/>
                          <a:ea typeface="新細明體" panose="02020500000000000000" pitchFamily="18" charset="-120"/>
                        </a:rPr>
                        <a:t>  </a:t>
                      </a:r>
                      <a:r>
                        <a:rPr lang="zh-TW" sz="1100" b="0" kern="0" dirty="0">
                          <a:effectLst/>
                          <a:latin typeface="新細明體" panose="02020500000000000000" pitchFamily="18" charset="-120"/>
                          <a:ea typeface="新細明體" panose="02020500000000000000" pitchFamily="18" charset="-120"/>
                        </a:rPr>
                        <a:t>擇優計分一次。</a:t>
                      </a:r>
                      <a:endParaRPr lang="zh-TW" sz="1100" b="0" kern="100" dirty="0">
                        <a:effectLst/>
                        <a:latin typeface="新細明體" panose="02020500000000000000" pitchFamily="18" charset="-120"/>
                        <a:ea typeface="新細明體" panose="02020500000000000000" pitchFamily="18" charset="-120"/>
                      </a:endParaRPr>
                    </a:p>
                    <a:p>
                      <a:pPr algn="just">
                        <a:lnSpc>
                          <a:spcPts val="1500"/>
                        </a:lnSpc>
                        <a:spcAft>
                          <a:spcPts val="0"/>
                        </a:spcAft>
                        <a:tabLst>
                          <a:tab pos="221615" algn="l"/>
                        </a:tabLst>
                      </a:pPr>
                      <a:r>
                        <a:rPr lang="zh-TW" sz="1100" b="0" kern="0" dirty="0">
                          <a:effectLst/>
                          <a:latin typeface="新細明體" panose="02020500000000000000" pitchFamily="18" charset="-120"/>
                          <a:ea typeface="新細明體" panose="02020500000000000000" pitchFamily="18" charset="-120"/>
                        </a:rPr>
                        <a:t>4.</a:t>
                      </a:r>
                      <a:r>
                        <a:rPr lang="zh-TW" sz="1100" b="0" u="sng" kern="0" dirty="0">
                          <a:effectLst/>
                          <a:latin typeface="新細明體" panose="02020500000000000000" pitchFamily="18" charset="-120"/>
                          <a:ea typeface="新細明體" panose="02020500000000000000" pitchFamily="18" charset="-120"/>
                        </a:rPr>
                        <a:t>本項最高</a:t>
                      </a:r>
                      <a:r>
                        <a:rPr lang="en-US" sz="1100" b="0" u="sng" kern="0" dirty="0">
                          <a:effectLst/>
                          <a:latin typeface="新細明體" panose="02020500000000000000" pitchFamily="18" charset="-120"/>
                          <a:ea typeface="新細明體" panose="02020500000000000000" pitchFamily="18" charset="-120"/>
                        </a:rPr>
                        <a:t>10</a:t>
                      </a:r>
                      <a:r>
                        <a:rPr lang="zh-TW" sz="1100" b="0" u="sng" kern="0" dirty="0">
                          <a:effectLst/>
                          <a:latin typeface="新細明體" panose="02020500000000000000" pitchFamily="18" charset="-120"/>
                          <a:ea typeface="新細明體" panose="02020500000000000000" pitchFamily="18" charset="-120"/>
                        </a:rPr>
                        <a:t>分</a:t>
                      </a:r>
                      <a:r>
                        <a:rPr lang="zh-TW" sz="1100" b="0" kern="0" dirty="0">
                          <a:effectLst/>
                          <a:latin typeface="新細明體" panose="02020500000000000000" pitchFamily="18" charset="-120"/>
                          <a:ea typeface="新細明體" panose="02020500000000000000" pitchFamily="18" charset="-120"/>
                        </a:rPr>
                        <a:t>。</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xmlns="" val="10002"/>
                  </a:ext>
                </a:extLst>
              </a:tr>
              <a:tr h="49528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全國第一名</a:t>
                      </a:r>
                      <a:r>
                        <a:rPr lang="en-US" sz="1100" b="0" kern="100">
                          <a:effectLst/>
                          <a:latin typeface="新細明體" panose="02020500000000000000" pitchFamily="18" charset="-120"/>
                          <a:ea typeface="新細明體" panose="02020500000000000000" pitchFamily="18" charset="-120"/>
                        </a:rPr>
                        <a:t>7</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全國第二名</a:t>
                      </a:r>
                      <a:r>
                        <a:rPr lang="en-US" sz="1100" b="0" kern="100">
                          <a:effectLst/>
                          <a:latin typeface="新細明體" panose="02020500000000000000" pitchFamily="18" charset="-120"/>
                          <a:ea typeface="新細明體" panose="02020500000000000000" pitchFamily="18" charset="-120"/>
                        </a:rPr>
                        <a:t>6</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全國第三名</a:t>
                      </a:r>
                      <a:r>
                        <a:rPr lang="en-US" sz="1100" b="0" kern="100" dirty="0">
                          <a:effectLst/>
                          <a:latin typeface="新細明體" panose="02020500000000000000" pitchFamily="18" charset="-120"/>
                          <a:ea typeface="新細明體" panose="02020500000000000000" pitchFamily="18" charset="-120"/>
                        </a:rPr>
                        <a:t>5</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全國第四至八</a:t>
                      </a:r>
                      <a:r>
                        <a:rPr lang="zh-TW" sz="1100" b="0" kern="100" dirty="0" smtClean="0">
                          <a:effectLst/>
                          <a:latin typeface="新細明體" panose="02020500000000000000" pitchFamily="18" charset="-120"/>
                          <a:ea typeface="新細明體" panose="02020500000000000000" pitchFamily="18" charset="-120"/>
                        </a:rPr>
                        <a:t>名</a:t>
                      </a:r>
                      <a:r>
                        <a:rPr lang="en-US" sz="1100" b="0" kern="100" dirty="0" smtClean="0">
                          <a:effectLst/>
                          <a:latin typeface="新細明體" panose="02020500000000000000" pitchFamily="18" charset="-120"/>
                          <a:ea typeface="新細明體" panose="02020500000000000000" pitchFamily="18" charset="-120"/>
                        </a:rPr>
                        <a:t>4</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380989">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縣市第一名</a:t>
                      </a:r>
                      <a:r>
                        <a:rPr lang="en-US" sz="1100" b="0" kern="100" dirty="0">
                          <a:effectLst/>
                          <a:latin typeface="新細明體" panose="02020500000000000000" pitchFamily="18" charset="-120"/>
                          <a:ea typeface="新細明體" panose="02020500000000000000" pitchFamily="18" charset="-120"/>
                        </a:rPr>
                        <a:t>4</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縣市第二名</a:t>
                      </a:r>
                      <a:r>
                        <a:rPr lang="en-US" sz="1100" b="0" kern="100">
                          <a:effectLst/>
                          <a:latin typeface="新細明體" panose="02020500000000000000" pitchFamily="18" charset="-120"/>
                          <a:ea typeface="新細明體" panose="02020500000000000000" pitchFamily="18" charset="-120"/>
                        </a:rPr>
                        <a:t>3</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縣市第三名</a:t>
                      </a:r>
                      <a:r>
                        <a:rPr lang="en-US" sz="1100" b="0" kern="100">
                          <a:effectLst/>
                          <a:latin typeface="新細明體" panose="02020500000000000000" pitchFamily="18" charset="-120"/>
                          <a:ea typeface="新細明體" panose="02020500000000000000" pitchFamily="18" charset="-120"/>
                        </a:rPr>
                        <a:t>2</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縣市第四至八</a:t>
                      </a:r>
                      <a:r>
                        <a:rPr lang="zh-TW" sz="1100" b="0" kern="100" dirty="0" smtClean="0">
                          <a:effectLst/>
                          <a:latin typeface="新細明體" panose="02020500000000000000" pitchFamily="18" charset="-120"/>
                          <a:ea typeface="新細明體" panose="02020500000000000000" pitchFamily="18" charset="-120"/>
                        </a:rPr>
                        <a:t>名</a:t>
                      </a:r>
                      <a:r>
                        <a:rPr lang="en-US" sz="1100" b="0" kern="100" dirty="0" smtClean="0">
                          <a:effectLst/>
                          <a:latin typeface="新細明體" panose="02020500000000000000" pitchFamily="18" charset="-120"/>
                          <a:ea typeface="新細明體" panose="02020500000000000000" pitchFamily="18" charset="-120"/>
                        </a:rPr>
                        <a:t>1</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5">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1.由國中依學生表現計算之。</a:t>
                      </a:r>
                      <a:endParaRPr lang="zh-TW" sz="1100" b="0" kern="100" dirty="0">
                        <a:effectLst/>
                        <a:latin typeface="新細明體" panose="02020500000000000000" pitchFamily="18" charset="-120"/>
                        <a:ea typeface="新細明體" panose="02020500000000000000" pitchFamily="18" charset="-120"/>
                      </a:endParaRPr>
                    </a:p>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2.獎勵紀錄至體適能等四項均</a:t>
                      </a:r>
                      <a:r>
                        <a:rPr lang="zh-TW" sz="1100" b="0" kern="0" dirty="0" smtClean="0">
                          <a:effectLst/>
                          <a:latin typeface="新細明體" panose="02020500000000000000" pitchFamily="18" charset="-120"/>
                          <a:ea typeface="新細明體" panose="02020500000000000000" pitchFamily="18" charset="-120"/>
                        </a:rPr>
                        <a:t>以原始</a:t>
                      </a:r>
                      <a:r>
                        <a:rPr lang="zh-TW" sz="1100" b="0" kern="0" dirty="0">
                          <a:effectLst/>
                          <a:latin typeface="新細明體" panose="02020500000000000000" pitchFamily="18" charset="-120"/>
                          <a:ea typeface="新細明體" panose="02020500000000000000" pitchFamily="18" charset="-120"/>
                        </a:rPr>
                        <a:t>分數計分，</a:t>
                      </a:r>
                      <a:r>
                        <a:rPr lang="zh-TW" sz="1100" b="0" u="sng" kern="0" dirty="0">
                          <a:effectLst/>
                          <a:latin typeface="新細明體" panose="02020500000000000000" pitchFamily="18" charset="-120"/>
                          <a:ea typeface="新細明體" panose="02020500000000000000" pitchFamily="18" charset="-120"/>
                        </a:rPr>
                        <a:t>獎勵紀錄、服務</a:t>
                      </a:r>
                      <a:r>
                        <a:rPr lang="zh-TW" sz="1100" b="0" u="sng" kern="0" dirty="0" smtClean="0">
                          <a:effectLst/>
                          <a:latin typeface="新細明體" panose="02020500000000000000" pitchFamily="18" charset="-120"/>
                          <a:ea typeface="新細明體" panose="02020500000000000000" pitchFamily="18" charset="-120"/>
                        </a:rPr>
                        <a:t>學習</a:t>
                      </a:r>
                      <a:r>
                        <a:rPr lang="zh-TW" sz="1100" b="0" u="sng" kern="0" dirty="0">
                          <a:effectLst/>
                          <a:latin typeface="新細明體" panose="02020500000000000000" pitchFamily="18" charset="-120"/>
                          <a:ea typeface="新細明體" panose="02020500000000000000" pitchFamily="18" charset="-120"/>
                        </a:rPr>
                        <a:t>各單項最高採計15分</a:t>
                      </a:r>
                      <a:r>
                        <a:rPr lang="zh-TW" sz="1100" b="0" kern="0" dirty="0">
                          <a:effectLst/>
                          <a:latin typeface="新細明體" panose="02020500000000000000" pitchFamily="18" charset="-120"/>
                          <a:ea typeface="新細明體" panose="02020500000000000000" pitchFamily="18" charset="-120"/>
                        </a:rPr>
                        <a:t>。</a:t>
                      </a:r>
                      <a:endParaRPr lang="zh-TW" sz="1100" b="0" kern="100" dirty="0">
                        <a:effectLst/>
                        <a:latin typeface="新細明體" panose="02020500000000000000" pitchFamily="18" charset="-120"/>
                        <a:ea typeface="新細明體" panose="02020500000000000000" pitchFamily="18" charset="-120"/>
                      </a:endParaRPr>
                    </a:p>
                    <a:p>
                      <a:pPr marL="247650" indent="-171450"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(嘉獎/警告每支0.5分；小功/小過每支1.</a:t>
                      </a:r>
                      <a:r>
                        <a:rPr lang="zh-TW" sz="1100" b="0" kern="0" dirty="0" smtClean="0">
                          <a:effectLst/>
                          <a:latin typeface="新細明體" panose="02020500000000000000" pitchFamily="18" charset="-120"/>
                          <a:ea typeface="新細明體" panose="02020500000000000000" pitchFamily="18" charset="-120"/>
                        </a:rPr>
                        <a:t>5分</a:t>
                      </a:r>
                      <a:r>
                        <a:rPr lang="zh-TW" sz="1100" b="0" kern="0" dirty="0">
                          <a:effectLst/>
                          <a:latin typeface="新細明體" panose="02020500000000000000" pitchFamily="18" charset="-120"/>
                          <a:ea typeface="新細明體" panose="02020500000000000000" pitchFamily="18" charset="-120"/>
                        </a:rPr>
                        <a:t>；大功/大過每支4.5分；服務學習每</a:t>
                      </a:r>
                      <a:r>
                        <a:rPr lang="zh-TW" sz="1100" b="0" kern="0" dirty="0" smtClean="0">
                          <a:effectLst/>
                          <a:latin typeface="新細明體" panose="02020500000000000000" pitchFamily="18" charset="-120"/>
                          <a:ea typeface="新細明體" panose="02020500000000000000" pitchFamily="18" charset="-120"/>
                        </a:rPr>
                        <a:t>小時</a:t>
                      </a:r>
                      <a:r>
                        <a:rPr lang="zh-TW" sz="1100" b="0" kern="0" dirty="0">
                          <a:effectLst/>
                          <a:latin typeface="新細明體" panose="02020500000000000000" pitchFamily="18" charset="-120"/>
                          <a:ea typeface="新細明體" panose="02020500000000000000" pitchFamily="18" charset="-120"/>
                        </a:rPr>
                        <a:t>0.3分)</a:t>
                      </a:r>
                      <a:endParaRPr lang="zh-TW" sz="1100" b="0" kern="100" dirty="0">
                        <a:effectLst/>
                        <a:latin typeface="新細明體" panose="02020500000000000000" pitchFamily="18" charset="-120"/>
                        <a:ea typeface="新細明體" panose="02020500000000000000" pitchFamily="18" charset="-120"/>
                      </a:endParaRPr>
                    </a:p>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3.社團參與、體適能各單項最高採</a:t>
                      </a:r>
                      <a:r>
                        <a:rPr lang="zh-TW" sz="1100" b="0" kern="0" dirty="0" smtClean="0">
                          <a:effectLst/>
                          <a:latin typeface="新細明體" panose="02020500000000000000" pitchFamily="18" charset="-120"/>
                          <a:ea typeface="新細明體" panose="02020500000000000000" pitchFamily="18" charset="-120"/>
                        </a:rPr>
                        <a:t>計10</a:t>
                      </a:r>
                      <a:r>
                        <a:rPr lang="zh-TW" sz="1100" b="0" kern="0" dirty="0">
                          <a:effectLst/>
                          <a:latin typeface="新細明體" panose="02020500000000000000" pitchFamily="18" charset="-120"/>
                          <a:ea typeface="新細明體" panose="02020500000000000000" pitchFamily="18" charset="-120"/>
                        </a:rPr>
                        <a:t>分。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xmlns="" val="10004"/>
                  </a:ext>
                </a:extLst>
              </a:tr>
              <a:tr h="228593">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獎勵紀錄</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4" gridSpan="7">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28593">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服務學習</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28593">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社團參與</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228593">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體適能</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342900">
                <a:tc gridSpan="2">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3.就近入學</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符合</a:t>
                      </a:r>
                      <a:r>
                        <a:rPr lang="en-US" sz="1100" b="0" kern="0">
                          <a:effectLst/>
                          <a:latin typeface="新細明體" panose="02020500000000000000" pitchFamily="18" charset="-120"/>
                          <a:ea typeface="新細明體" panose="02020500000000000000" pitchFamily="18" charset="-120"/>
                        </a:rPr>
                        <a:t>10</a:t>
                      </a:r>
                      <a:r>
                        <a:rPr lang="zh-TW" sz="1100" b="0" kern="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不符</a:t>
                      </a:r>
                      <a:r>
                        <a:rPr lang="en-US" sz="1100" b="0" kern="0">
                          <a:effectLst/>
                          <a:latin typeface="新細明體" panose="02020500000000000000" pitchFamily="18" charset="-120"/>
                          <a:ea typeface="新細明體" panose="02020500000000000000" pitchFamily="18" charset="-120"/>
                        </a:rPr>
                        <a:t>0</a:t>
                      </a:r>
                      <a:r>
                        <a:rPr lang="zh-TW" sz="1100" b="0" kern="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10分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xmlns="" val="10009"/>
                  </a:ext>
                </a:extLst>
              </a:tr>
              <a:tr h="514350">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4.</a:t>
                      </a:r>
                      <a:r>
                        <a:rPr lang="zh-TW" sz="1100" b="0" kern="100">
                          <a:effectLst/>
                          <a:latin typeface="新細明體" panose="02020500000000000000" pitchFamily="18" charset="-120"/>
                          <a:ea typeface="新細明體" panose="02020500000000000000" pitchFamily="18" charset="-120"/>
                        </a:rPr>
                        <a:t>國中</a:t>
                      </a:r>
                      <a:r>
                        <a:rPr lang="zh-TW" sz="1100" b="0" kern="0">
                          <a:effectLst/>
                          <a:latin typeface="新細明體" panose="02020500000000000000" pitchFamily="18" charset="-120"/>
                          <a:ea typeface="新細明體" panose="02020500000000000000" pitchFamily="18" charset="-120"/>
                        </a:rPr>
                        <a:t>教育會考</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精熟</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每科6分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基礎</a:t>
                      </a:r>
                      <a:endParaRPr lang="zh-TW" sz="1100" b="0" kern="100" dirty="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每科4分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待加強</a:t>
                      </a:r>
                      <a:endParaRPr lang="zh-TW" sz="1100" b="0" kern="100" dirty="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每科2分</a:t>
                      </a:r>
                      <a:endParaRPr lang="zh-TW" sz="1100" b="0" kern="100" dirty="0">
                        <a:effectLst/>
                        <a:latin typeface="新細明體" panose="02020500000000000000" pitchFamily="18" charset="-120"/>
                        <a:ea typeface="新細明體" panose="02020500000000000000" pitchFamily="18" charset="-120"/>
                        <a:cs typeface="Times New Roman"/>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30分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10"/>
                  </a:ext>
                </a:extLst>
              </a:tr>
              <a:tr h="228593">
                <a:tc gridSpan="9">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參考總分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100" b="0" kern="0" dirty="0" smtClean="0">
                          <a:effectLst/>
                          <a:latin typeface="新細明體" panose="02020500000000000000" pitchFamily="18" charset="-120"/>
                          <a:ea typeface="新細明體" panose="02020500000000000000" pitchFamily="18" charset="-120"/>
                        </a:rPr>
                        <a:t>100</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11"/>
                  </a:ext>
                </a:extLst>
              </a:tr>
            </a:tbl>
          </a:graphicData>
        </a:graphic>
      </p:graphicFrame>
      <p:sp>
        <p:nvSpPr>
          <p:cNvPr id="2" name="矩形 1"/>
          <p:cNvSpPr/>
          <p:nvPr/>
        </p:nvSpPr>
        <p:spPr>
          <a:xfrm>
            <a:off x="1238865" y="1291098"/>
            <a:ext cx="1293198" cy="4031873"/>
          </a:xfrm>
          <a:prstGeom prst="rect">
            <a:avLst/>
          </a:prstGeom>
          <a:solidFill>
            <a:srgbClr val="006600"/>
          </a:solidFill>
        </p:spPr>
        <p:txBody>
          <a:bodyPr wrap="square">
            <a:spAutoFit/>
          </a:bodyPr>
          <a:lstStyle/>
          <a:p>
            <a:pPr algn="ctr">
              <a:defRPr/>
            </a:pPr>
            <a:r>
              <a:rPr lang="en-US" altLang="zh-TW" sz="3200" b="1" dirty="0">
                <a:solidFill>
                  <a:schemeClr val="bg1"/>
                </a:solidFill>
                <a:latin typeface="標楷體" panose="03000509000000000000" pitchFamily="65" charset="-120"/>
                <a:ea typeface="標楷體" panose="03000509000000000000" pitchFamily="65" charset="-120"/>
              </a:rPr>
              <a:t>(</a:t>
            </a:r>
            <a:r>
              <a:rPr lang="zh-TW" altLang="en-US" sz="3200" b="1" dirty="0">
                <a:solidFill>
                  <a:schemeClr val="bg1"/>
                </a:solidFill>
                <a:latin typeface="標楷體" panose="03000509000000000000" pitchFamily="65" charset="-120"/>
                <a:ea typeface="標楷體" panose="03000509000000000000" pitchFamily="65" charset="-120"/>
              </a:rPr>
              <a:t>四</a:t>
            </a:r>
            <a:r>
              <a:rPr lang="en-US" altLang="zh-TW" sz="3200" b="1" dirty="0">
                <a:solidFill>
                  <a:schemeClr val="bg1"/>
                </a:solidFill>
                <a:latin typeface="標楷體" panose="03000509000000000000" pitchFamily="65" charset="-120"/>
                <a:ea typeface="標楷體" panose="03000509000000000000" pitchFamily="65" charset="-120"/>
              </a:rPr>
              <a:t>)</a:t>
            </a:r>
          </a:p>
          <a:p>
            <a:pPr algn="ctr">
              <a:defRPr/>
            </a:pPr>
            <a:r>
              <a:rPr lang="en-US" altLang="zh-TW" sz="3200" b="1" dirty="0" smtClean="0">
                <a:solidFill>
                  <a:schemeClr val="bg1"/>
                </a:solidFill>
                <a:latin typeface="標楷體" panose="03000509000000000000" pitchFamily="65" charset="-120"/>
                <a:ea typeface="標楷體" panose="03000509000000000000" pitchFamily="65" charset="-120"/>
                <a:hlinkClick r:id="rId3" action="ppaction://hlinkfile"/>
              </a:rPr>
              <a:t>108</a:t>
            </a:r>
            <a:r>
              <a:rPr lang="zh-TW" altLang="en-US" sz="3200" b="1" dirty="0" smtClean="0">
                <a:solidFill>
                  <a:schemeClr val="bg1"/>
                </a:solidFill>
                <a:latin typeface="標楷體" panose="03000509000000000000" pitchFamily="65" charset="-120"/>
                <a:ea typeface="標楷體" panose="03000509000000000000" pitchFamily="65" charset="-120"/>
                <a:hlinkClick r:id="rId3" action="ppaction://hlinkfile"/>
              </a:rPr>
              <a:t>年</a:t>
            </a:r>
            <a:r>
              <a:rPr lang="zh-TW" altLang="en-US" sz="3200" b="1" dirty="0">
                <a:solidFill>
                  <a:schemeClr val="bg1"/>
                </a:solidFill>
                <a:latin typeface="標楷體" panose="03000509000000000000" pitchFamily="65" charset="-120"/>
                <a:ea typeface="標楷體" panose="03000509000000000000" pitchFamily="65" charset="-120"/>
                <a:hlinkClick r:id="rId3" action="ppaction://hlinkfile"/>
              </a:rPr>
              <a:t>免試入學超額比序項</a:t>
            </a:r>
            <a:r>
              <a:rPr lang="zh-TW" altLang="zh-TW" sz="3200" b="1" dirty="0">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3200" b="1" dirty="0">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3200" b="1" dirty="0">
              <a:solidFill>
                <a:schemeClr val="bg1"/>
              </a:solidFill>
              <a:latin typeface="標楷體" panose="03000509000000000000" pitchFamily="65" charset="-120"/>
              <a:ea typeface="標楷體" panose="03000509000000000000" pitchFamily="65" charset="-120"/>
            </a:endParaRPr>
          </a:p>
        </p:txBody>
      </p:sp>
      <p:sp>
        <p:nvSpPr>
          <p:cNvPr id="9" name="內容版面配置區 2"/>
          <p:cNvSpPr txBox="1">
            <a:spLocks/>
          </p:cNvSpPr>
          <p:nvPr/>
        </p:nvSpPr>
        <p:spPr bwMode="auto">
          <a:xfrm>
            <a:off x="2674938" y="5732463"/>
            <a:ext cx="8002587" cy="801687"/>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eaLnBrk="1" hangingPunct="1">
              <a:defRPr/>
            </a:pPr>
            <a:r>
              <a:rPr lang="zh-TW" altLang="en-US" sz="2400" kern="0" dirty="0">
                <a:solidFill>
                  <a:srgbClr val="FF0000"/>
                </a:solidFill>
                <a:latin typeface="標楷體" panose="03000509000000000000" pitchFamily="65" charset="-120"/>
                <a:ea typeface="標楷體" panose="03000509000000000000" pitchFamily="65" charset="-120"/>
              </a:rPr>
              <a:t>多元學習表現採計前五</a:t>
            </a:r>
            <a:r>
              <a:rPr lang="zh-TW" altLang="en-US" sz="2400" kern="0" dirty="0" smtClean="0">
                <a:solidFill>
                  <a:srgbClr val="FF0000"/>
                </a:solidFill>
                <a:latin typeface="標楷體" panose="03000509000000000000" pitchFamily="65" charset="-120"/>
                <a:ea typeface="標楷體" panose="03000509000000000000" pitchFamily="65" charset="-120"/>
              </a:rPr>
              <a:t>學期</a:t>
            </a:r>
            <a:r>
              <a:rPr lang="en-US" altLang="zh-TW" sz="2400" kern="0" dirty="0" smtClean="0">
                <a:solidFill>
                  <a:srgbClr val="FF0000"/>
                </a:solidFill>
                <a:latin typeface="標楷體" panose="03000509000000000000" pitchFamily="65" charset="-120"/>
                <a:ea typeface="標楷體" panose="03000509000000000000" pitchFamily="65" charset="-120"/>
              </a:rPr>
              <a:t>(</a:t>
            </a:r>
            <a:r>
              <a:rPr lang="zh-TW" altLang="en-US" sz="2400" kern="0" dirty="0" smtClean="0">
                <a:solidFill>
                  <a:srgbClr val="FF0000"/>
                </a:solidFill>
                <a:latin typeface="標楷體" panose="03000509000000000000" pitchFamily="65" charset="-120"/>
                <a:ea typeface="標楷體" panose="03000509000000000000" pitchFamily="65" charset="-120"/>
              </a:rPr>
              <a:t>七上至九</a:t>
            </a:r>
            <a:r>
              <a:rPr lang="zh-TW" altLang="en-US" sz="2400" kern="0" dirty="0">
                <a:solidFill>
                  <a:srgbClr val="FF0000"/>
                </a:solidFill>
                <a:latin typeface="標楷體" panose="03000509000000000000" pitchFamily="65" charset="-120"/>
                <a:ea typeface="標楷體" panose="03000509000000000000" pitchFamily="65" charset="-120"/>
              </a:rPr>
              <a:t>下開學前一</a:t>
            </a:r>
            <a:r>
              <a:rPr lang="zh-TW" altLang="en-US" sz="2400" kern="0" dirty="0" smtClean="0">
                <a:solidFill>
                  <a:srgbClr val="FF0000"/>
                </a:solidFill>
                <a:latin typeface="標楷體" panose="03000509000000000000" pitchFamily="65" charset="-120"/>
                <a:ea typeface="標楷體" panose="03000509000000000000" pitchFamily="65" charset="-120"/>
              </a:rPr>
              <a:t>日</a:t>
            </a:r>
            <a:r>
              <a:rPr lang="en-US" altLang="zh-TW" sz="2400" kern="0" dirty="0" smtClean="0">
                <a:solidFill>
                  <a:srgbClr val="FF0000"/>
                </a:solidFill>
                <a:latin typeface="標楷體" panose="03000509000000000000" pitchFamily="65" charset="-120"/>
                <a:ea typeface="標楷體" panose="03000509000000000000" pitchFamily="65" charset="-120"/>
              </a:rPr>
              <a:t>)</a:t>
            </a:r>
            <a:endParaRPr lang="en-US" altLang="zh-TW" sz="2400" kern="0" dirty="0">
              <a:solidFill>
                <a:srgbClr val="FF0000"/>
              </a:solidFill>
              <a:latin typeface="標楷體" panose="03000509000000000000" pitchFamily="65" charset="-120"/>
              <a:ea typeface="標楷體" panose="03000509000000000000" pitchFamily="65" charset="-120"/>
            </a:endParaRPr>
          </a:p>
        </p:txBody>
      </p:sp>
      <p:sp>
        <p:nvSpPr>
          <p:cNvPr id="111777"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D1648C-4225-49EB-99FF-26EE27782092}" type="slidenum">
              <a:rPr kumimoji="0" lang="zh-TW" altLang="en-US" smtClean="0">
                <a:solidFill>
                  <a:srgbClr val="FEFFFF"/>
                </a:solidFill>
                <a:latin typeface="Century Gothic" panose="020B0502020202020204" pitchFamily="34" charset="0"/>
              </a:rPr>
              <a:pPr/>
              <a:t>47</a:t>
            </a:fld>
            <a:endParaRPr kumimoji="0" lang="zh-TW" altLang="en-US" smtClean="0">
              <a:solidFill>
                <a:srgbClr val="FEFFFF"/>
              </a:solidFill>
              <a:latin typeface="Century Gothic" panose="020B0502020202020204" pitchFamily="34" charset="0"/>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title"/>
          </p:nvPr>
        </p:nvSpPr>
        <p:spPr>
          <a:xfrm>
            <a:off x="2419350" y="457200"/>
            <a:ext cx="6172200" cy="857250"/>
          </a:xfrm>
          <a:solidFill>
            <a:srgbClr val="006600"/>
          </a:solidFill>
        </p:spPr>
        <p:txBody>
          <a:bodyPr/>
          <a:lstStyle/>
          <a:p>
            <a:pPr eaLnBrk="1" hangingPunct="1"/>
            <a:r>
              <a:rPr lang="en-US" altLang="zh-TW" sz="4000" dirty="0" smtClean="0">
                <a:solidFill>
                  <a:schemeClr val="bg1"/>
                </a:solidFill>
                <a:latin typeface="標楷體" panose="03000509000000000000" pitchFamily="65" charset="-120"/>
                <a:ea typeface="標楷體" panose="03000509000000000000" pitchFamily="65" charset="-120"/>
              </a:rPr>
              <a:t>(</a:t>
            </a:r>
            <a:r>
              <a:rPr lang="zh-TW" altLang="en-US" sz="4000" dirty="0" smtClean="0">
                <a:solidFill>
                  <a:schemeClr val="bg1"/>
                </a:solidFill>
                <a:latin typeface="標楷體" panose="03000509000000000000" pitchFamily="65" charset="-120"/>
                <a:ea typeface="標楷體" panose="03000509000000000000" pitchFamily="65" charset="-120"/>
              </a:rPr>
              <a:t>五</a:t>
            </a:r>
            <a:r>
              <a:rPr lang="en-US" altLang="zh-TW" sz="4000" dirty="0" smtClean="0">
                <a:solidFill>
                  <a:schemeClr val="bg1"/>
                </a:solidFill>
                <a:latin typeface="標楷體" panose="03000509000000000000" pitchFamily="65" charset="-120"/>
                <a:ea typeface="標楷體" panose="03000509000000000000" pitchFamily="65" charset="-120"/>
              </a:rPr>
              <a:t>)</a:t>
            </a:r>
            <a:r>
              <a:rPr lang="zh-TW" altLang="en-US" sz="4000" dirty="0" smtClean="0">
                <a:solidFill>
                  <a:schemeClr val="bg1"/>
                </a:solidFill>
                <a:latin typeface="標楷體" panose="03000509000000000000" pitchFamily="65" charset="-120"/>
                <a:ea typeface="標楷體" panose="03000509000000000000" pitchFamily="65" charset="-120"/>
              </a:rPr>
              <a:t>免試入學同分比序</a:t>
            </a:r>
            <a:r>
              <a:rPr lang="en-US" altLang="zh-TW" sz="4000" dirty="0" smtClean="0">
                <a:solidFill>
                  <a:schemeClr val="bg1"/>
                </a:solidFill>
                <a:latin typeface="標楷體" panose="03000509000000000000" pitchFamily="65" charset="-120"/>
                <a:ea typeface="標楷體" panose="03000509000000000000" pitchFamily="65" charset="-120"/>
              </a:rPr>
              <a:t>-1</a:t>
            </a:r>
            <a:endParaRPr lang="zh-TW" altLang="en-US" sz="4000" dirty="0" smtClean="0">
              <a:solidFill>
                <a:schemeClr val="bg1"/>
              </a:solidFill>
              <a:latin typeface="標楷體" panose="03000509000000000000" pitchFamily="65" charset="-120"/>
              <a:ea typeface="標楷體" panose="03000509000000000000" pitchFamily="65" charset="-120"/>
            </a:endParaRPr>
          </a:p>
        </p:txBody>
      </p:sp>
      <p:sp>
        <p:nvSpPr>
          <p:cNvPr id="147460" name="矩形 1"/>
          <p:cNvSpPr>
            <a:spLocks noChangeArrowheads="1"/>
          </p:cNvSpPr>
          <p:nvPr/>
        </p:nvSpPr>
        <p:spPr bwMode="auto">
          <a:xfrm>
            <a:off x="1862588" y="2628617"/>
            <a:ext cx="8936957"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a:t>
            </a:r>
            <a:r>
              <a:rPr lang="zh-TW"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積分</a:t>
            </a:r>
            <a:r>
              <a:rPr lang="en-US"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2)</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a:t>
            </a:r>
            <a:r>
              <a:rPr lang="zh-TW"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序</a:t>
            </a:r>
            <a:r>
              <a:rPr lang="en-US"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3)</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a:t>
            </a:r>
            <a:r>
              <a:rPr lang="zh-TW"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積分</a:t>
            </a:r>
            <a:r>
              <a:rPr lang="en-US"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5)</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體適</a:t>
            </a:r>
            <a:r>
              <a:rPr lang="zh-TW"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能</a:t>
            </a:r>
            <a:r>
              <a:rPr lang="en-US"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社團參與</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(7)</a:t>
            </a:r>
            <a:r>
              <a:rPr lang="zh-TW" altLang="zh-TW"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寫作</a:t>
            </a:r>
            <a:r>
              <a:rPr lang="zh-TW" altLang="zh-TW" sz="3600" b="1" dirty="0" smtClean="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測驗</a:t>
            </a:r>
            <a:r>
              <a:rPr lang="en-US" altLang="zh-TW" sz="3600" b="1" dirty="0" smtClean="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8)</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獎勵</a:t>
            </a:r>
            <a:r>
              <a:rPr lang="zh-TW"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紀錄</a:t>
            </a:r>
            <a:r>
              <a:rPr lang="en-US"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9)</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服務</a:t>
            </a:r>
            <a:r>
              <a:rPr lang="zh-TW"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學習</a:t>
            </a:r>
            <a:r>
              <a:rPr lang="en-US"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10)</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競賽</a:t>
            </a:r>
            <a:r>
              <a:rPr lang="zh-TW"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成績</a:t>
            </a:r>
            <a:r>
              <a:rPr lang="en-US" altLang="zh-TW" sz="3600" b="1" dirty="0" smtClean="0">
                <a:solidFill>
                  <a:schemeClr val="bg1">
                    <a:lumMod val="65000"/>
                  </a:schemeClr>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dirty="0" smtClean="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(11)</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endParaRPr lang="zh-TW" altLang="zh-TW" sz="3600"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4" name="矩形圖說文字 3"/>
          <p:cNvSpPr/>
          <p:nvPr/>
        </p:nvSpPr>
        <p:spPr>
          <a:xfrm>
            <a:off x="3192612" y="1768894"/>
            <a:ext cx="2470457" cy="663575"/>
          </a:xfrm>
          <a:prstGeom prst="wedgeRectCallout">
            <a:avLst>
              <a:gd name="adj1" fmla="val -23169"/>
              <a:gd name="adj2" fmla="val 11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t>經濟弱勢</a:t>
            </a:r>
            <a:r>
              <a:rPr lang="en-US" altLang="zh-TW" sz="2000" b="1" dirty="0"/>
              <a:t>(</a:t>
            </a:r>
            <a:r>
              <a:rPr lang="zh-TW" altLang="en-US" sz="2000" b="1" dirty="0"/>
              <a:t>低收入戶</a:t>
            </a:r>
            <a:r>
              <a:rPr lang="en-US" altLang="zh-TW" sz="2000" b="1" dirty="0"/>
              <a:t>)</a:t>
            </a:r>
            <a:endParaRPr lang="zh-TW" altLang="en-US" sz="2000" b="1" dirty="0"/>
          </a:p>
        </p:txBody>
      </p:sp>
      <p:sp>
        <p:nvSpPr>
          <p:cNvPr id="112645"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071021A-81C1-40C7-8AD8-CE0F1237D79D}" type="slidenum">
              <a:rPr kumimoji="0" lang="zh-TW" altLang="en-US" smtClean="0">
                <a:solidFill>
                  <a:srgbClr val="FEFFFF"/>
                </a:solidFill>
                <a:latin typeface="Century Gothic" panose="020B0502020202020204" pitchFamily="34" charset="0"/>
              </a:rPr>
              <a:pPr/>
              <a:t>48</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2149475" y="1484786"/>
          <a:ext cx="6552729" cy="5203203"/>
        </p:xfrm>
        <a:graphic>
          <a:graphicData uri="http://schemas.openxmlformats.org/drawingml/2006/table">
            <a:tbl>
              <a:tblPr>
                <a:tableStyleId>{35758FB7-9AC5-4552-8A53-C91805E547FA}</a:tableStyleId>
              </a:tblPr>
              <a:tblGrid>
                <a:gridCol w="964433">
                  <a:extLst>
                    <a:ext uri="{9D8B030D-6E8A-4147-A177-3AD203B41FA5}">
                      <a16:colId xmlns:a16="http://schemas.microsoft.com/office/drawing/2014/main" xmlns="" val="20000"/>
                    </a:ext>
                  </a:extLst>
                </a:gridCol>
                <a:gridCol w="3691453">
                  <a:extLst>
                    <a:ext uri="{9D8B030D-6E8A-4147-A177-3AD203B41FA5}">
                      <a16:colId xmlns:a16="http://schemas.microsoft.com/office/drawing/2014/main" xmlns="" val="20001"/>
                    </a:ext>
                  </a:extLst>
                </a:gridCol>
                <a:gridCol w="1896843">
                  <a:extLst>
                    <a:ext uri="{9D8B030D-6E8A-4147-A177-3AD203B41FA5}">
                      <a16:colId xmlns:a16="http://schemas.microsoft.com/office/drawing/2014/main" xmlns="" val="20002"/>
                    </a:ext>
                  </a:extLst>
                </a:gridCol>
              </a:tblGrid>
              <a:tr h="372111">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xmlns="" val="10000"/>
                  </a:ext>
                </a:extLst>
              </a:tr>
              <a:tr h="372111">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a:effectLst/>
                        </a:rPr>
                        <a:t>100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1"/>
                  </a:ext>
                </a:extLst>
              </a:tr>
              <a:tr h="372111">
                <a:tc>
                  <a:txBody>
                    <a:bodyPr/>
                    <a:lstStyle/>
                    <a:p>
                      <a:endParaRPr lang="zh-TW" altLang="en-US"/>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a:r>
                        <a:rPr lang="zh-TW" altLang="en-US" sz="2400" u="none" strike="noStrike" kern="1200" dirty="0" smtClean="0">
                          <a:solidFill>
                            <a:srgbClr val="FF0000"/>
                          </a:solidFill>
                          <a:effectLst/>
                          <a:latin typeface="+mn-lt"/>
                          <a:ea typeface="+mn-ea"/>
                          <a:cs typeface="+mn-cs"/>
                        </a:rPr>
                        <a:t>經濟弱勢</a:t>
                      </a:r>
                      <a:r>
                        <a:rPr lang="en-US" altLang="zh-TW" sz="2400" u="none" strike="noStrike" kern="1200" dirty="0" smtClean="0">
                          <a:solidFill>
                            <a:srgbClr val="FF0000"/>
                          </a:solidFill>
                          <a:effectLst/>
                          <a:latin typeface="+mn-lt"/>
                          <a:ea typeface="+mn-ea"/>
                          <a:cs typeface="+mn-cs"/>
                        </a:rPr>
                        <a:t>(</a:t>
                      </a:r>
                      <a:r>
                        <a:rPr lang="zh-TW" altLang="en-US" sz="2400" u="none" strike="noStrike" kern="1200" dirty="0" smtClean="0">
                          <a:solidFill>
                            <a:srgbClr val="FF0000"/>
                          </a:solidFill>
                          <a:effectLst/>
                          <a:latin typeface="+mn-lt"/>
                          <a:ea typeface="+mn-ea"/>
                          <a:cs typeface="+mn-cs"/>
                        </a:rPr>
                        <a:t>低收入戶</a:t>
                      </a:r>
                      <a:r>
                        <a:rPr lang="en-US" altLang="zh-TW" sz="2400" u="none" strike="noStrike" kern="1200" dirty="0" smtClean="0">
                          <a:solidFill>
                            <a:srgbClr val="FF0000"/>
                          </a:solidFill>
                          <a:effectLst/>
                          <a:latin typeface="+mn-lt"/>
                          <a:ea typeface="+mn-ea"/>
                          <a:cs typeface="+mn-cs"/>
                        </a:rPr>
                        <a:t>)</a:t>
                      </a:r>
                      <a:endParaRPr lang="zh-TW" altLang="en-US" sz="2400" u="none" strike="noStrike" kern="1200" dirty="0">
                        <a:solidFill>
                          <a:srgbClr val="FF0000"/>
                        </a:solidFill>
                        <a:effectLst/>
                        <a:latin typeface="+mn-lt"/>
                        <a:ea typeface="+mn-ea"/>
                        <a:cs typeface="+mn-cs"/>
                      </a:endParaRPr>
                    </a:p>
                  </a:txBody>
                  <a:tcPr marL="6351" marR="6351" marT="6351" marB="0" anchor="ctr">
                    <a:solidFill>
                      <a:srgbClr val="FFFFCC"/>
                    </a:solidFill>
                  </a:tcPr>
                </a:tc>
                <a:tc>
                  <a:txBody>
                    <a:bodyPr/>
                    <a:lstStyle/>
                    <a:p>
                      <a:endParaRPr lang="zh-TW" altLang="en-US" dirty="0"/>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2"/>
                  </a:ext>
                </a:extLst>
              </a:tr>
              <a:tr h="372111">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3"/>
                  </a:ext>
                </a:extLst>
              </a:tr>
              <a:tr h="372111">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教育會考總分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a:effectLst/>
                        </a:rPr>
                        <a:t>30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4"/>
                  </a:ext>
                </a:extLst>
              </a:tr>
              <a:tr h="372111">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多元學習</a:t>
                      </a:r>
                      <a:r>
                        <a:rPr lang="zh-TW" altLang="en-US" sz="2400" u="none" strike="noStrike" dirty="0" smtClean="0">
                          <a:effectLst/>
                        </a:rPr>
                        <a:t>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a:effectLst/>
                        </a:rPr>
                        <a:t>50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5"/>
                  </a:ext>
                </a:extLst>
              </a:tr>
              <a:tr h="372111">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體適能</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a:effectLst/>
                        </a:rPr>
                        <a:t>10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6"/>
                  </a:ext>
                </a:extLst>
              </a:tr>
              <a:tr h="372111">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社團參與</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a:effectLst/>
                        </a:rPr>
                        <a:t>10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7"/>
                  </a:ext>
                </a:extLst>
              </a:tr>
              <a:tr h="372111">
                <a:tc>
                  <a:txBody>
                    <a:bodyPr/>
                    <a:lstStyle/>
                    <a:p>
                      <a:pPr algn="ctr" fontAlgn="ctr"/>
                      <a:r>
                        <a:rPr lang="en-US" altLang="zh-TW" sz="2400" u="none" strike="noStrike" dirty="0">
                          <a:effectLst/>
                        </a:rPr>
                        <a:t>7</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寫作測驗</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smtClean="0">
                          <a:effectLst/>
                        </a:rPr>
                        <a:t>6</a:t>
                      </a:r>
                      <a:r>
                        <a:rPr lang="zh-TW" altLang="en-US" sz="2400" u="none" strike="noStrike" dirty="0" smtClean="0">
                          <a:effectLst/>
                        </a:rPr>
                        <a:t>級分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8"/>
                  </a:ext>
                </a:extLst>
              </a:tr>
              <a:tr h="372111">
                <a:tc>
                  <a:txBody>
                    <a:bodyPr/>
                    <a:lstStyle/>
                    <a:p>
                      <a:pPr algn="ctr" fontAlgn="ctr"/>
                      <a:r>
                        <a:rPr lang="en-US" altLang="zh-TW" sz="2400" u="none" strike="noStrike" dirty="0">
                          <a:effectLst/>
                        </a:rPr>
                        <a:t>8</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獎勵紀錄</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smtClean="0">
                          <a:effectLst/>
                        </a:rPr>
                        <a:t>15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9"/>
                  </a:ext>
                </a:extLst>
              </a:tr>
              <a:tr h="372111">
                <a:tc>
                  <a:txBody>
                    <a:bodyPr/>
                    <a:lstStyle/>
                    <a:p>
                      <a:pPr algn="ctr" fontAlgn="ctr"/>
                      <a:r>
                        <a:rPr lang="en-US" altLang="zh-TW" sz="2400" u="none" strike="noStrike" dirty="0">
                          <a:effectLst/>
                        </a:rPr>
                        <a:t>9</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a:effectLst/>
                        </a:rPr>
                        <a:t>服務學習</a:t>
                      </a:r>
                      <a:endParaRPr lang="zh-TW" altLang="en-US"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10"/>
                  </a:ext>
                </a:extLst>
              </a:tr>
              <a:tr h="372111">
                <a:tc>
                  <a:txBody>
                    <a:bodyPr/>
                    <a:lstStyle/>
                    <a:p>
                      <a:pPr algn="ctr" fontAlgn="ctr"/>
                      <a:r>
                        <a:rPr lang="en-US" altLang="zh-TW" sz="2400" u="none" strike="noStrike" dirty="0">
                          <a:effectLst/>
                        </a:rPr>
                        <a:t>10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a:effectLst/>
                        </a:rPr>
                        <a:t>競賽成績</a:t>
                      </a:r>
                      <a:endParaRPr lang="zh-TW" altLang="en-US"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smtClean="0">
                          <a:effectLst/>
                        </a:rPr>
                        <a:t>10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11"/>
                  </a:ext>
                </a:extLst>
              </a:tr>
              <a:tr h="737871">
                <a:tc>
                  <a:txBody>
                    <a:bodyPr/>
                    <a:lstStyle/>
                    <a:p>
                      <a:pPr algn="ctr" fontAlgn="ctr"/>
                      <a:r>
                        <a:rPr lang="en-US" altLang="zh-TW" sz="2400" u="none" strike="noStrike" dirty="0" smtClean="0">
                          <a:effectLst/>
                        </a:rPr>
                        <a:t>11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u="none" strike="noStrike" dirty="0" smtClean="0">
                          <a:effectLst/>
                        </a:rPr>
                        <a:t>A++</a:t>
                      </a:r>
                      <a:r>
                        <a:rPr lang="zh-TW" altLang="en-US" sz="2400" u="none" strike="noStrike" dirty="0" smtClean="0">
                          <a:effectLst/>
                        </a:rPr>
                        <a:t>、</a:t>
                      </a:r>
                      <a:r>
                        <a:rPr lang="en-US" altLang="zh-TW" sz="2400" u="none" strike="noStrike" dirty="0" smtClean="0">
                          <a:effectLst/>
                        </a:rPr>
                        <a:t>A+</a:t>
                      </a:r>
                    </a:p>
                    <a:p>
                      <a:pPr algn="ctr" fontAlgn="ctr"/>
                      <a:r>
                        <a:rPr lang="en-US" altLang="zh-TW" sz="2400" u="none" strike="noStrike" dirty="0" smtClean="0">
                          <a:effectLst/>
                        </a:rPr>
                        <a:t>B++</a:t>
                      </a:r>
                      <a:r>
                        <a:rPr lang="zh-TW" altLang="en-US" sz="2400" u="none" strike="noStrike" dirty="0" smtClean="0">
                          <a:effectLst/>
                        </a:rPr>
                        <a:t>、</a:t>
                      </a:r>
                      <a:r>
                        <a:rPr lang="en-US" altLang="zh-TW" sz="2400" u="none" strike="noStrike" dirty="0" smtClean="0">
                          <a:effectLst/>
                        </a:rPr>
                        <a:t>B+</a:t>
                      </a:r>
                      <a:r>
                        <a:rPr lang="zh-TW" altLang="en-US" sz="2400" u="none" strike="noStrike" dirty="0">
                          <a:effectLst/>
                        </a:rPr>
                        <a:t>　</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12"/>
                  </a:ext>
                </a:extLst>
              </a:tr>
            </a:tbl>
          </a:graphicData>
        </a:graphic>
      </p:graphicFrame>
      <p:sp>
        <p:nvSpPr>
          <p:cNvPr id="113667" name="標題 1"/>
          <p:cNvSpPr txBox="1">
            <a:spLocks/>
          </p:cNvSpPr>
          <p:nvPr/>
        </p:nvSpPr>
        <p:spPr bwMode="auto">
          <a:xfrm>
            <a:off x="2149475" y="471488"/>
            <a:ext cx="6172200" cy="857250"/>
          </a:xfrm>
          <a:prstGeom prst="rect">
            <a:avLst/>
          </a:prstGeom>
          <a:solidFill>
            <a:srgbClr val="0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五</a:t>
            </a: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免試入學同分比序</a:t>
            </a:r>
            <a:r>
              <a:rPr kumimoji="0" lang="en-US" altLang="zh-TW" sz="4000" dirty="0">
                <a:solidFill>
                  <a:schemeClr val="bg1"/>
                </a:solidFill>
                <a:latin typeface="標楷體" panose="03000509000000000000" pitchFamily="65" charset="-120"/>
                <a:ea typeface="標楷體" panose="03000509000000000000" pitchFamily="65" charset="-120"/>
              </a:rPr>
              <a:t>-2</a:t>
            </a:r>
            <a:endParaRPr kumimoji="0" lang="zh-TW" altLang="en-US" sz="4000" dirty="0">
              <a:solidFill>
                <a:schemeClr val="bg1"/>
              </a:solidFill>
              <a:latin typeface="標楷體" panose="03000509000000000000" pitchFamily="65" charset="-120"/>
              <a:ea typeface="標楷體" panose="03000509000000000000" pitchFamily="65" charset="-120"/>
            </a:endParaRPr>
          </a:p>
        </p:txBody>
      </p:sp>
      <p:sp>
        <p:nvSpPr>
          <p:cNvPr id="113668"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314A577-8866-4B37-9C97-383EEFAF5ECE}" type="slidenum">
              <a:rPr kumimoji="0" lang="zh-TW" altLang="en-US" smtClean="0">
                <a:solidFill>
                  <a:srgbClr val="FEFFFF"/>
                </a:solidFill>
                <a:latin typeface="Century Gothic" panose="020B0502020202020204" pitchFamily="34" charset="0"/>
              </a:rPr>
              <a:pPr/>
              <a:t>49</a:t>
            </a:fld>
            <a:endParaRPr kumimoji="0" lang="zh-TW" altLang="en-US" smtClean="0">
              <a:solidFill>
                <a:srgbClr val="FEFFFF"/>
              </a:solidFill>
              <a:latin typeface="Century Gothic" panose="020B0502020202020204"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78851" name="標題 3"/>
          <p:cNvSpPr>
            <a:spLocks noGrp="1"/>
          </p:cNvSpPr>
          <p:nvPr>
            <p:ph type="title"/>
          </p:nvPr>
        </p:nvSpPr>
        <p:spPr>
          <a:xfrm>
            <a:off x="1771650" y="3244850"/>
            <a:ext cx="8896350" cy="1362075"/>
          </a:xfrm>
        </p:spPr>
        <p:txBody>
          <a:bodyPr/>
          <a:lstStyle/>
          <a:p>
            <a:pPr eaLnBrk="1" hangingPunct="1"/>
            <a:r>
              <a:rPr lang="zh-TW" altLang="en-US" sz="6000" smtClean="0">
                <a:solidFill>
                  <a:schemeClr val="bg1"/>
                </a:solidFill>
                <a:latin typeface="華康華綜體W5" panose="020B0509000000000000" pitchFamily="49" charset="-120"/>
                <a:ea typeface="華康華綜體W5" panose="020B0509000000000000" pitchFamily="49" charset="-120"/>
              </a:rPr>
              <a:t>十二年國教入學管道總覽</a:t>
            </a:r>
          </a:p>
        </p:txBody>
      </p:sp>
      <p:pic>
        <p:nvPicPr>
          <p:cNvPr id="78852" name="圖片 2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3"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430885E-968B-4D0D-81BD-C2B4CFBE41C7}" type="slidenum">
              <a:rPr kumimoji="0" lang="zh-TW" altLang="en-US" smtClean="0">
                <a:solidFill>
                  <a:srgbClr val="FEFFFF"/>
                </a:solidFill>
                <a:latin typeface="Century Gothic" panose="020B0502020202020204" pitchFamily="34" charset="0"/>
              </a:rPr>
              <a:pPr/>
              <a:t>5</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標題 1"/>
          <p:cNvSpPr>
            <a:spLocks noGrp="1"/>
          </p:cNvSpPr>
          <p:nvPr>
            <p:ph type="title"/>
          </p:nvPr>
        </p:nvSpPr>
        <p:spPr>
          <a:xfrm>
            <a:off x="2098675" y="309563"/>
            <a:ext cx="7940675" cy="863600"/>
          </a:xfrm>
          <a:solidFill>
            <a:srgbClr val="7030A0"/>
          </a:solidFill>
        </p:spPr>
        <p:txBody>
          <a:bodyPr/>
          <a:lstStyle/>
          <a:p>
            <a:r>
              <a:rPr lang="en-US" altLang="zh-TW" sz="4000" dirty="0" smtClean="0">
                <a:solidFill>
                  <a:srgbClr val="FFFF00"/>
                </a:solidFill>
                <a:latin typeface="標楷體" panose="03000509000000000000" pitchFamily="65" charset="-120"/>
                <a:ea typeface="標楷體" panose="03000509000000000000" pitchFamily="65" charset="-120"/>
              </a:rPr>
              <a:t>(</a:t>
            </a:r>
            <a:r>
              <a:rPr lang="zh-TW" altLang="en-US" sz="4000" dirty="0" smtClean="0">
                <a:solidFill>
                  <a:srgbClr val="FFFF00"/>
                </a:solidFill>
                <a:latin typeface="標楷體" panose="03000509000000000000" pitchFamily="65" charset="-120"/>
                <a:ea typeface="標楷體" panose="03000509000000000000" pitchFamily="65" charset="-120"/>
              </a:rPr>
              <a:t>六</a:t>
            </a:r>
            <a:r>
              <a:rPr lang="en-US" altLang="zh-TW" sz="4000" dirty="0" smtClean="0">
                <a:solidFill>
                  <a:srgbClr val="FFFF00"/>
                </a:solidFill>
                <a:latin typeface="標楷體" panose="03000509000000000000" pitchFamily="65" charset="-120"/>
                <a:ea typeface="標楷體" panose="03000509000000000000" pitchFamily="65" charset="-120"/>
              </a:rPr>
              <a:t>)</a:t>
            </a:r>
            <a:r>
              <a:rPr lang="zh-TW" altLang="en-US" sz="4000" dirty="0" smtClean="0">
                <a:solidFill>
                  <a:srgbClr val="FFFF00"/>
                </a:solidFill>
                <a:latin typeface="標楷體" panose="03000509000000000000" pitchFamily="65" charset="-120"/>
                <a:ea typeface="標楷體" panose="03000509000000000000" pitchFamily="65" charset="-120"/>
              </a:rPr>
              <a:t>超額比序</a:t>
            </a:r>
            <a:r>
              <a:rPr lang="en-US" altLang="zh-TW" sz="4000" dirty="0" smtClean="0">
                <a:solidFill>
                  <a:srgbClr val="FFFF00"/>
                </a:solidFill>
                <a:latin typeface="標楷體" panose="03000509000000000000" pitchFamily="65" charset="-120"/>
                <a:ea typeface="標楷體" panose="03000509000000000000" pitchFamily="65" charset="-120"/>
              </a:rPr>
              <a:t>-</a:t>
            </a:r>
            <a:r>
              <a:rPr lang="zh-TW" altLang="en-US" sz="4000" dirty="0" smtClean="0">
                <a:solidFill>
                  <a:srgbClr val="FFFF00"/>
                </a:solidFill>
                <a:latin typeface="標楷體" panose="03000509000000000000" pitchFamily="65" charset="-120"/>
                <a:ea typeface="標楷體" panose="03000509000000000000" pitchFamily="65" charset="-120"/>
              </a:rPr>
              <a:t>志願序</a:t>
            </a:r>
            <a:r>
              <a:rPr lang="en-US" altLang="zh-TW" sz="4000" dirty="0" smtClean="0">
                <a:solidFill>
                  <a:srgbClr val="FFFF00"/>
                </a:solidFill>
                <a:latin typeface="標楷體" panose="03000509000000000000" pitchFamily="65" charset="-120"/>
                <a:ea typeface="標楷體" panose="03000509000000000000" pitchFamily="65" charset="-120"/>
              </a:rPr>
              <a:t>1 (10</a:t>
            </a:r>
            <a:r>
              <a:rPr lang="zh-TW" altLang="en-US" sz="4000" dirty="0" smtClean="0">
                <a:solidFill>
                  <a:srgbClr val="FFFF00"/>
                </a:solidFill>
                <a:latin typeface="標楷體" panose="03000509000000000000" pitchFamily="65" charset="-120"/>
                <a:ea typeface="標楷體" panose="03000509000000000000" pitchFamily="65" charset="-120"/>
              </a:rPr>
              <a:t>分</a:t>
            </a:r>
            <a:r>
              <a:rPr lang="en-US" altLang="zh-TW" sz="4000" dirty="0" smtClean="0">
                <a:solidFill>
                  <a:srgbClr val="FFFF00"/>
                </a:solidFill>
                <a:latin typeface="標楷體" panose="03000509000000000000" pitchFamily="65" charset="-120"/>
                <a:ea typeface="標楷體" panose="03000509000000000000" pitchFamily="65" charset="-120"/>
              </a:rPr>
              <a:t>)</a:t>
            </a:r>
            <a:endParaRPr lang="zh-TW" altLang="en-US" sz="4000" dirty="0" smtClean="0">
              <a:solidFill>
                <a:srgbClr val="FFFF00"/>
              </a:solidFill>
              <a:latin typeface="標楷體" panose="03000509000000000000" pitchFamily="65" charset="-120"/>
              <a:ea typeface="標楷體" panose="03000509000000000000" pitchFamily="65" charset="-120"/>
            </a:endParaRPr>
          </a:p>
        </p:txBody>
      </p:sp>
      <p:graphicFrame>
        <p:nvGraphicFramePr>
          <p:cNvPr id="5" name="內容版面配置區 1"/>
          <p:cNvGraphicFramePr>
            <a:graphicFrameLocks/>
          </p:cNvGraphicFramePr>
          <p:nvPr>
            <p:extLst>
              <p:ext uri="{D42A27DB-BD31-4B8C-83A1-F6EECF244321}">
                <p14:modId xmlns:p14="http://schemas.microsoft.com/office/powerpoint/2010/main" xmlns="" val="224114197"/>
              </p:ext>
            </p:extLst>
          </p:nvPr>
        </p:nvGraphicFramePr>
        <p:xfrm>
          <a:off x="1911350" y="1412875"/>
          <a:ext cx="8321676" cy="1266826"/>
        </p:xfrm>
        <a:graphic>
          <a:graphicData uri="http://schemas.openxmlformats.org/drawingml/2006/table">
            <a:tbl>
              <a:tblPr>
                <a:tableStyleId>{5C22544A-7EE6-4342-B048-85BDC9FD1C3A}</a:tableStyleId>
              </a:tblPr>
              <a:tblGrid>
                <a:gridCol w="1395726">
                  <a:extLst>
                    <a:ext uri="{9D8B030D-6E8A-4147-A177-3AD203B41FA5}">
                      <a16:colId xmlns:a16="http://schemas.microsoft.com/office/drawing/2014/main" xmlns="" val="20000"/>
                    </a:ext>
                  </a:extLst>
                </a:gridCol>
                <a:gridCol w="1385190">
                  <a:extLst>
                    <a:ext uri="{9D8B030D-6E8A-4147-A177-3AD203B41FA5}">
                      <a16:colId xmlns:a16="http://schemas.microsoft.com/office/drawing/2014/main" xmlns="" val="20001"/>
                    </a:ext>
                  </a:extLst>
                </a:gridCol>
                <a:gridCol w="1385190">
                  <a:extLst>
                    <a:ext uri="{9D8B030D-6E8A-4147-A177-3AD203B41FA5}">
                      <a16:colId xmlns:a16="http://schemas.microsoft.com/office/drawing/2014/main" xmlns="" val="20002"/>
                    </a:ext>
                  </a:extLst>
                </a:gridCol>
                <a:gridCol w="1385190">
                  <a:extLst>
                    <a:ext uri="{9D8B030D-6E8A-4147-A177-3AD203B41FA5}">
                      <a16:colId xmlns:a16="http://schemas.microsoft.com/office/drawing/2014/main" xmlns="" val="20003"/>
                    </a:ext>
                  </a:extLst>
                </a:gridCol>
                <a:gridCol w="1385190">
                  <a:extLst>
                    <a:ext uri="{9D8B030D-6E8A-4147-A177-3AD203B41FA5}">
                      <a16:colId xmlns:a16="http://schemas.microsoft.com/office/drawing/2014/main" xmlns="" val="20004"/>
                    </a:ext>
                  </a:extLst>
                </a:gridCol>
                <a:gridCol w="1385190">
                  <a:extLst>
                    <a:ext uri="{9D8B030D-6E8A-4147-A177-3AD203B41FA5}">
                      <a16:colId xmlns:a16="http://schemas.microsoft.com/office/drawing/2014/main" xmlns="" val="20005"/>
                    </a:ext>
                  </a:extLst>
                </a:gridCol>
              </a:tblGrid>
              <a:tr h="633413">
                <a:tc>
                  <a:txBody>
                    <a:bodyPr/>
                    <a:lstStyle/>
                    <a:p>
                      <a:pPr algn="ctr" fontAlgn="ctr"/>
                      <a:r>
                        <a:rPr lang="zh-TW" altLang="en-US" sz="2000" b="1" u="none" strike="noStrike" dirty="0">
                          <a:effectLst/>
                          <a:latin typeface="+mn-ea"/>
                          <a:ea typeface="+mn-ea"/>
                        </a:rPr>
                        <a:t>第一</a:t>
                      </a:r>
                      <a:r>
                        <a:rPr lang="zh-TW" altLang="en-US" sz="2000" b="1" u="none" strike="noStrike" dirty="0" smtClean="0">
                          <a:effectLst/>
                          <a:latin typeface="+mn-ea"/>
                          <a:ea typeface="+mn-ea"/>
                        </a:rPr>
                        <a:t>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smtClean="0">
                          <a:effectLst/>
                          <a:latin typeface="+mn-ea"/>
                          <a:ea typeface="+mn-ea"/>
                        </a:rPr>
                        <a:t>第二志願序學校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smtClean="0">
                          <a:effectLst/>
                          <a:latin typeface="+mn-ea"/>
                          <a:ea typeface="+mn-ea"/>
                        </a:rPr>
                        <a:t>第三志願序學校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smtClean="0">
                          <a:effectLst/>
                          <a:latin typeface="+mn-ea"/>
                          <a:ea typeface="+mn-ea"/>
                        </a:rPr>
                        <a:t>第四志願序學校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smtClean="0">
                          <a:effectLst/>
                          <a:latin typeface="+mn-ea"/>
                          <a:ea typeface="+mn-ea"/>
                        </a:rPr>
                        <a:t>第五志願序學校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smtClean="0">
                          <a:effectLst/>
                          <a:latin typeface="+mn-ea"/>
                          <a:ea typeface="+mn-ea"/>
                        </a:rPr>
                        <a:t>其他志願序學校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633413">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smtClean="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smtClean="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smtClean="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smtClean="0">
                          <a:effectLst/>
                          <a:latin typeface="Times New Roman" panose="02020603050405020304" pitchFamily="18" charset="0"/>
                          <a:ea typeface="華康魏碑體" panose="03000709000000000000" pitchFamily="65" charset="-120"/>
                          <a:cs typeface="Times New Roman" panose="02020603050405020304" pitchFamily="18" charset="0"/>
                        </a:rPr>
                        <a:t>6</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smtClean="0">
                          <a:effectLst/>
                          <a:latin typeface="Times New Roman" panose="02020603050405020304" pitchFamily="18" charset="0"/>
                          <a:ea typeface="華康魏碑體" panose="03000709000000000000" pitchFamily="65" charset="-120"/>
                          <a:cs typeface="Times New Roman" panose="02020603050405020304" pitchFamily="18" charset="0"/>
                        </a:rPr>
                        <a:t>5</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xmlns="" val="1435953787"/>
              </p:ext>
            </p:extLst>
          </p:nvPr>
        </p:nvGraphicFramePr>
        <p:xfrm>
          <a:off x="1911350" y="3109913"/>
          <a:ext cx="10034844" cy="2300287"/>
        </p:xfrm>
        <a:graphic>
          <a:graphicData uri="http://schemas.openxmlformats.org/drawingml/2006/table">
            <a:tbl>
              <a:tblPr/>
              <a:tblGrid>
                <a:gridCol w="10034844">
                  <a:extLst>
                    <a:ext uri="{9D8B030D-6E8A-4147-A177-3AD203B41FA5}">
                      <a16:colId xmlns:a16="http://schemas.microsoft.com/office/drawing/2014/main" xmlns="" val="20000"/>
                    </a:ext>
                  </a:extLst>
                </a:gridCol>
              </a:tblGrid>
              <a:tr h="2300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1.</a:t>
                      </a:r>
                      <a:r>
                        <a:rPr kumimoji="0" lang="zh-TW" altLang="en-US"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每一志願序至多</a:t>
                      </a:r>
                      <a:r>
                        <a:rPr kumimoji="0" lang="zh-TW" altLang="en-US" sz="28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微軟正黑體"/>
                        </a:rPr>
                        <a:t>可選填</a:t>
                      </a:r>
                      <a:r>
                        <a:rPr kumimoji="0" lang="en-US" altLang="zh-TW" sz="28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微軟正黑體"/>
                        </a:rPr>
                        <a:t>校</a:t>
                      </a:r>
                      <a:r>
                        <a:rPr kumimoji="0" lang="zh-TW" altLang="en-US" sz="28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cs typeface="微軟正黑體"/>
                        </a:rPr>
                        <a:t>為一群組</a:t>
                      </a:r>
                      <a:r>
                        <a:rPr kumimoji="0" lang="zh-TW" altLang="en-US" sz="28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2.</a:t>
                      </a:r>
                      <a:r>
                        <a:rPr kumimoji="0" lang="zh-TW" altLang="en-US"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同一志願序如有</a:t>
                      </a:r>
                      <a:r>
                        <a:rPr kumimoji="0" lang="zh-TW" altLang="en-US" sz="28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微軟正黑體"/>
                        </a:rPr>
                        <a:t>多科別</a:t>
                      </a:r>
                      <a:r>
                        <a:rPr kumimoji="0" lang="zh-TW" altLang="en-US"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微軟正黑體"/>
                        </a:rPr>
                        <a:t>同一學校第二次選填，視為不同志願序。</a:t>
                      </a:r>
                      <a:endParaRPr kumimoji="0" lang="zh-TW" altLang="en-US"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endParaRPr>
                    </a:p>
                    <a:p>
                      <a:pPr marL="268288" marR="0" lvl="0" indent="-268288"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4.</a:t>
                      </a:r>
                      <a:r>
                        <a:rPr kumimoji="0" lang="zh-TW" altLang="en-US"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第</a:t>
                      </a:r>
                      <a:r>
                        <a:rPr kumimoji="0" lang="en-US" altLang="zh-TW"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志願序後</a:t>
                      </a:r>
                      <a:r>
                        <a:rPr kumimoji="0" lang="en-US" altLang="zh-TW"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含第</a:t>
                      </a:r>
                      <a:r>
                        <a:rPr kumimoji="0" lang="en-US" altLang="zh-TW"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志願 </a:t>
                      </a:r>
                      <a:r>
                        <a:rPr kumimoji="0" lang="en-US" altLang="zh-TW"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志願選填以單科為單位，以</a:t>
                      </a:r>
                      <a:r>
                        <a:rPr kumimoji="0" lang="en-US" altLang="zh-TW"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5</a:t>
                      </a:r>
                      <a:r>
                        <a:rPr kumimoji="0" lang="zh-TW" altLang="en-US" sz="2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分計。</a:t>
                      </a:r>
                      <a:endParaRPr kumimoji="0" lang="zh-TW" altLang="en-US" sz="28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微軟正黑體"/>
                      </a:endParaRPr>
                    </a:p>
                  </a:txBody>
                  <a:tcPr marL="85727" marR="857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0"/>
                  </a:ext>
                </a:extLst>
              </a:tr>
            </a:tbl>
          </a:graphicData>
        </a:graphic>
      </p:graphicFrame>
      <p:sp>
        <p:nvSpPr>
          <p:cNvPr id="114720"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477F5A5-933C-4C15-8965-89E14C850DFE}" type="slidenum">
              <a:rPr kumimoji="0" lang="zh-TW" altLang="en-US" smtClean="0">
                <a:solidFill>
                  <a:srgbClr val="FEFFFF"/>
                </a:solidFill>
                <a:latin typeface="Century Gothic" panose="020B0502020202020204" pitchFamily="34" charset="0"/>
              </a:rPr>
              <a:pPr/>
              <a:t>50</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p:cNvGraphicFramePr>
            <a:graphicFrameLocks noGrp="1"/>
          </p:cNvGraphicFramePr>
          <p:nvPr>
            <p:ph sz="half" idx="4294967295"/>
          </p:nvPr>
        </p:nvGraphicFramePr>
        <p:xfrm>
          <a:off x="1905000" y="1268413"/>
          <a:ext cx="9023349" cy="5508628"/>
        </p:xfrm>
        <a:graphic>
          <a:graphicData uri="http://schemas.openxmlformats.org/drawingml/2006/table">
            <a:tbl>
              <a:tblPr/>
              <a:tblGrid>
                <a:gridCol w="1223178">
                  <a:extLst>
                    <a:ext uri="{9D8B030D-6E8A-4147-A177-3AD203B41FA5}">
                      <a16:colId xmlns:a16="http://schemas.microsoft.com/office/drawing/2014/main" xmlns="" val="20000"/>
                    </a:ext>
                  </a:extLst>
                </a:gridCol>
                <a:gridCol w="810291">
                  <a:extLst>
                    <a:ext uri="{9D8B030D-6E8A-4147-A177-3AD203B41FA5}">
                      <a16:colId xmlns:a16="http://schemas.microsoft.com/office/drawing/2014/main" xmlns="" val="20001"/>
                    </a:ext>
                  </a:extLst>
                </a:gridCol>
                <a:gridCol w="810291">
                  <a:extLst>
                    <a:ext uri="{9D8B030D-6E8A-4147-A177-3AD203B41FA5}">
                      <a16:colId xmlns:a16="http://schemas.microsoft.com/office/drawing/2014/main" xmlns="" val="20002"/>
                    </a:ext>
                  </a:extLst>
                </a:gridCol>
                <a:gridCol w="810291">
                  <a:extLst>
                    <a:ext uri="{9D8B030D-6E8A-4147-A177-3AD203B41FA5}">
                      <a16:colId xmlns:a16="http://schemas.microsoft.com/office/drawing/2014/main" xmlns="" val="20003"/>
                    </a:ext>
                  </a:extLst>
                </a:gridCol>
                <a:gridCol w="879744">
                  <a:extLst>
                    <a:ext uri="{9D8B030D-6E8A-4147-A177-3AD203B41FA5}">
                      <a16:colId xmlns:a16="http://schemas.microsoft.com/office/drawing/2014/main" xmlns="" val="20004"/>
                    </a:ext>
                  </a:extLst>
                </a:gridCol>
                <a:gridCol w="1026392">
                  <a:extLst>
                    <a:ext uri="{9D8B030D-6E8A-4147-A177-3AD203B41FA5}">
                      <a16:colId xmlns:a16="http://schemas.microsoft.com/office/drawing/2014/main" xmlns="" val="20005"/>
                    </a:ext>
                  </a:extLst>
                </a:gridCol>
                <a:gridCol w="879744">
                  <a:extLst>
                    <a:ext uri="{9D8B030D-6E8A-4147-A177-3AD203B41FA5}">
                      <a16:colId xmlns:a16="http://schemas.microsoft.com/office/drawing/2014/main" xmlns="" val="20006"/>
                    </a:ext>
                  </a:extLst>
                </a:gridCol>
                <a:gridCol w="768356">
                  <a:extLst>
                    <a:ext uri="{9D8B030D-6E8A-4147-A177-3AD203B41FA5}">
                      <a16:colId xmlns:a16="http://schemas.microsoft.com/office/drawing/2014/main" xmlns="" val="20007"/>
                    </a:ext>
                  </a:extLst>
                </a:gridCol>
                <a:gridCol w="768356">
                  <a:extLst>
                    <a:ext uri="{9D8B030D-6E8A-4147-A177-3AD203B41FA5}">
                      <a16:colId xmlns:a16="http://schemas.microsoft.com/office/drawing/2014/main" xmlns="" val="20008"/>
                    </a:ext>
                  </a:extLst>
                </a:gridCol>
                <a:gridCol w="1046706">
                  <a:extLst>
                    <a:ext uri="{9D8B030D-6E8A-4147-A177-3AD203B41FA5}">
                      <a16:colId xmlns:a16="http://schemas.microsoft.com/office/drawing/2014/main" xmlns="" val="20009"/>
                    </a:ext>
                  </a:extLst>
                </a:gridCol>
              </a:tblGrid>
              <a:tr h="40524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smtClean="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smtClean="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0"/>
                  </a:ext>
                </a:extLst>
              </a:tr>
              <a:tr h="47882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志願序積分</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a:ea typeface="微軟正黑體"/>
                          <a:cs typeface="微軟正黑體"/>
                        </a:rPr>
                        <a:t>10</a:t>
                      </a:r>
                      <a:r>
                        <a:rPr kumimoji="0" lang="zh-TW" altLang="en-US" sz="20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smtClean="0">
                        <a:ln>
                          <a:noFill/>
                        </a:ln>
                        <a:solidFill>
                          <a:srgbClr val="FF0000"/>
                        </a:solidFill>
                        <a:effectLst/>
                        <a:latin typeface="微軟正黑體"/>
                        <a:ea typeface="微軟正黑體"/>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a:ea typeface="微軟正黑體"/>
                          <a:cs typeface="微軟正黑體"/>
                        </a:rPr>
                        <a:t>9</a:t>
                      </a:r>
                      <a:r>
                        <a:rPr kumimoji="0" lang="zh-TW" altLang="en-US" sz="20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1"/>
                  </a:ext>
                </a:extLst>
              </a:tr>
              <a:tr h="64765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志願序學校名</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高中甲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高職乙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高職丙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高職已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cs typeface="微軟正黑體"/>
                        </a:rPr>
                        <a:t>高職庚</a:t>
                      </a: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1</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1</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kern="1200"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smtClean="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smtClean="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smtClean="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3"/>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smtClean="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2</a:t>
                      </a:r>
                      <a:endParaRPr kumimoji="0" lang="zh-TW" altLang="en-US" sz="1600" b="0" i="0" u="none" strike="noStrike" kern="1200"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smtClean="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4"/>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smtClean="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smtClean="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smtClean="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3</a:t>
                      </a:r>
                      <a:endParaRPr kumimoji="0" lang="zh-TW" altLang="en-US" sz="1600" b="0" i="0" u="none" strike="noStrike" kern="1200"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smtClean="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smtClean="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5"/>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smtClean="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6"/>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smtClean="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7"/>
                  </a:ext>
                </a:extLst>
              </a:tr>
            </a:tbl>
          </a:graphicData>
        </a:graphic>
      </p:graphicFrame>
      <p:sp>
        <p:nvSpPr>
          <p:cNvPr id="115803"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六</a:t>
            </a:r>
            <a:r>
              <a:rPr kumimoji="0"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超額比序</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志願序</a:t>
            </a:r>
            <a:r>
              <a:rPr kumimoji="0" lang="en-US" altLang="zh-TW" sz="4000" dirty="0" smtClean="0">
                <a:solidFill>
                  <a:srgbClr val="FFFF00"/>
                </a:solidFill>
                <a:latin typeface="標楷體" panose="03000509000000000000" pitchFamily="65" charset="-120"/>
                <a:ea typeface="標楷體" panose="03000509000000000000" pitchFamily="65" charset="-120"/>
              </a:rPr>
              <a:t>2 </a:t>
            </a:r>
            <a:r>
              <a:rPr kumimoji="0" lang="zh-TW" altLang="en-US" sz="4000" dirty="0" smtClean="0">
                <a:solidFill>
                  <a:srgbClr val="FFFF00"/>
                </a:solidFill>
                <a:latin typeface="標楷體" panose="03000509000000000000" pitchFamily="65" charset="-120"/>
                <a:ea typeface="標楷體" panose="03000509000000000000" pitchFamily="65" charset="-120"/>
              </a:rPr>
              <a:t>範例</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1580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2FBC966-29D0-4386-AA6B-58C6C3946552}" type="slidenum">
              <a:rPr kumimoji="0" lang="zh-TW" altLang="en-US" smtClean="0">
                <a:solidFill>
                  <a:srgbClr val="FEFFFF"/>
                </a:solidFill>
                <a:latin typeface="Century Gothic" panose="020B0502020202020204" pitchFamily="34" charset="0"/>
              </a:rPr>
              <a:pPr/>
              <a:t>51</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p:cNvGraphicFramePr>
            <a:graphicFrameLocks noGrp="1"/>
          </p:cNvGraphicFramePr>
          <p:nvPr>
            <p:ph sz="half" idx="4294967295"/>
          </p:nvPr>
        </p:nvGraphicFramePr>
        <p:xfrm>
          <a:off x="1905000" y="1268413"/>
          <a:ext cx="8945563" cy="5497513"/>
        </p:xfrm>
        <a:graphic>
          <a:graphicData uri="http://schemas.openxmlformats.org/drawingml/2006/table">
            <a:tbl>
              <a:tblPr/>
              <a:tblGrid>
                <a:gridCol w="1232168">
                  <a:extLst>
                    <a:ext uri="{9D8B030D-6E8A-4147-A177-3AD203B41FA5}">
                      <a16:colId xmlns:a16="http://schemas.microsoft.com/office/drawing/2014/main" xmlns="" val="20000"/>
                    </a:ext>
                  </a:extLst>
                </a:gridCol>
                <a:gridCol w="816246">
                  <a:extLst>
                    <a:ext uri="{9D8B030D-6E8A-4147-A177-3AD203B41FA5}">
                      <a16:colId xmlns:a16="http://schemas.microsoft.com/office/drawing/2014/main" xmlns="" val="20001"/>
                    </a:ext>
                  </a:extLst>
                </a:gridCol>
                <a:gridCol w="816246">
                  <a:extLst>
                    <a:ext uri="{9D8B030D-6E8A-4147-A177-3AD203B41FA5}">
                      <a16:colId xmlns:a16="http://schemas.microsoft.com/office/drawing/2014/main" xmlns="" val="20002"/>
                    </a:ext>
                  </a:extLst>
                </a:gridCol>
                <a:gridCol w="816246">
                  <a:extLst>
                    <a:ext uri="{9D8B030D-6E8A-4147-A177-3AD203B41FA5}">
                      <a16:colId xmlns:a16="http://schemas.microsoft.com/office/drawing/2014/main" xmlns="" val="20003"/>
                    </a:ext>
                  </a:extLst>
                </a:gridCol>
                <a:gridCol w="816246">
                  <a:extLst>
                    <a:ext uri="{9D8B030D-6E8A-4147-A177-3AD203B41FA5}">
                      <a16:colId xmlns:a16="http://schemas.microsoft.com/office/drawing/2014/main" xmlns="" val="20004"/>
                    </a:ext>
                  </a:extLst>
                </a:gridCol>
                <a:gridCol w="810645">
                  <a:extLst>
                    <a:ext uri="{9D8B030D-6E8A-4147-A177-3AD203B41FA5}">
                      <a16:colId xmlns:a16="http://schemas.microsoft.com/office/drawing/2014/main" xmlns="" val="20005"/>
                    </a:ext>
                  </a:extLst>
                </a:gridCol>
                <a:gridCol w="1031731">
                  <a:extLst>
                    <a:ext uri="{9D8B030D-6E8A-4147-A177-3AD203B41FA5}">
                      <a16:colId xmlns:a16="http://schemas.microsoft.com/office/drawing/2014/main" xmlns="" val="20006"/>
                    </a:ext>
                  </a:extLst>
                </a:gridCol>
                <a:gridCol w="871101">
                  <a:extLst>
                    <a:ext uri="{9D8B030D-6E8A-4147-A177-3AD203B41FA5}">
                      <a16:colId xmlns:a16="http://schemas.microsoft.com/office/drawing/2014/main" xmlns="" val="20007"/>
                    </a:ext>
                  </a:extLst>
                </a:gridCol>
                <a:gridCol w="867467">
                  <a:extLst>
                    <a:ext uri="{9D8B030D-6E8A-4147-A177-3AD203B41FA5}">
                      <a16:colId xmlns:a16="http://schemas.microsoft.com/office/drawing/2014/main" xmlns="" val="20008"/>
                    </a:ext>
                  </a:extLst>
                </a:gridCol>
                <a:gridCol w="867467">
                  <a:extLst>
                    <a:ext uri="{9D8B030D-6E8A-4147-A177-3AD203B41FA5}">
                      <a16:colId xmlns:a16="http://schemas.microsoft.com/office/drawing/2014/main" xmlns="" val="20009"/>
                    </a:ext>
                  </a:extLst>
                </a:gridCol>
              </a:tblGrid>
              <a:tr h="82577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smtClean="0">
                          <a:ln>
                            <a:noFill/>
                          </a:ln>
                          <a:solidFill>
                            <a:srgbClr val="000000"/>
                          </a:solidFill>
                          <a:effectLst/>
                          <a:latin typeface="微軟正黑體"/>
                          <a:ea typeface="微軟正黑體"/>
                          <a:cs typeface="微軟正黑體"/>
                        </a:rPr>
                        <a:t>4</a:t>
                      </a: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smtClean="0">
                          <a:ln>
                            <a:noFill/>
                          </a:ln>
                          <a:solidFill>
                            <a:srgbClr val="000000"/>
                          </a:solidFill>
                          <a:effectLst/>
                          <a:latin typeface="微軟正黑體"/>
                          <a:ea typeface="微軟正黑體"/>
                          <a:cs typeface="微軟正黑體"/>
                        </a:rPr>
                        <a:t>5</a:t>
                      </a: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6</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7</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8</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0"/>
                  </a:ext>
                </a:extLst>
              </a:tr>
              <a:tr h="4486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志願序積分</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a:ea typeface="微軟正黑體"/>
                          <a:cs typeface="微軟正黑體"/>
                        </a:rPr>
                        <a:t>7</a:t>
                      </a:r>
                      <a:r>
                        <a:rPr kumimoji="0" lang="zh-TW" altLang="en-US" sz="20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smtClean="0">
                        <a:ln>
                          <a:noFill/>
                        </a:ln>
                        <a:solidFill>
                          <a:srgbClr val="FF0000"/>
                        </a:solidFill>
                        <a:effectLst/>
                        <a:latin typeface="微軟正黑體"/>
                        <a:ea typeface="微軟正黑體"/>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a:ea typeface="微軟正黑體"/>
                          <a:cs typeface="微軟正黑體"/>
                        </a:rPr>
                        <a:t>6</a:t>
                      </a:r>
                      <a:r>
                        <a:rPr kumimoji="0" lang="zh-TW" altLang="en-US" sz="20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5</a:t>
                      </a:r>
                      <a:r>
                        <a:rPr kumimoji="0"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6916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志願序學校名</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高中丁</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高中戊</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高中己</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高職辛</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高職壬</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高職癸</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6</a:t>
                      </a:r>
                      <a:endParaRPr kumimoji="0" lang="zh-TW" altLang="en-US" sz="1600" b="1" i="0" u="none" strike="noStrike" cap="none" normalizeH="0" baseline="0" dirty="0" smtClean="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高中庚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4</a:t>
                      </a:r>
                      <a:endParaRPr kumimoji="0" lang="zh-TW" altLang="en-US" sz="1600" b="1"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1</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smtClean="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116831"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六</a:t>
            </a:r>
            <a:r>
              <a:rPr kumimoji="0"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超額比序</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志願序</a:t>
            </a:r>
            <a:r>
              <a:rPr kumimoji="0" lang="en-US" altLang="zh-TW" sz="4000" dirty="0" smtClean="0">
                <a:solidFill>
                  <a:srgbClr val="FFFF00"/>
                </a:solidFill>
                <a:latin typeface="標楷體" panose="03000509000000000000" pitchFamily="65" charset="-120"/>
                <a:ea typeface="標楷體" panose="03000509000000000000" pitchFamily="65" charset="-120"/>
              </a:rPr>
              <a:t>3 </a:t>
            </a:r>
            <a:r>
              <a:rPr kumimoji="0" lang="zh-TW" altLang="en-US" sz="4000" dirty="0" smtClean="0">
                <a:solidFill>
                  <a:srgbClr val="FFFF00"/>
                </a:solidFill>
                <a:latin typeface="標楷體" panose="03000509000000000000" pitchFamily="65" charset="-120"/>
                <a:ea typeface="標楷體" panose="03000509000000000000" pitchFamily="65" charset="-120"/>
              </a:rPr>
              <a:t>範例</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16832"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BCF28E6-7C7A-4729-A60D-FF90574370B8}" type="slidenum">
              <a:rPr kumimoji="0" lang="zh-TW" altLang="en-US" smtClean="0">
                <a:solidFill>
                  <a:srgbClr val="FEFFFF"/>
                </a:solidFill>
                <a:latin typeface="Century Gothic" panose="020B0502020202020204" pitchFamily="34" charset="0"/>
              </a:rPr>
              <a:pPr/>
              <a:t>52</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p:cNvGraphicFramePr>
            <a:graphicFrameLocks noGrp="1"/>
          </p:cNvGraphicFramePr>
          <p:nvPr>
            <p:ph sz="half" idx="4294967295"/>
          </p:nvPr>
        </p:nvGraphicFramePr>
        <p:xfrm>
          <a:off x="2141538" y="787400"/>
          <a:ext cx="7643812" cy="5856289"/>
        </p:xfrm>
        <a:graphic>
          <a:graphicData uri="http://schemas.openxmlformats.org/drawingml/2006/table">
            <a:tbl>
              <a:tblPr/>
              <a:tblGrid>
                <a:gridCol w="1053292">
                  <a:extLst>
                    <a:ext uri="{9D8B030D-6E8A-4147-A177-3AD203B41FA5}">
                      <a16:colId xmlns:a16="http://schemas.microsoft.com/office/drawing/2014/main" xmlns="" val="20000"/>
                    </a:ext>
                  </a:extLst>
                </a:gridCol>
                <a:gridCol w="697749">
                  <a:extLst>
                    <a:ext uri="{9D8B030D-6E8A-4147-A177-3AD203B41FA5}">
                      <a16:colId xmlns:a16="http://schemas.microsoft.com/office/drawing/2014/main" xmlns="" val="20001"/>
                    </a:ext>
                  </a:extLst>
                </a:gridCol>
                <a:gridCol w="697749">
                  <a:extLst>
                    <a:ext uri="{9D8B030D-6E8A-4147-A177-3AD203B41FA5}">
                      <a16:colId xmlns:a16="http://schemas.microsoft.com/office/drawing/2014/main" xmlns="" val="20002"/>
                    </a:ext>
                  </a:extLst>
                </a:gridCol>
                <a:gridCol w="697749">
                  <a:extLst>
                    <a:ext uri="{9D8B030D-6E8A-4147-A177-3AD203B41FA5}">
                      <a16:colId xmlns:a16="http://schemas.microsoft.com/office/drawing/2014/main" xmlns="" val="20003"/>
                    </a:ext>
                  </a:extLst>
                </a:gridCol>
                <a:gridCol w="697749">
                  <a:extLst>
                    <a:ext uri="{9D8B030D-6E8A-4147-A177-3AD203B41FA5}">
                      <a16:colId xmlns:a16="http://schemas.microsoft.com/office/drawing/2014/main" xmlns="" val="20004"/>
                    </a:ext>
                  </a:extLst>
                </a:gridCol>
                <a:gridCol w="692963">
                  <a:extLst>
                    <a:ext uri="{9D8B030D-6E8A-4147-A177-3AD203B41FA5}">
                      <a16:colId xmlns:a16="http://schemas.microsoft.com/office/drawing/2014/main" xmlns="" val="20005"/>
                    </a:ext>
                  </a:extLst>
                </a:gridCol>
                <a:gridCol w="724546">
                  <a:extLst>
                    <a:ext uri="{9D8B030D-6E8A-4147-A177-3AD203B41FA5}">
                      <a16:colId xmlns:a16="http://schemas.microsoft.com/office/drawing/2014/main" xmlns="" val="20006"/>
                    </a:ext>
                  </a:extLst>
                </a:gridCol>
                <a:gridCol w="794005">
                  <a:extLst>
                    <a:ext uri="{9D8B030D-6E8A-4147-A177-3AD203B41FA5}">
                      <a16:colId xmlns:a16="http://schemas.microsoft.com/office/drawing/2014/main" xmlns="" val="20007"/>
                    </a:ext>
                  </a:extLst>
                </a:gridCol>
                <a:gridCol w="794005">
                  <a:extLst>
                    <a:ext uri="{9D8B030D-6E8A-4147-A177-3AD203B41FA5}">
                      <a16:colId xmlns:a16="http://schemas.microsoft.com/office/drawing/2014/main" xmlns="" val="20008"/>
                    </a:ext>
                  </a:extLst>
                </a:gridCol>
                <a:gridCol w="794005">
                  <a:extLst>
                    <a:ext uri="{9D8B030D-6E8A-4147-A177-3AD203B41FA5}">
                      <a16:colId xmlns:a16="http://schemas.microsoft.com/office/drawing/2014/main" xmlns="" val="20009"/>
                    </a:ext>
                  </a:extLst>
                </a:gridCol>
              </a:tblGrid>
              <a:tr h="44504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志願序</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1</a:t>
                      </a: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2</a:t>
                      </a: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16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3</a:t>
                      </a:r>
                      <a:r>
                        <a:rPr kumimoji="0" lang="zh-TW" altLang="en-US" sz="16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0"/>
                  </a:ext>
                </a:extLst>
              </a:tr>
              <a:tr h="5085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志願序積分</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10</a:t>
                      </a: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smtClean="0">
                        <a:ln>
                          <a:noFill/>
                        </a:ln>
                        <a:solidFill>
                          <a:srgbClr val="FF0000"/>
                        </a:solidFill>
                        <a:effectLst/>
                        <a:latin typeface="微軟正黑體"/>
                        <a:ea typeface="微軟正黑體"/>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9</a:t>
                      </a: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1"/>
                  </a:ext>
                </a:extLst>
              </a:tr>
              <a:tr h="61619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志願序學校名</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高中丙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1</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1</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7030A0"/>
                          </a:solidFill>
                          <a:effectLst/>
                          <a:latin typeface="微軟正黑體"/>
                          <a:ea typeface="微軟正黑體"/>
                          <a:cs typeface="微軟正黑體"/>
                        </a:rPr>
                        <a:t>1</a:t>
                      </a:r>
                      <a:endParaRPr kumimoji="0" lang="zh-TW" altLang="en-US" sz="1500" b="1" i="0" u="none" strike="noStrike" cap="none" normalizeH="0" baseline="0" dirty="0" smtClean="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6</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smtClean="0">
                          <a:ln>
                            <a:noFill/>
                          </a:ln>
                          <a:solidFill>
                            <a:schemeClr val="tx1"/>
                          </a:solidFill>
                          <a:effectLst/>
                          <a:latin typeface="微軟正黑體"/>
                          <a:ea typeface="微軟正黑體"/>
                          <a:cs typeface="微軟正黑體"/>
                        </a:rPr>
                        <a:t>1</a:t>
                      </a:r>
                      <a:endParaRPr kumimoji="0" lang="zh-TW" altLang="en-US" sz="1500" b="1" i="0" u="none" strike="noStrike" cap="none" normalizeH="0" baseline="0" dirty="0" smtClean="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7030A0"/>
                          </a:solidFill>
                          <a:effectLst/>
                          <a:latin typeface="微軟正黑體"/>
                          <a:ea typeface="微軟正黑體"/>
                          <a:cs typeface="微軟正黑體"/>
                        </a:rPr>
                        <a:t>4</a:t>
                      </a:r>
                      <a:endParaRPr kumimoji="0" lang="zh-TW" altLang="en-US" sz="1500" b="1" i="0" u="none" strike="noStrike" cap="none" normalizeH="0" baseline="0" dirty="0" smtClean="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500" b="1" i="0" u="none" strike="noStrike" cap="none" normalizeH="0" baseline="0" dirty="0" smtClean="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3"/>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2</a:t>
                      </a:r>
                      <a:endParaRPr kumimoji="0" lang="zh-TW" altLang="en-US" sz="1500" b="1" i="0" u="none" strike="noStrike" cap="none" normalizeH="0" baseline="0" dirty="0" smtClean="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7030A0"/>
                          </a:solidFill>
                          <a:effectLst/>
                          <a:latin typeface="微軟正黑體"/>
                          <a:ea typeface="微軟正黑體"/>
                          <a:cs typeface="微軟正黑體"/>
                        </a:rPr>
                        <a:t>2</a:t>
                      </a:r>
                      <a:endParaRPr kumimoji="0" lang="zh-TW" altLang="en-US" sz="1500" b="1" i="0" u="none" strike="noStrike" cap="none" normalizeH="0" baseline="0" dirty="0" smtClean="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7</a:t>
                      </a:r>
                      <a:endParaRPr kumimoji="0" lang="zh-TW" altLang="en-US" sz="1500" b="1" i="0" u="none" strike="noStrike" cap="none" normalizeH="0" baseline="0" dirty="0" smtClean="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綜高科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smtClean="0">
                          <a:ln>
                            <a:noFill/>
                          </a:ln>
                          <a:solidFill>
                            <a:schemeClr val="tx1"/>
                          </a:solidFill>
                          <a:effectLst/>
                          <a:latin typeface="微軟正黑體"/>
                          <a:ea typeface="微軟正黑體"/>
                          <a:cs typeface="微軟正黑體"/>
                        </a:rPr>
                        <a:t>2</a:t>
                      </a:r>
                      <a:endParaRPr kumimoji="0" lang="zh-TW" altLang="en-US" sz="15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7030A0"/>
                          </a:solidFill>
                          <a:effectLst/>
                          <a:latin typeface="微軟正黑體"/>
                          <a:ea typeface="微軟正黑體"/>
                          <a:cs typeface="微軟正黑體"/>
                        </a:rPr>
                        <a:t>5</a:t>
                      </a:r>
                      <a:endParaRPr kumimoji="0" lang="zh-TW" altLang="en-US" sz="1500" b="1" i="0" u="none" strike="noStrike" cap="none" normalizeH="0" baseline="0" dirty="0" smtClean="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5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4"/>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3</a:t>
                      </a:r>
                      <a:endParaRPr kumimoji="0" lang="zh-TW" altLang="en-US" sz="1500" b="1" i="0" u="none" strike="noStrike" cap="none" normalizeH="0" baseline="0" dirty="0" smtClean="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smtClean="0">
                          <a:ln>
                            <a:noFill/>
                          </a:ln>
                          <a:solidFill>
                            <a:schemeClr val="tx1"/>
                          </a:solidFill>
                          <a:effectLst/>
                          <a:latin typeface="微軟正黑體"/>
                          <a:ea typeface="微軟正黑體"/>
                          <a:cs typeface="微軟正黑體"/>
                        </a:rPr>
                        <a:t>3</a:t>
                      </a:r>
                      <a:endParaRPr kumimoji="0" lang="zh-TW" altLang="en-US" sz="1500" b="1" i="0" u="none" strike="noStrike" cap="none" normalizeH="0" baseline="0" dirty="0" smtClean="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500" b="1" i="0" u="none" strike="noStrike" cap="none" normalizeH="0" baseline="0" dirty="0" smtClean="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5"/>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4</a:t>
                      </a: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4</a:t>
                      </a:r>
                      <a:endParaRPr kumimoji="0" lang="zh-TW" altLang="en-US" sz="1500" b="0" i="0" u="none" strike="noStrike" cap="none" normalizeH="0" baseline="0" dirty="0" smtClean="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smtClean="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smtClean="0">
                          <a:ln>
                            <a:noFill/>
                          </a:ln>
                          <a:solidFill>
                            <a:schemeClr val="tx1"/>
                          </a:solidFill>
                          <a:effectLst/>
                          <a:latin typeface="微軟正黑體"/>
                          <a:ea typeface="微軟正黑體"/>
                          <a:cs typeface="微軟正黑體"/>
                        </a:rPr>
                        <a:t>4</a:t>
                      </a:r>
                      <a:endParaRPr kumimoji="0" lang="zh-TW" altLang="en-US" sz="15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C00000"/>
                          </a:solidFill>
                          <a:effectLst/>
                          <a:latin typeface="微軟正黑體"/>
                          <a:ea typeface="微軟正黑體"/>
                          <a:cs typeface="微軟正黑體"/>
                        </a:rPr>
                        <a:t>4</a:t>
                      </a:r>
                      <a:endParaRPr kumimoji="0" lang="zh-TW" altLang="en-US" sz="15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6"/>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5</a:t>
                      </a: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5</a:t>
                      </a:r>
                      <a:endParaRPr kumimoji="0" lang="zh-TW" altLang="en-US" sz="1500" b="0" i="0" u="none" strike="noStrike" cap="none" normalizeH="0" baseline="0" dirty="0" smtClean="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smtClean="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smtClean="0">
                          <a:ln>
                            <a:noFill/>
                          </a:ln>
                          <a:solidFill>
                            <a:schemeClr val="tx1"/>
                          </a:solidFill>
                          <a:effectLst/>
                          <a:latin typeface="微軟正黑體"/>
                          <a:ea typeface="微軟正黑體"/>
                          <a:cs typeface="微軟正黑體"/>
                        </a:rPr>
                        <a:t>5</a:t>
                      </a:r>
                      <a:endParaRPr kumimoji="0" lang="zh-TW" altLang="en-US" sz="15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C00000"/>
                          </a:solidFill>
                          <a:effectLst/>
                          <a:latin typeface="微軟正黑體"/>
                          <a:ea typeface="微軟正黑體"/>
                          <a:cs typeface="微軟正黑體"/>
                        </a:rPr>
                        <a:t>5</a:t>
                      </a:r>
                      <a:endParaRPr kumimoji="0" lang="zh-TW" altLang="en-US" sz="15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7"/>
                  </a:ext>
                </a:extLst>
              </a:tr>
            </a:tbl>
          </a:graphicData>
        </a:graphic>
      </p:graphicFrame>
      <p:sp>
        <p:nvSpPr>
          <p:cNvPr id="2" name="矩形 1"/>
          <p:cNvSpPr/>
          <p:nvPr/>
        </p:nvSpPr>
        <p:spPr>
          <a:xfrm>
            <a:off x="3082925" y="2206625"/>
            <a:ext cx="792163" cy="4114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5172075" y="2206625"/>
            <a:ext cx="792163" cy="4114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3997" name="文字方塊 6"/>
          <p:cNvSpPr txBox="1">
            <a:spLocks noChangeArrowheads="1"/>
          </p:cNvSpPr>
          <p:nvPr/>
        </p:nvSpPr>
        <p:spPr bwMode="auto">
          <a:xfrm>
            <a:off x="2001838" y="109538"/>
            <a:ext cx="7243762" cy="585787"/>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dirty="0">
                <a:solidFill>
                  <a:srgbClr val="FFFF00"/>
                </a:solidFill>
                <a:latin typeface="標楷體" panose="03000509000000000000" pitchFamily="65" charset="-120"/>
                <a:ea typeface="標楷體" panose="03000509000000000000" pitchFamily="65" charset="-120"/>
              </a:rPr>
              <a:t>同一學校第</a:t>
            </a:r>
            <a:r>
              <a:rPr lang="en-US" altLang="zh-TW" sz="3200" dirty="0">
                <a:solidFill>
                  <a:srgbClr val="FFFF00"/>
                </a:solidFill>
                <a:latin typeface="標楷體" panose="03000509000000000000" pitchFamily="65" charset="-120"/>
                <a:ea typeface="標楷體" panose="03000509000000000000" pitchFamily="65" charset="-120"/>
              </a:rPr>
              <a:t>2</a:t>
            </a:r>
            <a:r>
              <a:rPr lang="zh-TW" altLang="en-US" sz="3200" dirty="0">
                <a:solidFill>
                  <a:srgbClr val="FFFF00"/>
                </a:solidFill>
                <a:latin typeface="標楷體" panose="03000509000000000000" pitchFamily="65" charset="-120"/>
                <a:ea typeface="標楷體" panose="03000509000000000000" pitchFamily="65" charset="-120"/>
              </a:rPr>
              <a:t>次選填，視為不同志願</a:t>
            </a:r>
            <a:r>
              <a:rPr lang="zh-TW" altLang="en-US" sz="3200" dirty="0" smtClean="0">
                <a:solidFill>
                  <a:srgbClr val="FFFF00"/>
                </a:solidFill>
                <a:latin typeface="標楷體" panose="03000509000000000000" pitchFamily="65" charset="-120"/>
                <a:ea typeface="標楷體" panose="03000509000000000000" pitchFamily="65" charset="-120"/>
              </a:rPr>
              <a:t>序</a:t>
            </a:r>
            <a:endParaRPr lang="zh-TW" altLang="en-US" sz="3200" dirty="0">
              <a:solidFill>
                <a:srgbClr val="FFFF00"/>
              </a:solidFill>
              <a:latin typeface="標楷體" panose="03000509000000000000" pitchFamily="65" charset="-120"/>
              <a:ea typeface="標楷體" panose="03000509000000000000" pitchFamily="65" charset="-120"/>
            </a:endParaRPr>
          </a:p>
        </p:txBody>
      </p:sp>
      <p:sp>
        <p:nvSpPr>
          <p:cNvPr id="123998"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97BF16C-E66B-4D1E-B7E9-1617F4D6B618}" type="slidenum">
              <a:rPr kumimoji="0" lang="zh-TW" altLang="en-US" smtClean="0">
                <a:solidFill>
                  <a:srgbClr val="FEFFFF"/>
                </a:solidFill>
                <a:latin typeface="Century Gothic" panose="020B0502020202020204" pitchFamily="34" charset="0"/>
              </a:rPr>
              <a:pPr/>
              <a:t>53</a:t>
            </a:fld>
            <a:endParaRPr kumimoji="0" lang="zh-TW" altLang="en-US" smtClean="0">
              <a:solidFill>
                <a:srgbClr val="FEFFFF"/>
              </a:solidFill>
              <a:latin typeface="Century Gothic" panose="020B0502020202020204" pitchFamily="34" charset="0"/>
            </a:endParaRPr>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803400" y="1436370"/>
            <a:ext cx="9151938" cy="98488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sz="2000" dirty="0" smtClean="0">
                <a:solidFill>
                  <a:srgbClr val="000000"/>
                </a:solidFill>
                <a:latin typeface="標楷體" panose="03000509000000000000" pitchFamily="65" charset="-120"/>
                <a:ea typeface="標楷體" panose="03000509000000000000" pitchFamily="65" charset="-120"/>
                <a:cs typeface="華康細圓體"/>
              </a:rPr>
              <a:t>分發</a:t>
            </a:r>
            <a:r>
              <a:rPr lang="zh-TW" altLang="zh-TW" sz="2000" dirty="0">
                <a:solidFill>
                  <a:srgbClr val="000000"/>
                </a:solidFill>
                <a:latin typeface="標楷體" panose="03000509000000000000" pitchFamily="65" charset="-120"/>
                <a:ea typeface="標楷體" panose="03000509000000000000" pitchFamily="65" charset="-120"/>
                <a:cs typeface="華康細圓體"/>
              </a:rPr>
              <a:t>以學生選填志願順序為優先考量。採從左而右</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由第一志願校到第五志願校</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1</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2</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3…)</a:t>
            </a:r>
            <a:r>
              <a:rPr lang="zh-TW" altLang="en-US" sz="2000"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400" dirty="0">
              <a:latin typeface="標楷體" panose="03000509000000000000" pitchFamily="65" charset="-120"/>
              <a:ea typeface="標楷體" panose="03000509000000000000" pitchFamily="65" charset="-120"/>
            </a:endParaRPr>
          </a:p>
          <a:p>
            <a:pPr>
              <a:defRPr/>
            </a:pPr>
            <a:endParaRPr lang="zh-TW" altLang="en-US" dirty="0" smtClean="0"/>
          </a:p>
        </p:txBody>
      </p:sp>
      <p:graphicFrame>
        <p:nvGraphicFramePr>
          <p:cNvPr id="3" name="表格 2"/>
          <p:cNvGraphicFramePr>
            <a:graphicFrameLocks noGrp="1"/>
          </p:cNvGraphicFramePr>
          <p:nvPr>
            <p:extLst>
              <p:ext uri="{D42A27DB-BD31-4B8C-83A1-F6EECF244321}">
                <p14:modId xmlns:p14="http://schemas.microsoft.com/office/powerpoint/2010/main" xmlns="" val="2446209213"/>
              </p:ext>
            </p:extLst>
          </p:nvPr>
        </p:nvGraphicFramePr>
        <p:xfrm>
          <a:off x="1587500" y="2633663"/>
          <a:ext cx="10179049" cy="3795712"/>
        </p:xfrm>
        <a:graphic>
          <a:graphicData uri="http://schemas.openxmlformats.org/drawingml/2006/table">
            <a:tbl>
              <a:tblPr>
                <a:tableStyleId>{5C22544A-7EE6-4342-B048-85BDC9FD1C3A}</a:tableStyleId>
              </a:tblPr>
              <a:tblGrid>
                <a:gridCol w="1421772">
                  <a:extLst>
                    <a:ext uri="{9D8B030D-6E8A-4147-A177-3AD203B41FA5}">
                      <a16:colId xmlns:a16="http://schemas.microsoft.com/office/drawing/2014/main" xmlns="" val="20000"/>
                    </a:ext>
                  </a:extLst>
                </a:gridCol>
                <a:gridCol w="973597">
                  <a:extLst>
                    <a:ext uri="{9D8B030D-6E8A-4147-A177-3AD203B41FA5}">
                      <a16:colId xmlns:a16="http://schemas.microsoft.com/office/drawing/2014/main" xmlns="" val="20001"/>
                    </a:ext>
                  </a:extLst>
                </a:gridCol>
                <a:gridCol w="972960">
                  <a:extLst>
                    <a:ext uri="{9D8B030D-6E8A-4147-A177-3AD203B41FA5}">
                      <a16:colId xmlns:a16="http://schemas.microsoft.com/office/drawing/2014/main" xmlns="" val="20002"/>
                    </a:ext>
                  </a:extLst>
                </a:gridCol>
                <a:gridCol w="972960">
                  <a:extLst>
                    <a:ext uri="{9D8B030D-6E8A-4147-A177-3AD203B41FA5}">
                      <a16:colId xmlns:a16="http://schemas.microsoft.com/office/drawing/2014/main" xmlns="" val="20003"/>
                    </a:ext>
                  </a:extLst>
                </a:gridCol>
                <a:gridCol w="972960">
                  <a:extLst>
                    <a:ext uri="{9D8B030D-6E8A-4147-A177-3AD203B41FA5}">
                      <a16:colId xmlns:a16="http://schemas.microsoft.com/office/drawing/2014/main" xmlns="" val="20004"/>
                    </a:ext>
                  </a:extLst>
                </a:gridCol>
                <a:gridCol w="972960">
                  <a:extLst>
                    <a:ext uri="{9D8B030D-6E8A-4147-A177-3AD203B41FA5}">
                      <a16:colId xmlns:a16="http://schemas.microsoft.com/office/drawing/2014/main" xmlns="" val="20005"/>
                    </a:ext>
                  </a:extLst>
                </a:gridCol>
                <a:gridCol w="972960">
                  <a:extLst>
                    <a:ext uri="{9D8B030D-6E8A-4147-A177-3AD203B41FA5}">
                      <a16:colId xmlns:a16="http://schemas.microsoft.com/office/drawing/2014/main" xmlns="" val="20006"/>
                    </a:ext>
                  </a:extLst>
                </a:gridCol>
                <a:gridCol w="972960">
                  <a:extLst>
                    <a:ext uri="{9D8B030D-6E8A-4147-A177-3AD203B41FA5}">
                      <a16:colId xmlns:a16="http://schemas.microsoft.com/office/drawing/2014/main" xmlns="" val="20007"/>
                    </a:ext>
                  </a:extLst>
                </a:gridCol>
                <a:gridCol w="972960">
                  <a:extLst>
                    <a:ext uri="{9D8B030D-6E8A-4147-A177-3AD203B41FA5}">
                      <a16:colId xmlns:a16="http://schemas.microsoft.com/office/drawing/2014/main" xmlns="" val="20008"/>
                    </a:ext>
                  </a:extLst>
                </a:gridCol>
                <a:gridCol w="972960">
                  <a:extLst>
                    <a:ext uri="{9D8B030D-6E8A-4147-A177-3AD203B41FA5}">
                      <a16:colId xmlns:a16="http://schemas.microsoft.com/office/drawing/2014/main" xmlns="" val="20009"/>
                    </a:ext>
                  </a:extLst>
                </a:gridCol>
              </a:tblGrid>
              <a:tr h="327656">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第一</a:t>
                      </a:r>
                      <a:r>
                        <a:rPr lang="zh-TW" sz="1600" kern="100" dirty="0" smtClean="0">
                          <a:effectLst/>
                          <a:latin typeface="微軟正黑體 Light" panose="020B0304030504040204" pitchFamily="34" charset="-120"/>
                          <a:ea typeface="微軟正黑體 Light" panose="020B0304030504040204" pitchFamily="34" charset="-120"/>
                        </a:rPr>
                        <a:t>志願</a:t>
                      </a:r>
                      <a:r>
                        <a:rPr lang="zh-TW" altLang="zh-TW" sz="1600" kern="100" dirty="0" smtClean="0">
                          <a:effectLst/>
                          <a:latin typeface="微軟正黑體 Light" panose="020B0304030504040204" pitchFamily="34" charset="-120"/>
                          <a:ea typeface="微軟正黑體 Light" panose="020B0304030504040204" pitchFamily="34" charset="-120"/>
                        </a:rPr>
                        <a:t>序</a:t>
                      </a:r>
                      <a:r>
                        <a:rPr lang="zh-TW" sz="1600" kern="100" dirty="0" smtClean="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第二</a:t>
                      </a:r>
                      <a:r>
                        <a:rPr lang="zh-TW" sz="1600" kern="100" dirty="0" smtClean="0">
                          <a:effectLst/>
                          <a:latin typeface="微軟正黑體 Light" panose="020B0304030504040204" pitchFamily="34" charset="-120"/>
                          <a:ea typeface="微軟正黑體 Light" panose="020B0304030504040204" pitchFamily="34" charset="-120"/>
                        </a:rPr>
                        <a:t>志願</a:t>
                      </a:r>
                      <a:r>
                        <a:rPr lang="zh-TW" altLang="zh-TW" sz="1600" kern="100" dirty="0" smtClean="0">
                          <a:effectLst/>
                          <a:latin typeface="微軟正黑體 Light" panose="020B0304030504040204" pitchFamily="34" charset="-120"/>
                          <a:ea typeface="微軟正黑體 Light" panose="020B0304030504040204" pitchFamily="34" charset="-120"/>
                        </a:rPr>
                        <a:t>序</a:t>
                      </a:r>
                      <a:r>
                        <a:rPr lang="zh-TW" sz="1600" kern="100" dirty="0" smtClean="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第三</a:t>
                      </a:r>
                      <a:r>
                        <a:rPr lang="zh-TW" sz="1600" kern="100" dirty="0" smtClean="0">
                          <a:effectLst/>
                          <a:latin typeface="微軟正黑體 Light" panose="020B0304030504040204" pitchFamily="34" charset="-120"/>
                          <a:ea typeface="微軟正黑體 Light" panose="020B0304030504040204" pitchFamily="34" charset="-120"/>
                        </a:rPr>
                        <a:t>志願</a:t>
                      </a:r>
                      <a:r>
                        <a:rPr lang="zh-TW" altLang="zh-TW" sz="1600" kern="100" dirty="0" smtClean="0">
                          <a:effectLst/>
                          <a:latin typeface="微軟正黑體 Light" panose="020B0304030504040204" pitchFamily="34" charset="-120"/>
                          <a:ea typeface="微軟正黑體 Light" panose="020B0304030504040204" pitchFamily="34" charset="-120"/>
                        </a:rPr>
                        <a:t>序</a:t>
                      </a:r>
                      <a:r>
                        <a:rPr lang="zh-TW" sz="1600" kern="100" dirty="0" smtClean="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a16="http://schemas.microsoft.com/office/drawing/2014/main" xmlns="" val="10000"/>
                  </a:ext>
                </a:extLst>
              </a:tr>
              <a:tr h="52399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志願校序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1</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2</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3</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4</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5</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6</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7</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8</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smtClean="0">
                          <a:effectLst/>
                          <a:latin typeface="微軟正黑體 Light" panose="020B0304030504040204" pitchFamily="34" charset="-120"/>
                          <a:ea typeface="微軟正黑體 Light" panose="020B0304030504040204" pitchFamily="34" charset="-120"/>
                        </a:rPr>
                        <a:t>第</a:t>
                      </a:r>
                      <a:r>
                        <a:rPr lang="en-US" altLang="zh-TW" sz="1500" kern="100" dirty="0" smtClean="0">
                          <a:effectLst/>
                          <a:latin typeface="微軟正黑體 Light" panose="020B0304030504040204" pitchFamily="34" charset="-120"/>
                          <a:ea typeface="微軟正黑體 Light" panose="020B0304030504040204" pitchFamily="34" charset="-120"/>
                        </a:rPr>
                        <a:t>9</a:t>
                      </a:r>
                      <a:r>
                        <a:rPr lang="zh-TW" sz="1500" kern="100" dirty="0" smtClean="0">
                          <a:effectLst/>
                          <a:latin typeface="微軟正黑體 Light" panose="020B0304030504040204" pitchFamily="34" charset="-120"/>
                          <a:ea typeface="微軟正黑體 Light" panose="020B0304030504040204" pitchFamily="34" charset="-120"/>
                        </a:rPr>
                        <a:t>志願</a:t>
                      </a:r>
                      <a:r>
                        <a:rPr lang="zh-TW" sz="1500" kern="100" dirty="0">
                          <a:effectLst/>
                          <a:latin typeface="微軟正黑體 Light" panose="020B0304030504040204" pitchFamily="34" charset="-120"/>
                          <a:ea typeface="微軟正黑體 Light" panose="020B0304030504040204" pitchFamily="34" charset="-120"/>
                        </a:rPr>
                        <a:t>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27656">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志願序積分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9</a:t>
                      </a:r>
                      <a:r>
                        <a:rPr lang="zh-TW" sz="1600" kern="100">
                          <a:effectLst/>
                          <a:latin typeface="微軟正黑體 Light" panose="020B0304030504040204" pitchFamily="34" charset="-120"/>
                          <a:ea typeface="微軟正黑體 Light" panose="020B0304030504040204" pitchFamily="34" charset="-120"/>
                        </a:rPr>
                        <a:t>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4228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志願序學校名</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smtClean="0">
                          <a:effectLst/>
                          <a:latin typeface="微軟正黑體 Light" panose="020B0304030504040204" pitchFamily="34" charset="-120"/>
                          <a:ea typeface="微軟正黑體 Light" panose="020B0304030504040204" pitchFamily="34" charset="-120"/>
                        </a:rPr>
                        <a:t>高中丙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1</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smtClean="0">
                          <a:effectLst/>
                          <a:latin typeface="微軟正黑體 Light" panose="020B0304030504040204" pitchFamily="34" charset="-120"/>
                          <a:ea typeface="微軟正黑體 Light" panose="020B0304030504040204" pitchFamily="34" charset="-120"/>
                        </a:rPr>
                        <a:t>高中甲</a:t>
                      </a:r>
                      <a:endParaRPr lang="en-US" altLang="zh-TW" sz="1600" kern="100" dirty="0" smtClean="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普通</a:t>
                      </a:r>
                      <a:r>
                        <a:rPr lang="zh-TW" sz="1600" kern="100" dirty="0">
                          <a:effectLst/>
                          <a:latin typeface="微軟正黑體 Light" panose="020B0304030504040204" pitchFamily="34" charset="-120"/>
                          <a:ea typeface="微軟正黑體 Light" panose="020B0304030504040204" pitchFamily="34" charset="-120"/>
                        </a:rPr>
                        <a:t>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科別</a:t>
                      </a:r>
                      <a:r>
                        <a:rPr lang="en-US" sz="1600" kern="100" dirty="0" smtClean="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科別</a:t>
                      </a:r>
                      <a:r>
                        <a:rPr lang="en-US" sz="1600" kern="100" dirty="0" smtClean="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smtClean="0">
                          <a:effectLst/>
                          <a:latin typeface="微軟正黑體 Light" panose="020B0304030504040204" pitchFamily="34" charset="-120"/>
                          <a:ea typeface="微軟正黑體 Light" panose="020B0304030504040204" pitchFamily="34" charset="-120"/>
                        </a:rPr>
                        <a:t>高中乙</a:t>
                      </a:r>
                      <a:endParaRPr lang="en-US" altLang="zh-TW" sz="1600" kern="100" dirty="0" smtClean="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普通</a:t>
                      </a:r>
                      <a:r>
                        <a:rPr lang="zh-TW" sz="1600" kern="100" dirty="0">
                          <a:effectLst/>
                          <a:latin typeface="微軟正黑體 Light" panose="020B0304030504040204" pitchFamily="34" charset="-120"/>
                          <a:ea typeface="微軟正黑體 Light" panose="020B0304030504040204" pitchFamily="34" charset="-120"/>
                        </a:rPr>
                        <a:t>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丁</a:t>
                      </a:r>
                      <a:endParaRPr lang="zh-TW" sz="1600" kern="100" dirty="0" smtClean="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科別</a:t>
                      </a:r>
                      <a:r>
                        <a:rPr lang="en-US" sz="1600" kern="100" dirty="0" smtClean="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科別</a:t>
                      </a:r>
                      <a:r>
                        <a:rPr lang="en-US" sz="1600" kern="100" dirty="0" smtClean="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smtClean="0">
                          <a:effectLst/>
                          <a:latin typeface="微軟正黑體 Light" panose="020B0304030504040204" pitchFamily="34" charset="-120"/>
                          <a:ea typeface="微軟正黑體 Light" panose="020B0304030504040204" pitchFamily="34" charset="-120"/>
                          <a:cs typeface="Times New Roman" panose="02020603050405020304" pitchFamily="18" charset="0"/>
                        </a:rPr>
                        <a:t>高中丙</a:t>
                      </a:r>
                      <a:endParaRPr lang="en-US" altLang="zh-TW" sz="1600" kern="100" smtClean="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p>
                      <a:pPr algn="ctr">
                        <a:spcAft>
                          <a:spcPts val="0"/>
                        </a:spcAft>
                      </a:pPr>
                      <a:r>
                        <a:rPr lang="zh-TW" altLang="en-US" sz="1600" kern="100" smtClean="0">
                          <a:effectLst/>
                          <a:latin typeface="微軟正黑體 Light" panose="020B0304030504040204" pitchFamily="34" charset="-120"/>
                          <a:ea typeface="微軟正黑體 Light" panose="020B0304030504040204" pitchFamily="34" charset="-120"/>
                          <a:cs typeface="Times New Roman" panose="02020603050405020304" pitchFamily="18" charset="0"/>
                        </a:rPr>
                        <a:t>普通</a:t>
                      </a:r>
                      <a:r>
                        <a:rPr lang="zh-TW" altLang="en-US" sz="1600" kern="100" dirty="0" smtClean="0">
                          <a:effectLst/>
                          <a:latin typeface="微軟正黑體 Light" panose="020B0304030504040204" pitchFamily="34" charset="-120"/>
                          <a:ea typeface="微軟正黑體 Light" panose="020B0304030504040204" pitchFamily="34" charset="-120"/>
                          <a:cs typeface="Times New Roman" panose="02020603050405020304" pitchFamily="18" charset="0"/>
                        </a:rPr>
                        <a:t>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科別</a:t>
                      </a:r>
                      <a:r>
                        <a:rPr lang="en-US" sz="1600" kern="100" dirty="0" smtClean="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2</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科別</a:t>
                      </a:r>
                      <a:r>
                        <a:rPr lang="en-US" sz="1600" kern="100" dirty="0" smtClean="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科別</a:t>
                      </a:r>
                      <a:r>
                        <a:rPr lang="en-US" sz="1600" kern="100" dirty="0" smtClean="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smtClean="0">
                          <a:effectLst/>
                          <a:latin typeface="微軟正黑體 Light" panose="020B0304030504040204" pitchFamily="34" charset="-120"/>
                          <a:ea typeface="微軟正黑體 Light" panose="020B0304030504040204" pitchFamily="34" charset="-120"/>
                        </a:rPr>
                        <a:t>高中乙</a:t>
                      </a:r>
                      <a:endParaRPr lang="en-US" altLang="zh-TW" sz="1600" kern="100" dirty="0" smtClean="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綜</a:t>
                      </a:r>
                      <a:r>
                        <a:rPr lang="zh-TW" altLang="en-US" sz="1600" kern="100" dirty="0" smtClean="0">
                          <a:effectLst/>
                          <a:latin typeface="微軟正黑體 Light" panose="020B0304030504040204" pitchFamily="34" charset="-120"/>
                          <a:ea typeface="微軟正黑體 Light" panose="020B0304030504040204" pitchFamily="34" charset="-120"/>
                        </a:rPr>
                        <a:t>合高中</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丁</a:t>
                      </a:r>
                      <a:endParaRPr lang="zh-TW" sz="1600" kern="100" dirty="0" smtClean="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科別</a:t>
                      </a:r>
                      <a:r>
                        <a:rPr lang="en-US" sz="1600" kern="100" dirty="0" smtClean="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戊</a:t>
                      </a:r>
                      <a:endParaRPr lang="zh-TW" altLang="zh-TW" sz="1600" kern="100" dirty="0" smtClean="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smtClean="0">
                          <a:effectLst/>
                          <a:latin typeface="微軟正黑體 Light" panose="020B0304030504040204" pitchFamily="34" charset="-120"/>
                          <a:ea typeface="微軟正黑體 Light" panose="020B0304030504040204" pitchFamily="34" charset="-120"/>
                        </a:rPr>
                        <a:t>科別</a:t>
                      </a:r>
                      <a:r>
                        <a:rPr lang="en-US" altLang="zh-TW" sz="1600" kern="100" dirty="0" smtClean="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altLang="zh-TW" sz="1600" kern="100" dirty="0" smtClean="0">
                        <a:effectLst/>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己</a:t>
                      </a:r>
                      <a:endParaRPr lang="zh-TW" altLang="zh-TW" sz="1600" kern="100" dirty="0" smtClean="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smtClean="0">
                          <a:effectLst/>
                          <a:latin typeface="微軟正黑體 Light" panose="020B0304030504040204" pitchFamily="34" charset="-120"/>
                          <a:ea typeface="微軟正黑體 Light" panose="020B0304030504040204" pitchFamily="34" charset="-120"/>
                        </a:rPr>
                        <a:t>科別</a:t>
                      </a:r>
                      <a:r>
                        <a:rPr lang="en-US" altLang="zh-TW" sz="1600" kern="100" dirty="0" smtClean="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3</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dirty="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科別</a:t>
                      </a:r>
                      <a:r>
                        <a:rPr lang="en-US" sz="1600" kern="100" dirty="0" smtClean="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spcAft>
                          <a:spcPts val="0"/>
                        </a:spcAft>
                      </a:pPr>
                      <a:r>
                        <a:rPr lang="zh-TW" altLang="zh-TW" sz="1600" kern="100" dirty="0" smtClean="0">
                          <a:solidFill>
                            <a:schemeClr val="dk1"/>
                          </a:solidFill>
                          <a:effectLst/>
                          <a:latin typeface="微軟正黑體 Light" panose="020B0304030504040204" pitchFamily="34" charset="-120"/>
                          <a:ea typeface="微軟正黑體 Light" panose="020B0304030504040204" pitchFamily="34" charset="-120"/>
                          <a:cs typeface="+mn-cs"/>
                        </a:rPr>
                        <a:t>高職</a:t>
                      </a:r>
                      <a:r>
                        <a:rPr lang="zh-TW" altLang="en-US" sz="1600" kern="100" dirty="0" smtClean="0">
                          <a:solidFill>
                            <a:schemeClr val="dk1"/>
                          </a:solidFill>
                          <a:effectLst/>
                          <a:latin typeface="微軟正黑體 Light" panose="020B0304030504040204" pitchFamily="34" charset="-120"/>
                          <a:ea typeface="微軟正黑體 Light" panose="020B0304030504040204" pitchFamily="34" charset="-120"/>
                          <a:cs typeface="+mn-cs"/>
                        </a:rPr>
                        <a:t>丙</a:t>
                      </a:r>
                      <a:endParaRPr lang="zh-TW" altLang="zh-TW" sz="1600" kern="100" dirty="0" smtClean="0">
                        <a:solidFill>
                          <a:schemeClr val="dk1"/>
                        </a:solidFill>
                        <a:effectLst/>
                        <a:latin typeface="微軟正黑體 Light" panose="020B0304030504040204" pitchFamily="34" charset="-120"/>
                        <a:ea typeface="微軟正黑體 Light" panose="020B0304030504040204" pitchFamily="34" charset="-120"/>
                        <a:cs typeface="+mn-cs"/>
                      </a:endParaRPr>
                    </a:p>
                    <a:p>
                      <a:pPr marL="0" algn="ctr" defTabSz="457200" rtl="0" eaLnBrk="1" latinLnBrk="0" hangingPunct="1">
                        <a:spcAft>
                          <a:spcPts val="0"/>
                        </a:spcAft>
                      </a:pPr>
                      <a:r>
                        <a:rPr lang="zh-TW" altLang="zh-TW" sz="1600" kern="100" dirty="0" smtClean="0">
                          <a:solidFill>
                            <a:schemeClr val="dk1"/>
                          </a:solidFill>
                          <a:effectLst/>
                          <a:latin typeface="微軟正黑體 Light" panose="020B0304030504040204" pitchFamily="34" charset="-120"/>
                          <a:ea typeface="微軟正黑體 Light" panose="020B0304030504040204" pitchFamily="34" charset="-120"/>
                          <a:cs typeface="+mn-cs"/>
                        </a:rPr>
                        <a:t>科別</a:t>
                      </a:r>
                      <a:r>
                        <a:rPr lang="en-US" altLang="zh-TW" sz="1600" kern="100" dirty="0" smtClean="0">
                          <a:solidFill>
                            <a:schemeClr val="dk1"/>
                          </a:solidFill>
                          <a:effectLst/>
                          <a:latin typeface="微軟正黑體 Light" panose="020B0304030504040204" pitchFamily="34" charset="-120"/>
                          <a:ea typeface="微軟正黑體 Light" panose="020B0304030504040204" pitchFamily="34" charset="-120"/>
                          <a:cs typeface="+mn-cs"/>
                        </a:rPr>
                        <a:t>3</a:t>
                      </a:r>
                      <a:endPar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丁</a:t>
                      </a:r>
                      <a:endParaRPr lang="zh-TW" sz="1600" kern="100" dirty="0" smtClean="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smtClean="0">
                          <a:effectLst/>
                          <a:latin typeface="微軟正黑體 Light" panose="020B0304030504040204" pitchFamily="34" charset="-120"/>
                          <a:ea typeface="微軟正黑體 Light" panose="020B0304030504040204" pitchFamily="34" charset="-120"/>
                        </a:rPr>
                        <a:t>科別</a:t>
                      </a:r>
                      <a:r>
                        <a:rPr lang="en-US" sz="1600" kern="100" dirty="0" smtClean="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戊</a:t>
                      </a:r>
                      <a:endParaRPr lang="zh-TW" altLang="zh-TW" sz="1600" kern="100" dirty="0" smtClean="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smtClean="0">
                          <a:effectLst/>
                          <a:latin typeface="微軟正黑體 Light" panose="020B0304030504040204" pitchFamily="34" charset="-120"/>
                          <a:ea typeface="微軟正黑體 Light" panose="020B0304030504040204" pitchFamily="34" charset="-120"/>
                        </a:rPr>
                        <a:t>科別</a:t>
                      </a:r>
                      <a:r>
                        <a:rPr lang="en-US" altLang="zh-TW" sz="1600" kern="100" dirty="0" smtClean="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smtClean="0">
                          <a:effectLst/>
                          <a:latin typeface="微軟正黑體 Light" panose="020B0304030504040204" pitchFamily="34" charset="-120"/>
                          <a:ea typeface="微軟正黑體 Light" panose="020B0304030504040204" pitchFamily="34" charset="-120"/>
                        </a:rPr>
                        <a:t>高職</a:t>
                      </a:r>
                      <a:r>
                        <a:rPr lang="zh-TW" altLang="en-US" sz="1600" kern="100" dirty="0" smtClean="0">
                          <a:effectLst/>
                          <a:latin typeface="微軟正黑體 Light" panose="020B0304030504040204" pitchFamily="34" charset="-120"/>
                          <a:ea typeface="微軟正黑體 Light" panose="020B0304030504040204" pitchFamily="34" charset="-120"/>
                        </a:rPr>
                        <a:t>己</a:t>
                      </a:r>
                      <a:endParaRPr lang="zh-TW" altLang="zh-TW" sz="1600" kern="100" dirty="0" smtClean="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smtClean="0">
                          <a:effectLst/>
                          <a:latin typeface="微軟正黑體 Light" panose="020B0304030504040204" pitchFamily="34" charset="-120"/>
                          <a:ea typeface="微軟正黑體 Light" panose="020B0304030504040204" pitchFamily="34" charset="-120"/>
                        </a:rPr>
                        <a:t>科別</a:t>
                      </a:r>
                      <a:r>
                        <a:rPr lang="en-US" altLang="zh-TW" sz="1600" kern="100" dirty="0" smtClean="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27038">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cxnSp>
        <p:nvCxnSpPr>
          <p:cNvPr id="7" name="直線單箭頭接點 6"/>
          <p:cNvCxnSpPr/>
          <p:nvPr/>
        </p:nvCxnSpPr>
        <p:spPr>
          <a:xfrm>
            <a:off x="1384300" y="3048000"/>
            <a:ext cx="0" cy="2705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2032000" y="2457450"/>
            <a:ext cx="4038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7860" name="文字方塊 9"/>
          <p:cNvSpPr txBox="1">
            <a:spLocks noChangeArrowheads="1"/>
          </p:cNvSpPr>
          <p:nvPr/>
        </p:nvSpPr>
        <p:spPr bwMode="auto">
          <a:xfrm>
            <a:off x="1639888" y="2220913"/>
            <a:ext cx="3270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1</a:t>
            </a:r>
            <a:endParaRPr lang="zh-TW" altLang="en-US" b="1">
              <a:solidFill>
                <a:srgbClr val="FF0000"/>
              </a:solidFill>
              <a:latin typeface="Arial" panose="020B0604020202020204" pitchFamily="34" charset="0"/>
            </a:endParaRPr>
          </a:p>
        </p:txBody>
      </p:sp>
      <p:sp>
        <p:nvSpPr>
          <p:cNvPr id="117861" name="文字方塊 10"/>
          <p:cNvSpPr txBox="1">
            <a:spLocks noChangeArrowheads="1"/>
          </p:cNvSpPr>
          <p:nvPr/>
        </p:nvSpPr>
        <p:spPr bwMode="auto">
          <a:xfrm>
            <a:off x="1233488" y="2620963"/>
            <a:ext cx="2365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2</a:t>
            </a:r>
            <a:endParaRPr lang="zh-TW" altLang="en-US" b="1">
              <a:solidFill>
                <a:srgbClr val="FF0000"/>
              </a:solidFill>
              <a:latin typeface="Arial" panose="020B0604020202020204" pitchFamily="34" charset="0"/>
            </a:endParaRPr>
          </a:p>
        </p:txBody>
      </p:sp>
      <p:sp>
        <p:nvSpPr>
          <p:cNvPr id="117862" name="文字方塊 3"/>
          <p:cNvSpPr txBox="1">
            <a:spLocks noChangeArrowheads="1"/>
          </p:cNvSpPr>
          <p:nvPr/>
        </p:nvSpPr>
        <p:spPr bwMode="auto">
          <a:xfrm>
            <a:off x="1639888" y="242888"/>
            <a:ext cx="6075362" cy="708025"/>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17863"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A1C1B91-2DEB-4A8E-A8AA-4530FC2F7838}" type="slidenum">
              <a:rPr kumimoji="0" lang="zh-TW" altLang="en-US" smtClean="0">
                <a:solidFill>
                  <a:srgbClr val="FEFFFF"/>
                </a:solidFill>
                <a:latin typeface="Century Gothic" panose="020B0502020202020204" pitchFamily="34" charset="0"/>
              </a:rPr>
              <a:pPr/>
              <a:t>54</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118787" name="Rectangle 8"/>
          <p:cNvSpPr>
            <a:spLocks noGrp="1"/>
          </p:cNvSpPr>
          <p:nvPr>
            <p:ph type="body" sz="half" idx="4294967295"/>
          </p:nvPr>
        </p:nvSpPr>
        <p:spPr>
          <a:xfrm>
            <a:off x="1992313" y="1293813"/>
            <a:ext cx="9013825" cy="2087562"/>
          </a:xfrm>
        </p:spPr>
        <p:txBody>
          <a:bodyPr/>
          <a:lstStyle/>
          <a:p>
            <a:r>
              <a:rPr lang="zh-TW" altLang="en-US" sz="3200" dirty="0" smtClean="0">
                <a:solidFill>
                  <a:srgbClr val="FF0000"/>
                </a:solidFill>
                <a:latin typeface="標楷體" panose="03000509000000000000" pitchFamily="65" charset="-120"/>
                <a:ea typeface="標楷體" panose="03000509000000000000" pitchFamily="65" charset="-120"/>
              </a:rPr>
              <a:t>保障名額</a:t>
            </a:r>
            <a:r>
              <a:rPr lang="zh-TW" altLang="en-US" sz="3200" dirty="0" smtClean="0">
                <a:solidFill>
                  <a:srgbClr val="000066"/>
                </a:solidFill>
                <a:latin typeface="標楷體" panose="03000509000000000000" pitchFamily="65" charset="-120"/>
                <a:ea typeface="標楷體" panose="03000509000000000000" pitchFamily="65" charset="-120"/>
              </a:rPr>
              <a:t>，係指同一所國中選填該高中職校為第一志願，其申請者中分數最高者。若該生參加特色招生考試分發後，</a:t>
            </a:r>
            <a:r>
              <a:rPr lang="zh-TW" altLang="en-US" sz="3200" dirty="0" smtClean="0">
                <a:solidFill>
                  <a:srgbClr val="FF0000"/>
                </a:solidFill>
                <a:latin typeface="標楷體" panose="03000509000000000000" pitchFamily="65" charset="-120"/>
                <a:ea typeface="標楷體" panose="03000509000000000000" pitchFamily="65" charset="-120"/>
              </a:rPr>
              <a:t>將特色招生志願置於所有免試志願之前，即喪失保障資格</a:t>
            </a:r>
            <a:r>
              <a:rPr lang="zh-TW" altLang="en-US" sz="3200" dirty="0" smtClean="0">
                <a:solidFill>
                  <a:srgbClr val="000066"/>
                </a:solidFill>
                <a:latin typeface="標楷體" panose="03000509000000000000" pitchFamily="65" charset="-120"/>
                <a:ea typeface="標楷體" panose="03000509000000000000" pitchFamily="65" charset="-120"/>
              </a:rPr>
              <a:t>。</a:t>
            </a:r>
            <a:endParaRPr lang="en-US" altLang="zh-TW" sz="3200" dirty="0" smtClean="0">
              <a:solidFill>
                <a:srgbClr val="000066"/>
              </a:solidFill>
              <a:latin typeface="標楷體" panose="03000509000000000000" pitchFamily="65" charset="-120"/>
              <a:ea typeface="標楷體" panose="03000509000000000000" pitchFamily="65" charset="-120"/>
            </a:endParaRPr>
          </a:p>
          <a:p>
            <a:r>
              <a:rPr lang="zh-TW" altLang="en-US" sz="3200" dirty="0" smtClean="0">
                <a:solidFill>
                  <a:srgbClr val="000066"/>
                </a:solidFill>
                <a:latin typeface="標楷體" panose="03000509000000000000" pitchFamily="65" charset="-120"/>
                <a:ea typeface="標楷體" panose="03000509000000000000" pitchFamily="65" charset="-120"/>
              </a:rPr>
              <a:t>當高中職核定招生名額小於所應保障之名額時，各保障名額依超額比序同分比序順序比較之。經比序仍超額時，超額之部分不列入保障名額，與其他學生共同參加第一階段免試入學分發。</a:t>
            </a:r>
            <a:endParaRPr lang="en-US" altLang="zh-TW" sz="3200" dirty="0" smtClean="0">
              <a:solidFill>
                <a:srgbClr val="000066"/>
              </a:solidFill>
              <a:latin typeface="標楷體" panose="03000509000000000000" pitchFamily="65" charset="-120"/>
              <a:ea typeface="標楷體" panose="03000509000000000000" pitchFamily="65" charset="-120"/>
            </a:endParaRPr>
          </a:p>
        </p:txBody>
      </p:sp>
      <p:sp>
        <p:nvSpPr>
          <p:cNvPr id="118788" name="文字方塊 5"/>
          <p:cNvSpPr txBox="1">
            <a:spLocks noChangeArrowheads="1"/>
          </p:cNvSpPr>
          <p:nvPr/>
        </p:nvSpPr>
        <p:spPr bwMode="auto">
          <a:xfrm>
            <a:off x="1751013" y="242888"/>
            <a:ext cx="5964237" cy="708025"/>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2</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18789"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A16D414-DAE1-4F82-A35C-332C3EF03783}" type="slidenum">
              <a:rPr kumimoji="0" lang="zh-TW" altLang="en-US" smtClean="0">
                <a:solidFill>
                  <a:srgbClr val="FEFFFF"/>
                </a:solidFill>
                <a:latin typeface="Century Gothic" panose="020B0502020202020204" pitchFamily="34" charset="0"/>
              </a:rPr>
              <a:pPr/>
              <a:t>55</a:t>
            </a:fld>
            <a:endParaRPr kumimoji="0" lang="zh-TW" altLang="en-US" smtClean="0">
              <a:solidFill>
                <a:srgbClr val="FEFFFF"/>
              </a:solidFill>
              <a:latin typeface="Century Gothic" panose="020B0502020202020204" pitchFamily="34" charset="0"/>
            </a:endParaRP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7" name="Rectangle 8"/>
          <p:cNvSpPr>
            <a:spLocks noGrp="1"/>
          </p:cNvSpPr>
          <p:nvPr>
            <p:ph type="body" sz="half" idx="4294967295"/>
          </p:nvPr>
        </p:nvSpPr>
        <p:spPr>
          <a:xfrm>
            <a:off x="1751013" y="1076325"/>
            <a:ext cx="8844300" cy="4842694"/>
          </a:xfrm>
        </p:spPr>
        <p:txBody>
          <a:bodyPr/>
          <a:lstStyle/>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104</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1040463662</a:t>
            </a:r>
            <a:r>
              <a:rPr lang="zh-TW" altLang="en-US" sz="2800" dirty="0">
                <a:solidFill>
                  <a:srgbClr val="000066"/>
                </a:solidFill>
                <a:latin typeface="標楷體" panose="03000509000000000000" pitchFamily="65" charset="-120"/>
                <a:ea typeface="標楷體" panose="03000509000000000000" pitchFamily="65" charset="-120"/>
              </a:rPr>
              <a:t>號函</a:t>
            </a:r>
            <a:r>
              <a:rPr lang="zh-TW" altLang="en-US" sz="2800" dirty="0" smtClean="0">
                <a:solidFill>
                  <a:srgbClr val="000066"/>
                </a:solidFill>
                <a:latin typeface="標楷體" panose="03000509000000000000" pitchFamily="65" charset="-120"/>
                <a:ea typeface="標楷體" panose="03000509000000000000" pitchFamily="65" charset="-120"/>
              </a:rPr>
              <a:t>。</a:t>
            </a:r>
            <a:r>
              <a:rPr lang="en-US" altLang="zh-TW" sz="2800" dirty="0" smtClean="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學年度</a:t>
            </a:r>
            <a:r>
              <a:rPr lang="zh-TW" altLang="en-US" sz="2800" dirty="0">
                <a:solidFill>
                  <a:srgbClr val="000066"/>
                </a:solidFill>
                <a:latin typeface="標楷體" panose="03000509000000000000" pitchFamily="65" charset="-120"/>
                <a:ea typeface="標楷體" panose="03000509000000000000" pitchFamily="65" charset="-120"/>
              </a:rPr>
              <a:t>起入學高級中等學校學生，</a:t>
            </a:r>
            <a:r>
              <a:rPr lang="zh-TW" altLang="en-US" sz="2800" dirty="0">
                <a:solidFill>
                  <a:srgbClr val="FF0000"/>
                </a:solidFill>
                <a:latin typeface="標楷體" panose="03000509000000000000" pitchFamily="65" charset="-120"/>
                <a:ea typeface="標楷體" panose="03000509000000000000" pitchFamily="65" charset="-120"/>
              </a:rPr>
              <a:t>畢業前於原校就讀滿</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學年以上者</a:t>
            </a:r>
            <a:r>
              <a:rPr lang="zh-TW" altLang="en-US" sz="2800" dirty="0">
                <a:solidFill>
                  <a:srgbClr val="000066"/>
                </a:solidFill>
                <a:latin typeface="標楷體" panose="03000509000000000000" pitchFamily="65" charset="-120"/>
                <a:ea typeface="標楷體" panose="03000509000000000000" pitchFamily="65" charset="-120"/>
              </a:rPr>
              <a:t>，始取得保障名額</a:t>
            </a:r>
            <a:r>
              <a:rPr lang="zh-TW" altLang="en-US" sz="2800" dirty="0" smtClean="0">
                <a:solidFill>
                  <a:srgbClr val="000066"/>
                </a:solidFill>
                <a:latin typeface="標楷體" panose="03000509000000000000" pitchFamily="65" charset="-120"/>
                <a:ea typeface="標楷體" panose="03000509000000000000" pitchFamily="65" charset="-120"/>
              </a:rPr>
              <a:t>資格。</a:t>
            </a:r>
            <a:endParaRPr lang="en-US" altLang="zh-TW" sz="2800" dirty="0" smtClean="0">
              <a:solidFill>
                <a:srgbClr val="000066"/>
              </a:solidFill>
              <a:latin typeface="標楷體" panose="03000509000000000000" pitchFamily="65" charset="-120"/>
              <a:ea typeface="標楷體" panose="03000509000000000000" pitchFamily="65" charset="-120"/>
            </a:endParaRPr>
          </a:p>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smtClean="0">
                <a:solidFill>
                  <a:srgbClr val="000066"/>
                </a:solidFill>
                <a:latin typeface="標楷體" panose="03000509000000000000" pitchFamily="65" charset="-120"/>
                <a:ea typeface="標楷體" panose="03000509000000000000" pitchFamily="65" charset="-120"/>
              </a:rPr>
              <a:t>107</a:t>
            </a:r>
            <a:r>
              <a:rPr lang="zh-TW" altLang="en-US" sz="2800" dirty="0" smtClean="0">
                <a:solidFill>
                  <a:srgbClr val="000066"/>
                </a:solidFill>
                <a:latin typeface="標楷體" panose="03000509000000000000" pitchFamily="65" charset="-120"/>
                <a:ea typeface="標楷體" panose="03000509000000000000" pitchFamily="65" charset="-120"/>
              </a:rPr>
              <a:t>年</a:t>
            </a:r>
            <a:r>
              <a:rPr lang="en-US" altLang="zh-TW" sz="2800" dirty="0" smtClean="0">
                <a:solidFill>
                  <a:srgbClr val="000066"/>
                </a:solidFill>
                <a:latin typeface="標楷體" panose="03000509000000000000" pitchFamily="65" charset="-120"/>
                <a:ea typeface="標楷體" panose="03000509000000000000" pitchFamily="65" charset="-120"/>
              </a:rPr>
              <a:t>1</a:t>
            </a:r>
            <a:r>
              <a:rPr lang="zh-TW" altLang="en-US" sz="2800" dirty="0" smtClean="0">
                <a:solidFill>
                  <a:srgbClr val="000066"/>
                </a:solidFill>
                <a:latin typeface="標楷體" panose="03000509000000000000" pitchFamily="65" charset="-120"/>
                <a:ea typeface="標楷體" panose="03000509000000000000" pitchFamily="65" charset="-120"/>
              </a:rPr>
              <a:t>月</a:t>
            </a:r>
            <a:r>
              <a:rPr lang="en-US" altLang="zh-TW" sz="2800" dirty="0" smtClean="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smtClean="0">
                <a:solidFill>
                  <a:srgbClr val="000066"/>
                </a:solidFill>
                <a:latin typeface="標楷體" panose="03000509000000000000" pitchFamily="65" charset="-120"/>
                <a:ea typeface="標楷體" panose="03000509000000000000" pitchFamily="65" charset="-120"/>
              </a:rPr>
              <a:t>1070075738</a:t>
            </a:r>
            <a:r>
              <a:rPr lang="zh-TW" altLang="en-US" sz="2800" dirty="0" smtClean="0">
                <a:solidFill>
                  <a:srgbClr val="000066"/>
                </a:solidFill>
                <a:latin typeface="標楷體" panose="03000509000000000000" pitchFamily="65" charset="-120"/>
                <a:ea typeface="標楷體" panose="03000509000000000000" pitchFamily="65" charset="-120"/>
              </a:rPr>
              <a:t>號</a:t>
            </a:r>
            <a:r>
              <a:rPr lang="zh-TW" altLang="en-US" sz="2800" dirty="0">
                <a:solidFill>
                  <a:srgbClr val="000066"/>
                </a:solidFill>
                <a:latin typeface="標楷體" panose="03000509000000000000" pitchFamily="65" charset="-120"/>
                <a:ea typeface="標楷體" panose="03000509000000000000" pitchFamily="65" charset="-120"/>
              </a:rPr>
              <a:t>函</a:t>
            </a:r>
            <a:r>
              <a:rPr lang="zh-TW" altLang="en-US" sz="2800" dirty="0" smtClean="0">
                <a:solidFill>
                  <a:srgbClr val="000066"/>
                </a:solidFill>
                <a:latin typeface="標楷體" panose="03000509000000000000" pitchFamily="65" charset="-120"/>
                <a:ea typeface="標楷體" panose="03000509000000000000" pitchFamily="65" charset="-120"/>
              </a:rPr>
              <a:t>。</a:t>
            </a:r>
            <a:r>
              <a:rPr lang="en-US" altLang="zh-TW" sz="2800" dirty="0" smtClean="0">
                <a:solidFill>
                  <a:srgbClr val="FF0000"/>
                </a:solidFill>
                <a:latin typeface="標楷體" panose="03000509000000000000" pitchFamily="65" charset="-120"/>
                <a:ea typeface="標楷體" panose="03000509000000000000" pitchFamily="65" charset="-120"/>
              </a:rPr>
              <a:t>108</a:t>
            </a:r>
            <a:r>
              <a:rPr lang="zh-TW" altLang="en-US" sz="2800" dirty="0" smtClean="0">
                <a:solidFill>
                  <a:srgbClr val="FF0000"/>
                </a:solidFill>
                <a:latin typeface="標楷體" panose="03000509000000000000" pitchFamily="65" charset="-120"/>
                <a:ea typeface="標楷體" panose="03000509000000000000" pitchFamily="65" charset="-120"/>
              </a:rPr>
              <a:t>學年</a:t>
            </a:r>
            <a:r>
              <a:rPr lang="zh-TW" altLang="en-US" sz="2800" dirty="0">
                <a:solidFill>
                  <a:srgbClr val="FF0000"/>
                </a:solidFill>
                <a:latin typeface="標楷體" panose="03000509000000000000" pitchFamily="65" charset="-120"/>
                <a:ea typeface="標楷體" panose="03000509000000000000" pitchFamily="65" charset="-120"/>
              </a:rPr>
              <a:t>度入學高級中等學校學生</a:t>
            </a:r>
            <a:r>
              <a:rPr lang="zh-TW" altLang="en-US" sz="2800" dirty="0">
                <a:solidFill>
                  <a:srgbClr val="000066"/>
                </a:solidFill>
                <a:latin typeface="標楷體" panose="03000509000000000000" pitchFamily="65" charset="-120"/>
                <a:ea typeface="標楷體" panose="03000509000000000000" pitchFamily="65" charset="-120"/>
              </a:rPr>
              <a:t>：如為轉</a:t>
            </a:r>
            <a:r>
              <a:rPr lang="zh-TW" altLang="en-US" sz="2800" dirty="0" smtClean="0">
                <a:solidFill>
                  <a:srgbClr val="000066"/>
                </a:solidFill>
                <a:latin typeface="標楷體" panose="03000509000000000000" pitchFamily="65" charset="-120"/>
                <a:ea typeface="標楷體" panose="03000509000000000000" pitchFamily="65" charset="-120"/>
              </a:rPr>
              <a:t>學生</a:t>
            </a:r>
            <a:r>
              <a:rPr lang="zh-TW" altLang="en-US"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最遲應於</a:t>
            </a:r>
            <a:r>
              <a:rPr lang="en-US" altLang="zh-TW" sz="2800" dirty="0" smtClean="0">
                <a:solidFill>
                  <a:srgbClr val="FF0000"/>
                </a:solidFill>
                <a:latin typeface="標楷體" panose="03000509000000000000" pitchFamily="65" charset="-120"/>
                <a:ea typeface="標楷體" panose="03000509000000000000" pitchFamily="65" charset="-120"/>
              </a:rPr>
              <a:t>106</a:t>
            </a:r>
            <a:r>
              <a:rPr lang="zh-TW" altLang="en-US" sz="2800" dirty="0" smtClean="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日前</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含</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日當天</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完成轉學</a:t>
            </a:r>
            <a:r>
              <a:rPr lang="zh-TW" altLang="en-US" sz="2800" dirty="0" smtClean="0">
                <a:solidFill>
                  <a:srgbClr val="FF0000"/>
                </a:solidFill>
                <a:latin typeface="標楷體" panose="03000509000000000000" pitchFamily="65" charset="-120"/>
                <a:ea typeface="標楷體" panose="03000509000000000000" pitchFamily="65" charset="-120"/>
              </a:rPr>
              <a:t>程序</a:t>
            </a:r>
            <a:r>
              <a:rPr lang="zh-TW" altLang="en-US" sz="2800" dirty="0">
                <a:solidFill>
                  <a:srgbClr val="FF0000"/>
                </a:solidFill>
                <a:latin typeface="標楷體" panose="03000509000000000000" pitchFamily="65" charset="-120"/>
                <a:ea typeface="標楷體" panose="03000509000000000000" pitchFamily="65" charset="-120"/>
              </a:rPr>
              <a:t>，並於新轉入學校就讀至畢業</a:t>
            </a:r>
            <a:r>
              <a:rPr lang="zh-TW" altLang="en-US" sz="2800" dirty="0">
                <a:solidFill>
                  <a:srgbClr val="000066"/>
                </a:solidFill>
                <a:latin typeface="標楷體" panose="03000509000000000000" pitchFamily="65" charset="-120"/>
                <a:ea typeface="標楷體" panose="03000509000000000000" pitchFamily="65" charset="-120"/>
              </a:rPr>
              <a:t>，始符合「畢業前於原</a:t>
            </a:r>
            <a:r>
              <a:rPr lang="zh-TW" altLang="en-US" sz="2800" dirty="0" smtClean="0">
                <a:solidFill>
                  <a:srgbClr val="000066"/>
                </a:solidFill>
                <a:latin typeface="標楷體" panose="03000509000000000000" pitchFamily="65" charset="-120"/>
                <a:ea typeface="標楷體" panose="03000509000000000000" pitchFamily="65" charset="-120"/>
              </a:rPr>
              <a:t>校就讀</a:t>
            </a:r>
            <a:r>
              <a:rPr lang="zh-TW" altLang="en-US" sz="2800" dirty="0">
                <a:solidFill>
                  <a:srgbClr val="000066"/>
                </a:solidFill>
                <a:latin typeface="標楷體" panose="03000509000000000000" pitchFamily="65" charset="-120"/>
                <a:ea typeface="標楷體" panose="03000509000000000000" pitchFamily="65" charset="-120"/>
              </a:rPr>
              <a:t>滿</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學年以上者」之定義，而具有保障名額資格。</a:t>
            </a:r>
            <a:endParaRPr lang="en-US" altLang="zh-TW" sz="2800" dirty="0" smtClean="0">
              <a:solidFill>
                <a:srgbClr val="000066"/>
              </a:solidFill>
              <a:latin typeface="標楷體" panose="03000509000000000000" pitchFamily="65" charset="-120"/>
              <a:ea typeface="標楷體" panose="03000509000000000000" pitchFamily="65" charset="-120"/>
            </a:endParaRPr>
          </a:p>
          <a:p>
            <a:pPr>
              <a:defRPr/>
            </a:pPr>
            <a:endParaRPr lang="zh-TW" altLang="en-US" sz="3467" dirty="0">
              <a:solidFill>
                <a:srgbClr val="000066"/>
              </a:solidFill>
              <a:latin typeface="標楷體" panose="03000509000000000000" pitchFamily="65" charset="-120"/>
              <a:ea typeface="標楷體" panose="03000509000000000000" pitchFamily="65" charset="-120"/>
            </a:endParaRPr>
          </a:p>
        </p:txBody>
      </p:sp>
      <p:sp>
        <p:nvSpPr>
          <p:cNvPr id="119812" name="文字方塊 5"/>
          <p:cNvSpPr txBox="1">
            <a:spLocks noChangeArrowheads="1"/>
          </p:cNvSpPr>
          <p:nvPr/>
        </p:nvSpPr>
        <p:spPr bwMode="auto">
          <a:xfrm>
            <a:off x="1751013" y="242888"/>
            <a:ext cx="7923212" cy="708025"/>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3(</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轉學生</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19813"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4A9C012-0FAF-4E76-B853-FE59AE653FF7}" type="slidenum">
              <a:rPr kumimoji="0" lang="zh-TW" altLang="en-US" smtClean="0">
                <a:solidFill>
                  <a:srgbClr val="FEFFFF"/>
                </a:solidFill>
                <a:latin typeface="Century Gothic" panose="020B0502020202020204" pitchFamily="34" charset="0"/>
              </a:rPr>
              <a:pPr/>
              <a:t>56</a:t>
            </a:fld>
            <a:endParaRPr kumimoji="0" lang="zh-TW" altLang="en-US" smtClean="0">
              <a:solidFill>
                <a:srgbClr val="FEFFFF"/>
              </a:solidFill>
              <a:latin typeface="Century Gothic" panose="020B0502020202020204" pitchFamily="34" charset="0"/>
            </a:endParaRPr>
          </a:p>
        </p:txBody>
      </p:sp>
    </p:spTree>
    <p:extLst>
      <p:ext uri="{BB962C8B-B14F-4D97-AF65-F5344CB8AC3E}">
        <p14:creationId xmlns:p14="http://schemas.microsoft.com/office/powerpoint/2010/main" xmlns="" val="1260495406"/>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p:cNvSpPr>
            <a:spLocks noGrp="1"/>
          </p:cNvSpPr>
          <p:nvPr>
            <p:ph type="body" sz="half" idx="4294967295"/>
          </p:nvPr>
        </p:nvSpPr>
        <p:spPr>
          <a:xfrm>
            <a:off x="1751012" y="955749"/>
            <a:ext cx="10124613" cy="5405591"/>
          </a:xfrm>
        </p:spPr>
        <p:txBody>
          <a:bodyPr/>
          <a:lstStyle/>
          <a:p>
            <a:pPr>
              <a:defRPr/>
            </a:pPr>
            <a:r>
              <a:rPr lang="zh-TW" altLang="en-US" sz="3467" dirty="0">
                <a:solidFill>
                  <a:srgbClr val="000066"/>
                </a:solidFill>
                <a:latin typeface="標楷體" panose="03000509000000000000" pitchFamily="65" charset="-120"/>
                <a:ea typeface="標楷體" panose="03000509000000000000" pitchFamily="65" charset="-120"/>
              </a:rPr>
              <a:t>第一次學生上網選填志願模擬</a:t>
            </a:r>
            <a:r>
              <a:rPr lang="zh-TW" altLang="en-US" sz="3467" dirty="0" smtClean="0">
                <a:solidFill>
                  <a:srgbClr val="000066"/>
                </a:solidFill>
                <a:latin typeface="標楷體" panose="03000509000000000000" pitchFamily="65" charset="-120"/>
                <a:ea typeface="標楷體" panose="03000509000000000000" pitchFamily="65" charset="-120"/>
              </a:rPr>
              <a:t>：</a:t>
            </a:r>
            <a:endParaRPr lang="en-US" altLang="zh-TW" sz="3467" dirty="0" smtClean="0">
              <a:solidFill>
                <a:srgbClr val="000066"/>
              </a:solidFill>
              <a:latin typeface="標楷體" panose="03000509000000000000" pitchFamily="65" charset="-120"/>
              <a:ea typeface="標楷體" panose="03000509000000000000" pitchFamily="65" charset="-120"/>
            </a:endParaRPr>
          </a:p>
          <a:p>
            <a:pPr marL="0" indent="0">
              <a:buNone/>
              <a:defRPr/>
            </a:pPr>
            <a:r>
              <a:rPr lang="zh-TW" altLang="en-US" sz="3467" b="1" dirty="0" smtClean="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108</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1/10(</a:t>
            </a:r>
            <a:r>
              <a:rPr lang="zh-TW" altLang="en-US" sz="3467" b="1" dirty="0">
                <a:solidFill>
                  <a:srgbClr val="FF0000"/>
                </a:solidFill>
                <a:latin typeface="標楷體" panose="03000509000000000000" pitchFamily="65" charset="-120"/>
                <a:ea typeface="標楷體" panose="03000509000000000000" pitchFamily="65" charset="-120"/>
              </a:rPr>
              <a:t>四</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1/13(</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smtClean="0">
                <a:solidFill>
                  <a:srgbClr val="000066"/>
                </a:solidFill>
                <a:latin typeface="標楷體" panose="03000509000000000000" pitchFamily="65" charset="-120"/>
                <a:ea typeface="標楷體" panose="03000509000000000000" pitchFamily="65" charset="-120"/>
              </a:rPr>
              <a:t>第二</a:t>
            </a:r>
            <a:r>
              <a:rPr lang="zh-TW" altLang="en-US" sz="3467" dirty="0">
                <a:solidFill>
                  <a:srgbClr val="000066"/>
                </a:solidFill>
                <a:latin typeface="標楷體" panose="03000509000000000000" pitchFamily="65" charset="-120"/>
                <a:ea typeface="標楷體" panose="03000509000000000000" pitchFamily="65" charset="-120"/>
              </a:rPr>
              <a:t>次學生上網選填志願模擬</a:t>
            </a:r>
            <a:r>
              <a:rPr lang="zh-TW" altLang="en-US" sz="3467" dirty="0" smtClean="0">
                <a:solidFill>
                  <a:srgbClr val="000066"/>
                </a:solidFill>
                <a:latin typeface="標楷體" panose="03000509000000000000" pitchFamily="65" charset="-120"/>
                <a:ea typeface="標楷體" panose="03000509000000000000" pitchFamily="65" charset="-120"/>
              </a:rPr>
              <a:t>：</a:t>
            </a:r>
            <a:endParaRPr lang="en-US" altLang="zh-TW" sz="3467" dirty="0" smtClean="0">
              <a:solidFill>
                <a:srgbClr val="000066"/>
              </a:solidFill>
              <a:latin typeface="標楷體" panose="03000509000000000000" pitchFamily="65" charset="-120"/>
              <a:ea typeface="標楷體" panose="03000509000000000000" pitchFamily="65" charset="-120"/>
            </a:endParaRPr>
          </a:p>
          <a:p>
            <a:pPr marL="0" indent="0">
              <a:buNone/>
              <a:defRPr/>
            </a:pPr>
            <a:r>
              <a:rPr lang="zh-TW" altLang="en-US" sz="3467" b="1" dirty="0">
                <a:solidFill>
                  <a:srgbClr val="000066"/>
                </a:solidFill>
                <a:latin typeface="標楷體" panose="03000509000000000000" pitchFamily="65" charset="-120"/>
                <a:ea typeface="標楷體" panose="03000509000000000000" pitchFamily="65" charset="-120"/>
              </a:rPr>
              <a:t> </a:t>
            </a:r>
            <a:r>
              <a:rPr lang="zh-TW" altLang="en-US" sz="3467" b="1" dirty="0" smtClean="0">
                <a:solidFill>
                  <a:srgbClr val="000066"/>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108</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4/11(</a:t>
            </a:r>
            <a:r>
              <a:rPr lang="zh-TW" altLang="en-US" sz="3467" b="1" dirty="0">
                <a:solidFill>
                  <a:srgbClr val="FF0000"/>
                </a:solidFill>
                <a:latin typeface="標楷體" panose="03000509000000000000" pitchFamily="65" charset="-120"/>
                <a:ea typeface="標楷體" panose="03000509000000000000" pitchFamily="65" charset="-120"/>
              </a:rPr>
              <a:t>四</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4/14(</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p>
          <a:p>
            <a:pPr>
              <a:defRPr/>
            </a:pPr>
            <a:r>
              <a:rPr lang="zh-TW" altLang="en-US" sz="3467" dirty="0" smtClean="0">
                <a:solidFill>
                  <a:srgbClr val="000066"/>
                </a:solidFill>
                <a:latin typeface="標楷體" panose="03000509000000000000" pitchFamily="65" charset="-120"/>
                <a:ea typeface="標楷體" panose="03000509000000000000" pitchFamily="65" charset="-120"/>
              </a:rPr>
              <a:t>正式</a:t>
            </a:r>
            <a:r>
              <a:rPr lang="zh-TW" altLang="en-US" sz="3467" dirty="0">
                <a:solidFill>
                  <a:srgbClr val="000066"/>
                </a:solidFill>
                <a:latin typeface="標楷體" panose="03000509000000000000" pitchFamily="65" charset="-120"/>
                <a:ea typeface="標楷體" panose="03000509000000000000" pitchFamily="65" charset="-120"/>
              </a:rPr>
              <a:t>志願選填日</a:t>
            </a:r>
            <a:r>
              <a:rPr lang="zh-TW" altLang="en-US" sz="3467" dirty="0" smtClean="0">
                <a:solidFill>
                  <a:srgbClr val="000066"/>
                </a:solidFill>
                <a:latin typeface="標楷體" panose="03000509000000000000" pitchFamily="65" charset="-120"/>
                <a:ea typeface="標楷體" panose="03000509000000000000" pitchFamily="65" charset="-120"/>
              </a:rPr>
              <a:t>：</a:t>
            </a:r>
            <a:endParaRPr lang="en-US" altLang="zh-TW" sz="3467" b="1" dirty="0" smtClean="0">
              <a:solidFill>
                <a:srgbClr val="FF0000"/>
              </a:solidFill>
              <a:latin typeface="標楷體" panose="03000509000000000000" pitchFamily="65" charset="-120"/>
              <a:ea typeface="標楷體" panose="03000509000000000000" pitchFamily="65" charset="-120"/>
            </a:endParaRPr>
          </a:p>
          <a:p>
            <a:pPr marL="0" indent="0">
              <a:buNone/>
              <a:defRPr/>
            </a:pPr>
            <a:r>
              <a:rPr lang="zh-TW" altLang="en-US" sz="3467" b="1" dirty="0" smtClean="0">
                <a:solidFill>
                  <a:srgbClr val="FF0000"/>
                </a:solidFill>
                <a:latin typeface="標楷體" panose="03000509000000000000" pitchFamily="65" charset="-120"/>
                <a:ea typeface="標楷體" panose="03000509000000000000" pitchFamily="65" charset="-120"/>
              </a:rPr>
              <a:t>  </a:t>
            </a:r>
            <a:r>
              <a:rPr lang="en-US" altLang="zh-TW" sz="3467" b="1" dirty="0" smtClean="0">
                <a:solidFill>
                  <a:srgbClr val="FF0000"/>
                </a:solidFill>
                <a:latin typeface="標楷體" panose="03000509000000000000" pitchFamily="65" charset="-120"/>
                <a:ea typeface="標楷體" panose="03000509000000000000" pitchFamily="65" charset="-120"/>
              </a:rPr>
              <a:t>108</a:t>
            </a:r>
            <a:r>
              <a:rPr lang="zh-TW" altLang="en-US" sz="3467" b="1" dirty="0" smtClean="0">
                <a:solidFill>
                  <a:srgbClr val="FF0000"/>
                </a:solidFill>
                <a:latin typeface="標楷體" panose="03000509000000000000" pitchFamily="65" charset="-120"/>
                <a:ea typeface="標楷體" panose="03000509000000000000" pitchFamily="65" charset="-120"/>
              </a:rPr>
              <a:t>年</a:t>
            </a:r>
            <a:r>
              <a:rPr lang="en-US" altLang="zh-TW" sz="3467" b="1" dirty="0" smtClean="0">
                <a:solidFill>
                  <a:srgbClr val="FF0000"/>
                </a:solidFill>
                <a:latin typeface="標楷體" panose="03000509000000000000" pitchFamily="65" charset="-120"/>
                <a:ea typeface="標楷體" panose="03000509000000000000" pitchFamily="65" charset="-120"/>
              </a:rPr>
              <a:t>6/20(</a:t>
            </a:r>
            <a:r>
              <a:rPr lang="zh-TW" altLang="en-US" sz="3467" b="1" dirty="0" smtClean="0">
                <a:solidFill>
                  <a:srgbClr val="FF0000"/>
                </a:solidFill>
                <a:latin typeface="標楷體" panose="03000509000000000000" pitchFamily="65" charset="-120"/>
                <a:ea typeface="標楷體" panose="03000509000000000000" pitchFamily="65" charset="-120"/>
              </a:rPr>
              <a:t>四</a:t>
            </a: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smtClean="0">
                <a:solidFill>
                  <a:srgbClr val="FF0000"/>
                </a:solidFill>
                <a:latin typeface="標楷體" panose="03000509000000000000" pitchFamily="65" charset="-120"/>
                <a:ea typeface="標楷體" panose="03000509000000000000" pitchFamily="65" charset="-120"/>
              </a:rPr>
              <a:t>上午</a:t>
            </a:r>
            <a:r>
              <a:rPr lang="en-US" altLang="zh-TW" sz="3600" b="1" dirty="0">
                <a:solidFill>
                  <a:srgbClr val="FF0000"/>
                </a:solidFill>
                <a:latin typeface="標楷體" panose="03000509000000000000" pitchFamily="65" charset="-120"/>
                <a:ea typeface="標楷體" panose="03000509000000000000" pitchFamily="65" charset="-120"/>
              </a:rPr>
              <a:t>9:00</a:t>
            </a:r>
            <a:r>
              <a:rPr lang="zh-TW" altLang="en-US" sz="3467" b="1" dirty="0" smtClean="0">
                <a:solidFill>
                  <a:srgbClr val="FF0000"/>
                </a:solidFill>
                <a:latin typeface="標楷體" panose="03000509000000000000" pitchFamily="65" charset="-120"/>
                <a:ea typeface="標楷體" panose="03000509000000000000" pitchFamily="65" charset="-120"/>
              </a:rPr>
              <a:t>至</a:t>
            </a:r>
            <a:r>
              <a:rPr lang="en-US" altLang="zh-TW" sz="3467" b="1" dirty="0" smtClean="0">
                <a:solidFill>
                  <a:srgbClr val="FF0000"/>
                </a:solidFill>
                <a:latin typeface="標楷體" panose="03000509000000000000" pitchFamily="65" charset="-120"/>
                <a:ea typeface="標楷體" panose="03000509000000000000" pitchFamily="65" charset="-120"/>
              </a:rPr>
              <a:t>6/23(</a:t>
            </a:r>
            <a:r>
              <a:rPr lang="zh-TW" altLang="en-US" sz="3467" b="1" dirty="0" smtClean="0">
                <a:solidFill>
                  <a:srgbClr val="FF0000"/>
                </a:solidFill>
                <a:latin typeface="標楷體" panose="03000509000000000000" pitchFamily="65" charset="-120"/>
                <a:ea typeface="標楷體" panose="03000509000000000000" pitchFamily="65" charset="-120"/>
              </a:rPr>
              <a:t>日</a:t>
            </a:r>
            <a:r>
              <a:rPr lang="en-US" altLang="zh-TW" sz="3467" b="1" dirty="0" smtClean="0">
                <a:solidFill>
                  <a:srgbClr val="FF0000"/>
                </a:solidFill>
                <a:latin typeface="標楷體" panose="03000509000000000000" pitchFamily="65" charset="-120"/>
                <a:ea typeface="標楷體" panose="03000509000000000000" pitchFamily="65" charset="-120"/>
              </a:rPr>
              <a:t>)</a:t>
            </a:r>
            <a:r>
              <a:rPr lang="zh-TW" altLang="en-US" sz="3467" b="1" dirty="0" smtClean="0">
                <a:solidFill>
                  <a:srgbClr val="FF0000"/>
                </a:solidFill>
                <a:latin typeface="標楷體" panose="03000509000000000000" pitchFamily="65" charset="-120"/>
                <a:ea typeface="標楷體" panose="03000509000000000000" pitchFamily="65" charset="-120"/>
              </a:rPr>
              <a:t>下午</a:t>
            </a:r>
            <a:r>
              <a:rPr lang="en-US" altLang="zh-TW" sz="3467" b="1" dirty="0" smtClean="0">
                <a:solidFill>
                  <a:srgbClr val="FF0000"/>
                </a:solidFill>
                <a:latin typeface="標楷體" panose="03000509000000000000" pitchFamily="65" charset="-120"/>
                <a:ea typeface="標楷體" panose="03000509000000000000" pitchFamily="65" charset="-120"/>
              </a:rPr>
              <a:t>5:00</a:t>
            </a:r>
            <a:r>
              <a:rPr lang="zh-TW" altLang="en-US" sz="3467" b="1" dirty="0" smtClean="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smtClean="0">
                <a:solidFill>
                  <a:srgbClr val="000066"/>
                </a:solidFill>
                <a:latin typeface="標楷體" panose="03000509000000000000" pitchFamily="65" charset="-120"/>
                <a:ea typeface="標楷體" panose="03000509000000000000" pitchFamily="65" charset="-120"/>
              </a:rPr>
              <a:t>模擬</a:t>
            </a:r>
            <a:r>
              <a:rPr lang="zh-TW" altLang="en-US" sz="3467" dirty="0">
                <a:solidFill>
                  <a:srgbClr val="000066"/>
                </a:solidFill>
                <a:latin typeface="標楷體" panose="03000509000000000000" pitchFamily="65" charset="-120"/>
                <a:ea typeface="標楷體" panose="03000509000000000000" pitchFamily="65" charset="-120"/>
              </a:rPr>
              <a:t>及正式選填志願，學生可在家選填。若學生家中無法進行電腦選填志願者，請學校協助安排電腦教室供學生志願選填。</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20835" name="文字方塊 5"/>
          <p:cNvSpPr txBox="1">
            <a:spLocks noChangeArrowheads="1"/>
          </p:cNvSpPr>
          <p:nvPr/>
        </p:nvSpPr>
        <p:spPr bwMode="auto">
          <a:xfrm>
            <a:off x="1751013" y="242888"/>
            <a:ext cx="5770664" cy="708025"/>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4</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20836"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F971C2C-A346-490C-8183-7EB50DE787B8}" type="slidenum">
              <a:rPr kumimoji="0" lang="zh-TW" altLang="en-US" smtClean="0">
                <a:solidFill>
                  <a:srgbClr val="FEFFFF"/>
                </a:solidFill>
                <a:latin typeface="Century Gothic" panose="020B0502020202020204" pitchFamily="34" charset="0"/>
              </a:rPr>
              <a:pPr/>
              <a:t>57</a:t>
            </a:fld>
            <a:endParaRPr kumimoji="0" lang="zh-TW" altLang="en-US" smtClean="0">
              <a:solidFill>
                <a:srgbClr val="FEFFFF"/>
              </a:solidFill>
              <a:latin typeface="Century Gothic" panose="020B0502020202020204" pitchFamily="34" charset="0"/>
            </a:endParaRPr>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內容版面配置區 6"/>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477173" y="1167746"/>
            <a:ext cx="8244900" cy="5562510"/>
          </a:xfrm>
        </p:spPr>
      </p:pic>
      <p:sp>
        <p:nvSpPr>
          <p:cNvPr id="17" name="直線圖說文字 1 (加上強調線) 16"/>
          <p:cNvSpPr>
            <a:spLocks/>
          </p:cNvSpPr>
          <p:nvPr/>
        </p:nvSpPr>
        <p:spPr bwMode="auto">
          <a:xfrm>
            <a:off x="619070" y="2385666"/>
            <a:ext cx="2781619" cy="1093787"/>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1</a:t>
            </a:r>
            <a:r>
              <a:rPr kumimoji="0" lang="zh-TW" altLang="en-US"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個志願序內最多只</a:t>
            </a:r>
            <a:r>
              <a:rPr kumimoji="0" lang="zh-TW" altLang="en-US" sz="2400" b="1" i="0" u="none" strike="noStrike" kern="1200" cap="none" spc="0" normalizeH="0" baseline="0" noProof="0" dirty="0" smtClean="0">
                <a:ln>
                  <a:noFill/>
                </a:ln>
                <a:solidFill>
                  <a:srgbClr val="0000FF"/>
                </a:solidFill>
                <a:effectLst/>
                <a:uLnTx/>
                <a:uFillTx/>
                <a:latin typeface="標楷體" panose="03000509000000000000" pitchFamily="65" charset="-120"/>
                <a:ea typeface="標楷體" panose="03000509000000000000" pitchFamily="65" charset="-120"/>
              </a:rPr>
              <a:t>能填</a:t>
            </a:r>
            <a:r>
              <a:rPr kumimoji="0" lang="en-US" altLang="zh-TW" sz="2400" b="1" i="0" u="none" strike="noStrike" kern="1200" cap="none" spc="0" normalizeH="0" baseline="0" noProof="0" dirty="0" smtClean="0">
                <a:ln>
                  <a:noFill/>
                </a:ln>
                <a:solidFill>
                  <a:srgbClr val="0000FF"/>
                </a:solidFill>
                <a:effectLst/>
                <a:uLnTx/>
                <a:uFillTx/>
                <a:latin typeface="標楷體" panose="03000509000000000000" pitchFamily="65" charset="-120"/>
                <a:ea typeface="標楷體" panose="03000509000000000000" pitchFamily="65" charset="-120"/>
              </a:rPr>
              <a:t>3</a:t>
            </a:r>
            <a:r>
              <a:rPr kumimoji="0" lang="zh-TW" altLang="en-US" sz="2400" b="1" i="0" u="none" strike="noStrike" kern="1200" cap="none" spc="0" normalizeH="0" baseline="0" noProof="0" dirty="0" smtClean="0">
                <a:ln>
                  <a:noFill/>
                </a:ln>
                <a:solidFill>
                  <a:srgbClr val="0000FF"/>
                </a:solidFill>
                <a:effectLst/>
                <a:uLnTx/>
                <a:uFillTx/>
                <a:latin typeface="標楷體" panose="03000509000000000000" pitchFamily="65" charset="-120"/>
                <a:ea typeface="標楷體" panose="03000509000000000000" pitchFamily="65" charset="-120"/>
              </a:rPr>
              <a:t>間「學校」</a:t>
            </a:r>
            <a:endPar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endParaRPr>
          </a:p>
        </p:txBody>
      </p:sp>
      <p:sp>
        <p:nvSpPr>
          <p:cNvPr id="18" name="直線圖說文字 1 (加上強調線) 17"/>
          <p:cNvSpPr>
            <a:spLocks/>
          </p:cNvSpPr>
          <p:nvPr/>
        </p:nvSpPr>
        <p:spPr bwMode="auto">
          <a:xfrm>
            <a:off x="2212401" y="3966419"/>
            <a:ext cx="5002212" cy="93980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zh-TW"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一</a:t>
            </a:r>
            <a:r>
              <a:rPr kumimoji="0" lang="zh-TW" altLang="en-US"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校</a:t>
            </a:r>
            <a:r>
              <a:rPr kumimoji="0" lang="zh-TW"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如有多科別</a:t>
            </a:r>
            <a:r>
              <a:rPr kumimoji="0" lang="zh-TW" altLang="en-US"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a:t>
            </a:r>
            <a:r>
              <a:rPr kumimoji="0" lang="zh-TW"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選填時視為同一志願</a:t>
            </a:r>
            <a:r>
              <a:rPr kumimoji="0" lang="zh-TW" altLang="zh-TW" sz="2400" b="1" i="0" u="none" strike="noStrike" kern="1200" cap="none" spc="0" normalizeH="0" baseline="0" noProof="0" dirty="0" smtClean="0">
                <a:ln>
                  <a:noFill/>
                </a:ln>
                <a:solidFill>
                  <a:srgbClr val="0000FF"/>
                </a:solidFill>
                <a:effectLst/>
                <a:uLnTx/>
                <a:uFillTx/>
                <a:latin typeface="標楷體" panose="03000509000000000000" pitchFamily="65" charset="-120"/>
                <a:ea typeface="標楷體" panose="03000509000000000000" pitchFamily="65" charset="-120"/>
              </a:rPr>
              <a:t>序其</a:t>
            </a:r>
            <a:r>
              <a:rPr kumimoji="0" lang="zh-TW"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志願序積分相同</a:t>
            </a:r>
            <a:endParaRPr kumimoji="1"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endParaRPr>
          </a:p>
        </p:txBody>
      </p:sp>
      <p:sp>
        <p:nvSpPr>
          <p:cNvPr id="19" name="橢圓 18"/>
          <p:cNvSpPr>
            <a:spLocks noChangeArrowheads="1"/>
          </p:cNvSpPr>
          <p:nvPr/>
        </p:nvSpPr>
        <p:spPr bwMode="auto">
          <a:xfrm>
            <a:off x="4163955" y="1540719"/>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0" name="橢圓 19"/>
          <p:cNvSpPr>
            <a:spLocks noChangeArrowheads="1"/>
          </p:cNvSpPr>
          <p:nvPr/>
        </p:nvSpPr>
        <p:spPr bwMode="auto">
          <a:xfrm>
            <a:off x="4163954" y="2633712"/>
            <a:ext cx="409575" cy="358775"/>
          </a:xfrm>
          <a:prstGeom prst="ellipse">
            <a:avLst/>
          </a:prstGeom>
          <a:noFill/>
          <a:ln w="381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1" name="橢圓 20"/>
          <p:cNvSpPr>
            <a:spLocks noChangeArrowheads="1"/>
          </p:cNvSpPr>
          <p:nvPr/>
        </p:nvSpPr>
        <p:spPr bwMode="auto">
          <a:xfrm>
            <a:off x="4163953" y="3325937"/>
            <a:ext cx="409575" cy="360363"/>
          </a:xfrm>
          <a:prstGeom prst="ellipse">
            <a:avLst/>
          </a:prstGeom>
          <a:noFill/>
          <a:ln w="381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2" name="左大括弧 16"/>
          <p:cNvSpPr>
            <a:spLocks/>
          </p:cNvSpPr>
          <p:nvPr/>
        </p:nvSpPr>
        <p:spPr bwMode="auto">
          <a:xfrm>
            <a:off x="8118411" y="3452787"/>
            <a:ext cx="355600" cy="1423988"/>
          </a:xfrm>
          <a:prstGeom prst="leftBrace">
            <a:avLst>
              <a:gd name="adj1" fmla="val 8324"/>
              <a:gd name="adj2" fmla="val 50000"/>
            </a:avLst>
          </a:prstGeom>
          <a:noFill/>
          <a:ln w="381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3" name="文字方塊 5"/>
          <p:cNvSpPr txBox="1">
            <a:spLocks noChangeArrowheads="1"/>
          </p:cNvSpPr>
          <p:nvPr/>
        </p:nvSpPr>
        <p:spPr bwMode="auto">
          <a:xfrm>
            <a:off x="1751013" y="242888"/>
            <a:ext cx="7923212" cy="708025"/>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a:t>
            </a:r>
            <a:r>
              <a:rPr lang="zh-TW" altLang="zh-TW"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志願</a:t>
            </a:r>
            <a:r>
              <a:rPr lang="zh-TW" altLang="en-US"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24" name="投影片編號版面配置區 1"/>
          <p:cNvSpPr>
            <a:spLocks noGrp="1"/>
          </p:cNvSpPr>
          <p:nvPr>
            <p:ph type="sldNum" sz="quarter" idx="12"/>
          </p:nvPr>
        </p:nvSpPr>
        <p:spPr bwMode="auto">
          <a:xfrm>
            <a:off x="531813" y="787400"/>
            <a:ext cx="7794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F971C2C-A346-490C-8183-7EB50DE787B8}" type="slidenum">
              <a:rPr kumimoji="0" lang="zh-TW" altLang="en-US" smtClean="0">
                <a:solidFill>
                  <a:srgbClr val="FEFFFF"/>
                </a:solidFill>
                <a:latin typeface="Century Gothic" panose="020B0502020202020204" pitchFamily="34" charset="0"/>
              </a:rPr>
              <a:pPr/>
              <a:t>58</a:t>
            </a:fld>
            <a:endParaRPr kumimoji="0" lang="zh-TW" altLang="en-US" smtClean="0">
              <a:solidFill>
                <a:srgbClr val="FEFFFF"/>
              </a:solidFill>
              <a:latin typeface="Century Gothic" panose="020B0502020202020204" pitchFamily="34" charset="0"/>
            </a:endParaRPr>
          </a:p>
        </p:txBody>
      </p:sp>
    </p:spTree>
    <p:extLst>
      <p:ext uri="{BB962C8B-B14F-4D97-AF65-F5344CB8AC3E}">
        <p14:creationId xmlns:p14="http://schemas.microsoft.com/office/powerpoint/2010/main" xmlns="" val="189864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字方塊 5"/>
          <p:cNvSpPr txBox="1">
            <a:spLocks noChangeArrowheads="1"/>
          </p:cNvSpPr>
          <p:nvPr/>
        </p:nvSpPr>
        <p:spPr bwMode="auto">
          <a:xfrm>
            <a:off x="1751013" y="242888"/>
            <a:ext cx="7923212" cy="708025"/>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a:t>
            </a:r>
            <a:r>
              <a:rPr lang="zh-TW" altLang="zh-TW"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志願</a:t>
            </a:r>
            <a:r>
              <a:rPr lang="zh-TW" altLang="en-US"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pic>
        <p:nvPicPr>
          <p:cNvPr id="11" name="內容版面配置區 5"/>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489812" y="965775"/>
            <a:ext cx="8559889" cy="5754514"/>
          </a:xfrm>
        </p:spPr>
      </p:pic>
      <p:sp>
        <p:nvSpPr>
          <p:cNvPr id="12" name="投影片編號版面配置區 3"/>
          <p:cNvSpPr>
            <a:spLocks noGrp="1"/>
          </p:cNvSpPr>
          <p:nvPr>
            <p:ph type="sldNum" sz="quarter" idx="12"/>
          </p:nvPr>
        </p:nvSpPr>
        <p:spPr>
          <a:xfrm>
            <a:off x="9489018" y="6323013"/>
            <a:ext cx="2154767" cy="2905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24BE26-25EB-4D01-B719-78D8C86B36C7}" type="slidenum">
              <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3" name="矩形 17"/>
          <p:cNvSpPr>
            <a:spLocks noChangeArrowheads="1"/>
          </p:cNvSpPr>
          <p:nvPr/>
        </p:nvSpPr>
        <p:spPr bwMode="auto">
          <a:xfrm>
            <a:off x="5230812" y="1528364"/>
            <a:ext cx="4111492" cy="561975"/>
          </a:xfrm>
          <a:prstGeom prst="rect">
            <a:avLst/>
          </a:prstGeom>
          <a:noFill/>
          <a:ln w="381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5" name="矩形 17"/>
          <p:cNvSpPr>
            <a:spLocks noChangeArrowheads="1"/>
          </p:cNvSpPr>
          <p:nvPr/>
        </p:nvSpPr>
        <p:spPr bwMode="auto">
          <a:xfrm>
            <a:off x="5230812" y="6071394"/>
            <a:ext cx="3538615" cy="637382"/>
          </a:xfrm>
          <a:prstGeom prst="rect">
            <a:avLst/>
          </a:prstGeom>
          <a:noFill/>
          <a:ln w="381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6" name="直線圖說文字 1 (加上強調線) 15"/>
          <p:cNvSpPr>
            <a:spLocks/>
          </p:cNvSpPr>
          <p:nvPr/>
        </p:nvSpPr>
        <p:spPr bwMode="auto">
          <a:xfrm>
            <a:off x="1112704" y="3849689"/>
            <a:ext cx="3759335" cy="1122361"/>
          </a:xfrm>
          <a:prstGeom prst="accentCallout1">
            <a:avLst>
              <a:gd name="adj1" fmla="val 41921"/>
              <a:gd name="adj2" fmla="val 100185"/>
              <a:gd name="adj3" fmla="val -138712"/>
              <a:gd name="adj4" fmla="val 161040"/>
            </a:avLst>
          </a:prstGeom>
          <a:solidFill>
            <a:srgbClr val="CCFF99"/>
          </a:solidFill>
          <a:ln w="38100" algn="ctr">
            <a:solidFill>
              <a:schemeClr val="tx1"/>
            </a:solidFill>
            <a:round/>
            <a:headEnd/>
            <a:tailEnd/>
          </a:ln>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0" fontAlgn="base" latinLnBrk="0" hangingPunct="0">
              <a:lnSpc>
                <a:spcPct val="150000"/>
              </a:lnSpc>
              <a:spcBef>
                <a:spcPct val="20000"/>
              </a:spcBef>
              <a:spcAft>
                <a:spcPts val="0"/>
              </a:spcAft>
              <a:buClrTx/>
              <a:buSzTx/>
              <a:buFontTx/>
              <a:buNone/>
              <a:tabLst/>
              <a:defRPr/>
            </a:pPr>
            <a:r>
              <a:rPr kumimoji="1" lang="zh-TW"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同一所學校</a:t>
            </a:r>
            <a:r>
              <a:rPr kumimoji="1" lang="zh-TW" altLang="zh-TW" sz="24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第</a:t>
            </a:r>
            <a:r>
              <a:rPr kumimoji="1" lang="en-US" altLang="zh-TW" sz="24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 </a:t>
            </a:r>
            <a:r>
              <a:rPr kumimoji="1" lang="en-US"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2 </a:t>
            </a:r>
            <a:r>
              <a:rPr kumimoji="1" lang="zh-TW" altLang="zh-TW" sz="24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次選填，</a:t>
            </a:r>
            <a:endParaRPr kumimoji="1" lang="en-US" altLang="zh-TW" sz="24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zh-TW" altLang="zh-TW" sz="24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視為</a:t>
            </a:r>
            <a:r>
              <a:rPr kumimoji="1" lang="zh-TW"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不同</a:t>
            </a:r>
            <a:r>
              <a:rPr kumimoji="1" lang="zh-TW" altLang="zh-TW" sz="24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志願</a:t>
            </a:r>
            <a:r>
              <a:rPr kumimoji="1" lang="zh-TW" altLang="zh-TW" sz="2400" b="1" i="0" u="none" strike="noStrike" kern="1200" cap="none" spc="0" normalizeH="0" baseline="0" noProof="0" dirty="0" smtClean="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序</a:t>
            </a:r>
            <a:r>
              <a:rPr kumimoji="1" lang="zh-TW" altLang="zh-TW" sz="2400" b="1" i="0" u="none" strike="noStrike" kern="1200" cap="none" spc="0" normalizeH="0" baseline="0" noProof="0" dirty="0" smtClean="0">
                <a:ln>
                  <a:noFill/>
                </a:ln>
                <a:solidFill>
                  <a:srgbClr val="080808"/>
                </a:solidFill>
                <a:effectLst/>
                <a:uLnTx/>
                <a:uFillTx/>
                <a:latin typeface="微軟正黑體" panose="020B0604030504040204" pitchFamily="34" charset="-120"/>
                <a:cs typeface="新細明體" panose="02020500000000000000" pitchFamily="18" charset="-120"/>
              </a:rPr>
              <a:t>。</a:t>
            </a:r>
            <a:endParaRPr kumimoji="1" lang="zh-TW" altLang="zh-TW" sz="2400" b="1" i="0" u="none" strike="noStrike" kern="100" cap="none" spc="0" normalizeH="0" baseline="0" noProof="0" dirty="0">
              <a:ln>
                <a:noFill/>
              </a:ln>
              <a:solidFill>
                <a:srgbClr val="080808"/>
              </a:solidFill>
              <a:effectLst/>
              <a:uLnTx/>
              <a:uFillTx/>
              <a:latin typeface="微軟正黑體" panose="020B0604030504040204" pitchFamily="34" charset="-120"/>
              <a:cs typeface="Times New Roman" panose="02020603050405020304" pitchFamily="18" charset="0"/>
            </a:endParaRPr>
          </a:p>
        </p:txBody>
      </p:sp>
      <p:cxnSp>
        <p:nvCxnSpPr>
          <p:cNvPr id="24" name="直線接點 13"/>
          <p:cNvCxnSpPr>
            <a:cxnSpLocks noChangeShapeType="1"/>
            <a:stCxn id="16" idx="0"/>
          </p:cNvCxnSpPr>
          <p:nvPr/>
        </p:nvCxnSpPr>
        <p:spPr bwMode="auto">
          <a:xfrm>
            <a:off x="4872039" y="4410870"/>
            <a:ext cx="1880212" cy="1649011"/>
          </a:xfrm>
          <a:prstGeom prst="line">
            <a:avLst/>
          </a:prstGeom>
          <a:noFill/>
          <a:ln w="38100" algn="ctr">
            <a:solidFill>
              <a:schemeClr val="tx1"/>
            </a:solidFill>
            <a:round/>
            <a:headEnd/>
            <a:tailEnd/>
          </a:ln>
          <a:extLst>
            <a:ext uri="{909E8E84-426E-40DD-AFC4-6F175D3DCCD1}">
              <a14:hiddenFill xmlns:a14="http://schemas.microsoft.com/office/drawing/2010/main" xmlns="">
                <a:noFill/>
              </a14:hiddenFill>
            </a:ext>
          </a:extLst>
        </p:spPr>
      </p:cxnSp>
      <p:sp>
        <p:nvSpPr>
          <p:cNvPr id="25" name="投影片編號版面配置區 1"/>
          <p:cNvSpPr txBox="1">
            <a:spLocks/>
          </p:cNvSpPr>
          <p:nvPr/>
        </p:nvSpPr>
        <p:spPr bwMode="auto">
          <a:xfrm>
            <a:off x="531813" y="787400"/>
            <a:ext cx="779462"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1" sz="2000" kern="1200">
                <a:solidFill>
                  <a:schemeClr val="tx1"/>
                </a:solidFill>
                <a:latin typeface="Arial" panose="020B0604020202020204" pitchFamily="34" charset="0"/>
                <a:ea typeface="微軟正黑體" panose="020B0604030504040204" pitchFamily="34" charset="-120"/>
                <a:cs typeface="+mn-cs"/>
              </a:defRPr>
            </a:lvl1pPr>
            <a:lvl2pPr marL="742950" indent="-28575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1143000" indent="-228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600200" indent="-228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2057400" indent="-228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9pPr>
          </a:lstStyle>
          <a:p>
            <a:fld id="{EF971C2C-A346-490C-8183-7EB50DE787B8}" type="slidenum">
              <a:rPr kumimoji="0" lang="zh-TW" altLang="en-US" smtClean="0">
                <a:solidFill>
                  <a:srgbClr val="FEFFFF"/>
                </a:solidFill>
                <a:latin typeface="Century Gothic" panose="020B0502020202020204" pitchFamily="34" charset="0"/>
              </a:rPr>
              <a:pPr/>
              <a:t>59</a:t>
            </a:fld>
            <a:endParaRPr kumimoji="0" lang="zh-TW" altLang="en-US" smtClean="0">
              <a:solidFill>
                <a:srgbClr val="FEFFFF"/>
              </a:solidFill>
              <a:latin typeface="Century Gothic" panose="020B0502020202020204" pitchFamily="34" charset="0"/>
            </a:endParaRPr>
          </a:p>
        </p:txBody>
      </p:sp>
    </p:spTree>
    <p:extLst>
      <p:ext uri="{BB962C8B-B14F-4D97-AF65-F5344CB8AC3E}">
        <p14:creationId xmlns:p14="http://schemas.microsoft.com/office/powerpoint/2010/main" xmlns="" val="3999360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65470" y="192087"/>
            <a:ext cx="6683375" cy="960438"/>
          </a:xfrm>
        </p:spPr>
        <p:txBody>
          <a:bodyPr rtlCol="0">
            <a:normAutofit/>
          </a:bodyPr>
          <a:lstStyle/>
          <a:p>
            <a:pPr>
              <a:defRPr/>
            </a:pPr>
            <a:r>
              <a:rPr lang="en-US" altLang="zh-TW" dirty="0" smtClean="0">
                <a:solidFill>
                  <a:srgbClr val="0000FF"/>
                </a:solidFill>
                <a:latin typeface="華康正顏楷體W5" panose="03000509000000000000" pitchFamily="65" charset="-120"/>
                <a:ea typeface="華康正顏楷體W5" panose="03000509000000000000" pitchFamily="65" charset="-120"/>
              </a:rPr>
              <a:t>12</a:t>
            </a:r>
            <a:r>
              <a:rPr lang="zh-TW" altLang="en-US" dirty="0" smtClean="0">
                <a:solidFill>
                  <a:srgbClr val="0000FF"/>
                </a:solidFill>
                <a:latin typeface="華康正顏楷體W5" panose="03000509000000000000" pitchFamily="65" charset="-120"/>
                <a:ea typeface="華康正顏楷體W5" panose="03000509000000000000" pitchFamily="65" charset="-120"/>
              </a:rPr>
              <a:t>年國教入學管道</a:t>
            </a:r>
            <a:r>
              <a:rPr lang="en-US" altLang="zh-TW" sz="3100" dirty="0">
                <a:solidFill>
                  <a:srgbClr val="0000FF"/>
                </a:solidFill>
                <a:latin typeface="華康正顏楷體W5" panose="03000509000000000000" pitchFamily="65" charset="-120"/>
                <a:ea typeface="華康正顏楷體W5" panose="03000509000000000000" pitchFamily="65" charset="-120"/>
              </a:rPr>
              <a:t>(</a:t>
            </a:r>
            <a:r>
              <a:rPr lang="zh-TW" altLang="en-US" sz="3100" dirty="0">
                <a:solidFill>
                  <a:srgbClr val="0000FF"/>
                </a:solidFill>
                <a:latin typeface="華康正顏楷體W5" panose="03000509000000000000" pitchFamily="65" charset="-120"/>
                <a:ea typeface="華康正顏楷體W5" panose="03000509000000000000" pitchFamily="65" charset="-120"/>
              </a:rPr>
              <a:t>高級中等學校</a:t>
            </a:r>
            <a:r>
              <a:rPr lang="en-US" altLang="zh-TW" sz="3100" dirty="0">
                <a:solidFill>
                  <a:srgbClr val="0000FF"/>
                </a:solidFill>
                <a:latin typeface="華康正顏楷體W5" panose="03000509000000000000" pitchFamily="65" charset="-120"/>
                <a:ea typeface="華康正顏楷體W5" panose="03000509000000000000" pitchFamily="65" charset="-120"/>
              </a:rPr>
              <a:t>)</a:t>
            </a:r>
            <a:endParaRPr lang="zh-TW" altLang="en-US" dirty="0">
              <a:solidFill>
                <a:srgbClr val="0000FF"/>
              </a:solidFill>
              <a:latin typeface="華康正顏楷體W5" panose="03000509000000000000" pitchFamily="65" charset="-120"/>
              <a:ea typeface="華康正顏楷體W5" panose="03000509000000000000" pitchFamily="65" charset="-120"/>
            </a:endParaRPr>
          </a:p>
        </p:txBody>
      </p:sp>
      <p:sp>
        <p:nvSpPr>
          <p:cNvPr id="79923"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3E66DE6-C816-4422-817D-D89F19889CE4}"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graphicFrame>
        <p:nvGraphicFramePr>
          <p:cNvPr id="5" name="表格 4"/>
          <p:cNvGraphicFramePr>
            <a:graphicFrameLocks noGrp="1"/>
          </p:cNvGraphicFramePr>
          <p:nvPr>
            <p:extLst>
              <p:ext uri="{D42A27DB-BD31-4B8C-83A1-F6EECF244321}">
                <p14:modId xmlns:p14="http://schemas.microsoft.com/office/powerpoint/2010/main" xmlns="" val="3956604459"/>
              </p:ext>
            </p:extLst>
          </p:nvPr>
        </p:nvGraphicFramePr>
        <p:xfrm>
          <a:off x="1740667" y="787782"/>
          <a:ext cx="9727893" cy="5972301"/>
        </p:xfrm>
        <a:graphic>
          <a:graphicData uri="http://schemas.openxmlformats.org/drawingml/2006/table">
            <a:tbl>
              <a:tblPr firstRow="1" firstCol="1" bandRow="1">
                <a:tableStyleId>{5C22544A-7EE6-4342-B048-85BDC9FD1C3A}</a:tableStyleId>
              </a:tblPr>
              <a:tblGrid>
                <a:gridCol w="564451">
                  <a:extLst>
                    <a:ext uri="{9D8B030D-6E8A-4147-A177-3AD203B41FA5}">
                      <a16:colId xmlns:a16="http://schemas.microsoft.com/office/drawing/2014/main" xmlns="" val="20000"/>
                    </a:ext>
                  </a:extLst>
                </a:gridCol>
                <a:gridCol w="627729">
                  <a:extLst>
                    <a:ext uri="{9D8B030D-6E8A-4147-A177-3AD203B41FA5}">
                      <a16:colId xmlns:a16="http://schemas.microsoft.com/office/drawing/2014/main" xmlns="" val="20001"/>
                    </a:ext>
                  </a:extLst>
                </a:gridCol>
                <a:gridCol w="627729">
                  <a:extLst>
                    <a:ext uri="{9D8B030D-6E8A-4147-A177-3AD203B41FA5}">
                      <a16:colId xmlns:a16="http://schemas.microsoft.com/office/drawing/2014/main" xmlns="" val="20002"/>
                    </a:ext>
                  </a:extLst>
                </a:gridCol>
                <a:gridCol w="627729">
                  <a:extLst>
                    <a:ext uri="{9D8B030D-6E8A-4147-A177-3AD203B41FA5}">
                      <a16:colId xmlns:a16="http://schemas.microsoft.com/office/drawing/2014/main" xmlns="" val="20003"/>
                    </a:ext>
                  </a:extLst>
                </a:gridCol>
                <a:gridCol w="627729">
                  <a:extLst>
                    <a:ext uri="{9D8B030D-6E8A-4147-A177-3AD203B41FA5}">
                      <a16:colId xmlns:a16="http://schemas.microsoft.com/office/drawing/2014/main" xmlns="" val="20004"/>
                    </a:ext>
                  </a:extLst>
                </a:gridCol>
                <a:gridCol w="627729">
                  <a:extLst>
                    <a:ext uri="{9D8B030D-6E8A-4147-A177-3AD203B41FA5}">
                      <a16:colId xmlns:a16="http://schemas.microsoft.com/office/drawing/2014/main" xmlns="" val="20005"/>
                    </a:ext>
                  </a:extLst>
                </a:gridCol>
                <a:gridCol w="565567">
                  <a:extLst>
                    <a:ext uri="{9D8B030D-6E8A-4147-A177-3AD203B41FA5}">
                      <a16:colId xmlns:a16="http://schemas.microsoft.com/office/drawing/2014/main" xmlns="" val="20006"/>
                    </a:ext>
                  </a:extLst>
                </a:gridCol>
                <a:gridCol w="564451">
                  <a:extLst>
                    <a:ext uri="{9D8B030D-6E8A-4147-A177-3AD203B41FA5}">
                      <a16:colId xmlns:a16="http://schemas.microsoft.com/office/drawing/2014/main" xmlns="" val="20007"/>
                    </a:ext>
                  </a:extLst>
                </a:gridCol>
                <a:gridCol w="565567">
                  <a:extLst>
                    <a:ext uri="{9D8B030D-6E8A-4147-A177-3AD203B41FA5}">
                      <a16:colId xmlns:a16="http://schemas.microsoft.com/office/drawing/2014/main" xmlns="" val="20008"/>
                    </a:ext>
                  </a:extLst>
                </a:gridCol>
                <a:gridCol w="510800">
                  <a:extLst>
                    <a:ext uri="{9D8B030D-6E8A-4147-A177-3AD203B41FA5}">
                      <a16:colId xmlns:a16="http://schemas.microsoft.com/office/drawing/2014/main" xmlns="" val="20009"/>
                    </a:ext>
                  </a:extLst>
                </a:gridCol>
                <a:gridCol w="591277">
                  <a:extLst>
                    <a:ext uri="{9D8B030D-6E8A-4147-A177-3AD203B41FA5}">
                      <a16:colId xmlns:a16="http://schemas.microsoft.com/office/drawing/2014/main" xmlns="" val="20010"/>
                    </a:ext>
                  </a:extLst>
                </a:gridCol>
                <a:gridCol w="565567">
                  <a:extLst>
                    <a:ext uri="{9D8B030D-6E8A-4147-A177-3AD203B41FA5}">
                      <a16:colId xmlns:a16="http://schemas.microsoft.com/office/drawing/2014/main" xmlns="" val="20011"/>
                    </a:ext>
                  </a:extLst>
                </a:gridCol>
                <a:gridCol w="546656">
                  <a:extLst>
                    <a:ext uri="{9D8B030D-6E8A-4147-A177-3AD203B41FA5}">
                      <a16:colId xmlns:a16="http://schemas.microsoft.com/office/drawing/2014/main" xmlns="" val="20012"/>
                    </a:ext>
                  </a:extLst>
                </a:gridCol>
                <a:gridCol w="510800">
                  <a:extLst>
                    <a:ext uri="{9D8B030D-6E8A-4147-A177-3AD203B41FA5}">
                      <a16:colId xmlns:a16="http://schemas.microsoft.com/office/drawing/2014/main" xmlns="" val="20013"/>
                    </a:ext>
                  </a:extLst>
                </a:gridCol>
                <a:gridCol w="510800">
                  <a:extLst>
                    <a:ext uri="{9D8B030D-6E8A-4147-A177-3AD203B41FA5}">
                      <a16:colId xmlns:a16="http://schemas.microsoft.com/office/drawing/2014/main" xmlns="" val="20014"/>
                    </a:ext>
                  </a:extLst>
                </a:gridCol>
                <a:gridCol w="546656">
                  <a:extLst>
                    <a:ext uri="{9D8B030D-6E8A-4147-A177-3AD203B41FA5}">
                      <a16:colId xmlns:a16="http://schemas.microsoft.com/office/drawing/2014/main" xmlns="" val="20015"/>
                    </a:ext>
                  </a:extLst>
                </a:gridCol>
                <a:gridCol w="546656">
                  <a:extLst>
                    <a:ext uri="{9D8B030D-6E8A-4147-A177-3AD203B41FA5}">
                      <a16:colId xmlns:a16="http://schemas.microsoft.com/office/drawing/2014/main" xmlns="" val="20016"/>
                    </a:ext>
                  </a:extLst>
                </a:gridCol>
              </a:tblGrid>
              <a:tr h="607821">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764500">
                <a:tc vMerge="1">
                  <a:txBody>
                    <a:bodyPr/>
                    <a:lstStyle/>
                    <a:p>
                      <a:endParaRPr lang="zh-TW" altLang="en-US"/>
                    </a:p>
                  </a:txBody>
                  <a:tcPr/>
                </a:tc>
                <a:tc rowSpan="2">
                  <a:txBody>
                    <a:bodyPr/>
                    <a:lstStyle/>
                    <a:p>
                      <a:pPr algn="ctr">
                        <a:spcAft>
                          <a:spcPts val="0"/>
                        </a:spcAft>
                      </a:pPr>
                      <a:r>
                        <a:rPr lang="zh-TW" altLang="en-US" sz="3200" kern="100" dirty="0" smtClean="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2" marR="51432"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a:t>
                      </a:r>
                      <a:r>
                        <a:rPr lang="zh-TW" sz="2800" kern="100" dirty="0" smtClean="0">
                          <a:solidFill>
                            <a:srgbClr val="FEF79C"/>
                          </a:solidFill>
                          <a:effectLst/>
                          <a:latin typeface="標楷體" panose="03000509000000000000" pitchFamily="65" charset="-120"/>
                          <a:ea typeface="標楷體" panose="03000509000000000000" pitchFamily="65" charset="-120"/>
                        </a:rPr>
                        <a:t>免試</a:t>
                      </a:r>
                      <a:endParaRPr lang="en-US" altLang="zh-TW" sz="2800" kern="100" dirty="0" smtClean="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smtClean="0">
                          <a:solidFill>
                            <a:srgbClr val="FFC000"/>
                          </a:solidFill>
                          <a:effectLst/>
                          <a:latin typeface="標楷體" panose="03000509000000000000" pitchFamily="65" charset="-120"/>
                          <a:ea typeface="標楷體" panose="03000509000000000000" pitchFamily="65" charset="-120"/>
                        </a:rPr>
                        <a:t>含</a:t>
                      </a:r>
                      <a:r>
                        <a:rPr lang="zh-TW" sz="2400" kern="100" dirty="0">
                          <a:solidFill>
                            <a:srgbClr val="FFC000"/>
                          </a:solidFill>
                          <a:effectLst/>
                          <a:latin typeface="標楷體" panose="03000509000000000000" pitchFamily="65" charset="-120"/>
                          <a:ea typeface="標楷體" panose="03000509000000000000" pitchFamily="65" charset="-120"/>
                        </a:rPr>
                        <a:t>產</a:t>
                      </a:r>
                      <a:r>
                        <a:rPr lang="zh-TW" sz="2400" kern="100" dirty="0" smtClean="0">
                          <a:solidFill>
                            <a:srgbClr val="FFC000"/>
                          </a:solidFill>
                          <a:effectLst/>
                          <a:latin typeface="標楷體" panose="03000509000000000000" pitchFamily="65" charset="-120"/>
                          <a:ea typeface="標楷體" panose="03000509000000000000" pitchFamily="65" charset="-120"/>
                        </a:rPr>
                        <a:t>特</a:t>
                      </a:r>
                      <a:endParaRPr lang="en-US" altLang="zh-TW" sz="2400" kern="100" dirty="0" smtClean="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smtClean="0">
                          <a:solidFill>
                            <a:srgbClr val="FFC000"/>
                          </a:solidFill>
                          <a:effectLst/>
                          <a:latin typeface="標楷體" panose="03000509000000000000" pitchFamily="65" charset="-120"/>
                          <a:ea typeface="標楷體" panose="03000509000000000000" pitchFamily="65" charset="-120"/>
                        </a:rPr>
                        <a:t>及</a:t>
                      </a:r>
                      <a:endParaRPr lang="en-US" altLang="zh-TW" sz="2400" kern="100" dirty="0" smtClean="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smtClean="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a:t>
                      </a:r>
                      <a:r>
                        <a:rPr lang="zh-TW" sz="3200" kern="100" dirty="0" smtClean="0">
                          <a:solidFill>
                            <a:srgbClr val="FEF79C"/>
                          </a:solidFill>
                          <a:effectLst/>
                          <a:latin typeface="標楷體" panose="03000509000000000000" pitchFamily="65" charset="-120"/>
                          <a:ea typeface="標楷體" panose="03000509000000000000" pitchFamily="65" charset="-120"/>
                        </a:rPr>
                        <a:t>招生</a:t>
                      </a:r>
                      <a:endParaRPr lang="en-US" altLang="zh-TW" sz="3200" kern="100" dirty="0" smtClean="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smtClean="0">
                          <a:solidFill>
                            <a:srgbClr val="FFC000"/>
                          </a:solidFill>
                          <a:effectLst/>
                          <a:latin typeface="標楷體" panose="03000509000000000000" pitchFamily="65" charset="-120"/>
                          <a:ea typeface="標楷體" panose="03000509000000000000" pitchFamily="65" charset="-120"/>
                        </a:rPr>
                        <a:t>含</a:t>
                      </a:r>
                      <a:r>
                        <a:rPr lang="zh-TW" sz="2400" kern="100" dirty="0">
                          <a:solidFill>
                            <a:srgbClr val="FFC000"/>
                          </a:solidFill>
                          <a:effectLst/>
                          <a:latin typeface="標楷體" panose="03000509000000000000" pitchFamily="65" charset="-120"/>
                          <a:ea typeface="標楷體" panose="03000509000000000000" pitchFamily="65" charset="-120"/>
                        </a:rPr>
                        <a:t>園區</a:t>
                      </a:r>
                      <a:r>
                        <a:rPr lang="zh-TW" sz="2400" kern="100" dirty="0" smtClean="0">
                          <a:solidFill>
                            <a:srgbClr val="FFC000"/>
                          </a:solidFill>
                          <a:effectLst/>
                          <a:latin typeface="標楷體" panose="03000509000000000000" pitchFamily="65" charset="-120"/>
                          <a:ea typeface="標楷體" panose="03000509000000000000" pitchFamily="65" charset="-120"/>
                        </a:rPr>
                        <a:t>生</a:t>
                      </a:r>
                      <a:r>
                        <a:rPr lang="zh-TW" altLang="en-US" sz="2400" kern="100" dirty="0" smtClean="0">
                          <a:solidFill>
                            <a:srgbClr val="FFC000"/>
                          </a:solidFill>
                          <a:effectLst/>
                          <a:latin typeface="標楷體" panose="03000509000000000000" pitchFamily="65" charset="-120"/>
                          <a:ea typeface="標楷體" panose="03000509000000000000" pitchFamily="65" charset="-120"/>
                        </a:rPr>
                        <a:t>及</a:t>
                      </a:r>
                      <a:r>
                        <a:rPr lang="zh-TW" sz="2400" kern="100" dirty="0" smtClean="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a:t>
                      </a:r>
                      <a:r>
                        <a:rPr lang="zh-TW" sz="3200" kern="100" dirty="0" smtClean="0">
                          <a:solidFill>
                            <a:srgbClr val="FFF0A0"/>
                          </a:solidFill>
                          <a:effectLst/>
                          <a:latin typeface="標楷體" panose="03000509000000000000" pitchFamily="65" charset="-120"/>
                          <a:ea typeface="標楷體" panose="03000509000000000000" pitchFamily="65" charset="-120"/>
                        </a:rPr>
                        <a:t>班</a:t>
                      </a:r>
                      <a:endParaRPr lang="en-US" altLang="zh-TW" sz="3200" kern="100" dirty="0" smtClean="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smtClean="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extLst>
                  <a:ext uri="{0D108BD9-81ED-4DB2-BD59-A6C34878D82A}">
                    <a16:rowId xmlns:a16="http://schemas.microsoft.com/office/drawing/2014/main" xmlns="" val="10001"/>
                  </a:ext>
                </a:extLst>
              </a:tr>
              <a:tr h="38276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2" marR="51432"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2" marR="51432"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2" marR="51432"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2" marR="51432"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vMerge="1">
                  <a:txBody>
                    <a:bodyPr/>
                    <a:lstStyle/>
                    <a:p>
                      <a:endParaRPr lang="zh-TW" altLang="en-US"/>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356533463"/>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字方塊 5"/>
          <p:cNvSpPr txBox="1">
            <a:spLocks noChangeArrowheads="1"/>
          </p:cNvSpPr>
          <p:nvPr/>
        </p:nvSpPr>
        <p:spPr bwMode="auto">
          <a:xfrm>
            <a:off x="1751013" y="242888"/>
            <a:ext cx="7923212" cy="708025"/>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a:t>
            </a:r>
            <a:r>
              <a:rPr lang="zh-TW" altLang="zh-TW"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志願</a:t>
            </a:r>
            <a:r>
              <a:rPr lang="zh-TW" altLang="en-US" sz="4000" dirty="0" smtClean="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2" name="投影片編號版面配置區 3"/>
          <p:cNvSpPr>
            <a:spLocks noGrp="1"/>
          </p:cNvSpPr>
          <p:nvPr>
            <p:ph type="sldNum" sz="quarter" idx="12"/>
          </p:nvPr>
        </p:nvSpPr>
        <p:spPr>
          <a:xfrm>
            <a:off x="7241928" y="6373600"/>
            <a:ext cx="2154767" cy="2905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24BE26-25EB-4D01-B719-78D8C86B36C7}" type="slidenum">
              <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25" name="投影片編號版面配置區 1"/>
          <p:cNvSpPr txBox="1">
            <a:spLocks/>
          </p:cNvSpPr>
          <p:nvPr/>
        </p:nvSpPr>
        <p:spPr bwMode="auto">
          <a:xfrm>
            <a:off x="531813" y="787400"/>
            <a:ext cx="779462"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1" sz="2000" kern="1200">
                <a:solidFill>
                  <a:schemeClr val="tx1"/>
                </a:solidFill>
                <a:latin typeface="Arial" panose="020B0604020202020204" pitchFamily="34" charset="0"/>
                <a:ea typeface="微軟正黑體" panose="020B0604030504040204" pitchFamily="34" charset="-120"/>
                <a:cs typeface="+mn-cs"/>
              </a:defRPr>
            </a:lvl1pPr>
            <a:lvl2pPr marL="742950" indent="-28575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1143000" indent="-228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600200" indent="-228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2057400" indent="-228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9pPr>
          </a:lstStyle>
          <a:p>
            <a:fld id="{EF971C2C-A346-490C-8183-7EB50DE787B8}" type="slidenum">
              <a:rPr kumimoji="0" lang="zh-TW" altLang="en-US" smtClean="0">
                <a:solidFill>
                  <a:srgbClr val="FEFFFF"/>
                </a:solidFill>
                <a:latin typeface="Century Gothic" panose="020B0502020202020204" pitchFamily="34" charset="0"/>
              </a:rPr>
              <a:pPr/>
              <a:t>60</a:t>
            </a:fld>
            <a:endParaRPr kumimoji="0" lang="zh-TW" altLang="en-US" smtClean="0">
              <a:solidFill>
                <a:srgbClr val="FEFFFF"/>
              </a:solidFill>
              <a:latin typeface="Century Gothic" panose="020B0502020202020204" pitchFamily="34" charset="0"/>
            </a:endParaRPr>
          </a:p>
        </p:txBody>
      </p:sp>
      <p:pic>
        <p:nvPicPr>
          <p:cNvPr id="26" name="內容版面配置區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47265" y="1152525"/>
            <a:ext cx="7200648" cy="5601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投影片編號版面配置區 3"/>
          <p:cNvSpPr txBox="1">
            <a:spLocks/>
          </p:cNvSpPr>
          <p:nvPr/>
        </p:nvSpPr>
        <p:spPr>
          <a:xfrm>
            <a:off x="7241928" y="6373600"/>
            <a:ext cx="2154767" cy="2905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20000"/>
              </a:spcBef>
              <a:spcAft>
                <a:spcPct val="0"/>
              </a:spcAft>
              <a:buChar char="•"/>
              <a:defRPr kumimoji="0" sz="3200" kern="1200">
                <a:solidFill>
                  <a:srgbClr val="000000"/>
                </a:solidFill>
                <a:latin typeface="Arial" panose="020B0604020202020204" pitchFamily="34" charset="0"/>
                <a:ea typeface="微軟正黑體" panose="020B0604030504040204" pitchFamily="34" charset="-120"/>
                <a:cs typeface="+mn-cs"/>
              </a:defRPr>
            </a:lvl1pPr>
            <a:lvl2pPr marL="742950" indent="-285750" algn="l" rtl="0" eaLnBrk="0" fontAlgn="base" hangingPunct="0">
              <a:spcBef>
                <a:spcPct val="20000"/>
              </a:spcBef>
              <a:spcAft>
                <a:spcPct val="0"/>
              </a:spcAft>
              <a:buChar char="–"/>
              <a:defRPr kumimoji="1" sz="2800" kern="1200">
                <a:solidFill>
                  <a:srgbClr val="000000"/>
                </a:solidFill>
                <a:latin typeface="Arial" panose="020B0604020202020204" pitchFamily="34" charset="0"/>
                <a:ea typeface="微軟正黑體" panose="020B0604030504040204" pitchFamily="34" charset="-120"/>
                <a:cs typeface="+mn-cs"/>
              </a:defRPr>
            </a:lvl2pPr>
            <a:lvl3pPr marL="1143000" indent="-228600" algn="l" rtl="0" eaLnBrk="0" fontAlgn="base" hangingPunct="0">
              <a:spcBef>
                <a:spcPct val="20000"/>
              </a:spcBef>
              <a:spcAft>
                <a:spcPct val="0"/>
              </a:spcAft>
              <a:buChar char="•"/>
              <a:defRPr kumimoji="1" sz="2400" kern="1200">
                <a:solidFill>
                  <a:srgbClr val="000000"/>
                </a:solidFill>
                <a:latin typeface="Arial" panose="020B0604020202020204" pitchFamily="34" charset="0"/>
                <a:ea typeface="微軟正黑體" panose="020B0604030504040204" pitchFamily="34" charset="-120"/>
                <a:cs typeface="+mn-cs"/>
              </a:defRPr>
            </a:lvl3pPr>
            <a:lvl4pPr marL="1600200" indent="-228600" algn="l" rtl="0" eaLnBrk="0" fontAlgn="base" hangingPunct="0">
              <a:spcBef>
                <a:spcPct val="20000"/>
              </a:spcBef>
              <a:spcAft>
                <a:spcPct val="0"/>
              </a:spcAft>
              <a:buChar char="–"/>
              <a:defRPr kumimoji="1" sz="2000" kern="1200">
                <a:solidFill>
                  <a:srgbClr val="000000"/>
                </a:solidFill>
                <a:latin typeface="Arial" panose="020B0604020202020204" pitchFamily="34" charset="0"/>
                <a:ea typeface="微軟正黑體" panose="020B0604030504040204" pitchFamily="34" charset="-120"/>
                <a:cs typeface="+mn-cs"/>
              </a:defRPr>
            </a:lvl4pPr>
            <a:lvl5pPr marL="2057400" indent="-228600" algn="l" rtl="0" eaLnBrk="0" fontAlgn="base" hangingPunct="0">
              <a:spcBef>
                <a:spcPct val="20000"/>
              </a:spcBef>
              <a:spcAft>
                <a:spcPct val="0"/>
              </a:spcAft>
              <a:buChar char="»"/>
              <a:defRPr kumimoji="1" sz="2000" kern="1200">
                <a:solidFill>
                  <a:srgbClr val="000000"/>
                </a:solidFill>
                <a:latin typeface="Arial" panose="020B0604020202020204" pitchFamily="34" charset="0"/>
                <a:ea typeface="微軟正黑體" panose="020B0604030504040204" pitchFamily="34" charset="-120"/>
                <a:cs typeface="+mn-cs"/>
              </a:defRPr>
            </a:lvl5pPr>
            <a:lvl6pPr marL="2514600" indent="-228600" algn="l" defTabSz="914400" rtl="0" eaLnBrk="0" fontAlgn="base" latinLnBrk="0" hangingPunct="0">
              <a:spcBef>
                <a:spcPct val="20000"/>
              </a:spcBef>
              <a:spcAft>
                <a:spcPct val="0"/>
              </a:spcAft>
              <a:buChar char="»"/>
              <a:defRPr kumimoji="1" sz="2000" kern="1200">
                <a:solidFill>
                  <a:srgbClr val="000000"/>
                </a:solidFill>
                <a:latin typeface="Arial" panose="020B0604020202020204" pitchFamily="34" charset="0"/>
                <a:ea typeface="微軟正黑體" panose="020B0604030504040204" pitchFamily="34" charset="-120"/>
                <a:cs typeface="+mn-cs"/>
              </a:defRPr>
            </a:lvl6pPr>
            <a:lvl7pPr marL="2971800" indent="-228600" algn="l" defTabSz="914400" rtl="0" eaLnBrk="0" fontAlgn="base" latinLnBrk="0" hangingPunct="0">
              <a:spcBef>
                <a:spcPct val="20000"/>
              </a:spcBef>
              <a:spcAft>
                <a:spcPct val="0"/>
              </a:spcAft>
              <a:buChar char="»"/>
              <a:defRPr kumimoji="1" sz="2000" kern="1200">
                <a:solidFill>
                  <a:srgbClr val="000000"/>
                </a:solidFill>
                <a:latin typeface="Arial" panose="020B0604020202020204" pitchFamily="34" charset="0"/>
                <a:ea typeface="微軟正黑體" panose="020B0604030504040204" pitchFamily="34" charset="-120"/>
                <a:cs typeface="+mn-cs"/>
              </a:defRPr>
            </a:lvl7pPr>
            <a:lvl8pPr marL="3429000" indent="-228600" algn="l" defTabSz="914400" rtl="0" eaLnBrk="0" fontAlgn="base" latinLnBrk="0" hangingPunct="0">
              <a:spcBef>
                <a:spcPct val="20000"/>
              </a:spcBef>
              <a:spcAft>
                <a:spcPct val="0"/>
              </a:spcAft>
              <a:buChar char="»"/>
              <a:defRPr kumimoji="1" sz="2000" kern="1200">
                <a:solidFill>
                  <a:srgbClr val="000000"/>
                </a:solidFill>
                <a:latin typeface="Arial" panose="020B0604020202020204" pitchFamily="34" charset="0"/>
                <a:ea typeface="微軟正黑體" panose="020B0604030504040204" pitchFamily="34" charset="-120"/>
                <a:cs typeface="+mn-cs"/>
              </a:defRPr>
            </a:lvl8pPr>
            <a:lvl9pPr marL="3886200" indent="-228600" algn="l" defTabSz="914400" rtl="0" eaLnBrk="0" fontAlgn="base" latinLnBrk="0" hangingPunct="0">
              <a:spcBef>
                <a:spcPct val="20000"/>
              </a:spcBef>
              <a:spcAft>
                <a:spcPct val="0"/>
              </a:spcAft>
              <a:buChar char="»"/>
              <a:defRPr kumimoji="1" sz="2000" kern="1200">
                <a:solidFill>
                  <a:srgbClr val="000000"/>
                </a:solidFill>
                <a:latin typeface="Arial" panose="020B0604020202020204" pitchFamily="34" charset="0"/>
                <a:ea typeface="微軟正黑體" panose="020B0604030504040204" pitchFamily="34" charset="-120"/>
                <a:cs typeface="+mn-cs"/>
              </a:defRPr>
            </a:lvl9pPr>
          </a:lstStyle>
          <a:p>
            <a:pPr>
              <a:spcBef>
                <a:spcPct val="0"/>
              </a:spcBef>
              <a:buFontTx/>
              <a:buNone/>
              <a:defRPr/>
            </a:pPr>
            <a:fld id="{A8166E75-3CFD-4979-A2DD-DB7F937879DE}" type="slidenum">
              <a:rPr lang="en-US" altLang="zh-TW" sz="1000" smtClean="0">
                <a:ea typeface="新細明體" panose="02020500000000000000" pitchFamily="18" charset="-120"/>
              </a:rPr>
              <a:pPr>
                <a:spcBef>
                  <a:spcPct val="0"/>
                </a:spcBef>
                <a:buFontTx/>
                <a:buNone/>
                <a:defRPr/>
              </a:pPr>
              <a:t>60</a:t>
            </a:fld>
            <a:endParaRPr lang="en-US" altLang="zh-TW" sz="1000">
              <a:ea typeface="新細明體" panose="02020500000000000000" pitchFamily="18" charset="-120"/>
            </a:endParaRPr>
          </a:p>
        </p:txBody>
      </p:sp>
      <p:sp>
        <p:nvSpPr>
          <p:cNvPr id="29" name="矩形 17"/>
          <p:cNvSpPr>
            <a:spLocks noChangeArrowheads="1"/>
          </p:cNvSpPr>
          <p:nvPr/>
        </p:nvSpPr>
        <p:spPr bwMode="auto">
          <a:xfrm>
            <a:off x="2547264" y="5567398"/>
            <a:ext cx="396081" cy="1166813"/>
          </a:xfrm>
          <a:prstGeom prst="rect">
            <a:avLst/>
          </a:prstGeom>
          <a:noFill/>
          <a:ln w="381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3" name="圓角矩形圖說文字 2"/>
          <p:cNvSpPr/>
          <p:nvPr/>
        </p:nvSpPr>
        <p:spPr>
          <a:xfrm>
            <a:off x="4742962" y="3323303"/>
            <a:ext cx="3840599" cy="1691149"/>
          </a:xfrm>
          <a:prstGeom prst="wedgeRoundRectCallout">
            <a:avLst>
              <a:gd name="adj1" fmla="val -101527"/>
              <a:gd name="adj2" fmla="val 75523"/>
              <a:gd name="adj3" fmla="val 16667"/>
            </a:avLst>
          </a:prstGeom>
          <a:solidFill>
            <a:srgbClr val="CCFF99"/>
          </a:solidFill>
          <a:ln w="38100" algn="ctr">
            <a:noFill/>
            <a:round/>
            <a:headEnd/>
            <a:tailEnd/>
          </a:ln>
        </p:spPr>
        <p:txBody>
          <a:bodyPr/>
          <a:lstStyle/>
          <a:p>
            <a:pPr>
              <a:spcBef>
                <a:spcPts val="0"/>
              </a:spcBef>
              <a:spcAft>
                <a:spcPts val="0"/>
              </a:spcAft>
            </a:pPr>
            <a:r>
              <a:rPr lang="zh-TW"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第</a:t>
            </a:r>
            <a:r>
              <a:rPr lang="en-US"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志願序後</a:t>
            </a:r>
            <a:r>
              <a:rPr lang="en-US"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含第</a:t>
            </a:r>
            <a:r>
              <a:rPr lang="en-US"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a:t>
            </a:r>
            <a:r>
              <a:rPr lang="en-US"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志願選填以單科為單位，以</a:t>
            </a:r>
            <a:r>
              <a:rPr lang="en-US"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5</a:t>
            </a:r>
            <a:r>
              <a:rPr lang="zh-TW"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分</a:t>
            </a:r>
            <a:r>
              <a:rPr lang="zh-TW" altLang="zh-TW" sz="2800" b="1" kern="100" dirty="0" smtClean="0">
                <a:solidFill>
                  <a:srgbClr val="080808"/>
                </a:solidFill>
                <a:latin typeface="標楷體" panose="03000509000000000000" pitchFamily="65" charset="-120"/>
                <a:ea typeface="標楷體" panose="03000509000000000000" pitchFamily="65" charset="-120"/>
                <a:cs typeface="Times New Roman" panose="02020603050405020304" pitchFamily="18" charset="0"/>
              </a:rPr>
              <a:t>計</a:t>
            </a:r>
            <a:endParaRPr lang="zh-TW"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endParaRPr>
          </a:p>
          <a:p>
            <a:pPr>
              <a:spcBef>
                <a:spcPts val="0"/>
              </a:spcBef>
              <a:spcAft>
                <a:spcPts val="0"/>
              </a:spcAft>
            </a:pPr>
            <a:endParaRPr lang="zh-TW" altLang="en-US" sz="2800" b="1" kern="100" dirty="0">
              <a:solidFill>
                <a:srgbClr val="080808"/>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xmlns="" val="38532645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標題 1"/>
          <p:cNvSpPr>
            <a:spLocks noGrp="1"/>
          </p:cNvSpPr>
          <p:nvPr>
            <p:ph type="title"/>
          </p:nvPr>
        </p:nvSpPr>
        <p:spPr>
          <a:xfrm>
            <a:off x="1995488" y="488950"/>
            <a:ext cx="8802687" cy="863600"/>
          </a:xfrm>
          <a:solidFill>
            <a:srgbClr val="7030A0"/>
          </a:solidFill>
        </p:spPr>
        <p:txBody>
          <a:bodyPr/>
          <a:lstStyle/>
          <a:p>
            <a:r>
              <a:rPr lang="en-US" altLang="zh-TW" sz="4000" smtClean="0">
                <a:solidFill>
                  <a:srgbClr val="FFFF00"/>
                </a:solidFill>
                <a:latin typeface="標楷體" panose="03000509000000000000" pitchFamily="65" charset="-120"/>
                <a:ea typeface="標楷體" panose="03000509000000000000" pitchFamily="65" charset="-120"/>
              </a:rPr>
              <a:t>(</a:t>
            </a:r>
            <a:r>
              <a:rPr lang="zh-TW" altLang="en-US" sz="4000" smtClean="0">
                <a:solidFill>
                  <a:srgbClr val="FFFF00"/>
                </a:solidFill>
                <a:latin typeface="標楷體" panose="03000509000000000000" pitchFamily="65" charset="-120"/>
                <a:ea typeface="標楷體" panose="03000509000000000000" pitchFamily="65" charset="-120"/>
              </a:rPr>
              <a:t>九</a:t>
            </a:r>
            <a:r>
              <a:rPr lang="en-US" altLang="zh-TW" sz="4000" smtClean="0">
                <a:solidFill>
                  <a:srgbClr val="FFFF00"/>
                </a:solidFill>
                <a:latin typeface="標楷體" panose="03000509000000000000" pitchFamily="65" charset="-120"/>
                <a:ea typeface="標楷體" panose="03000509000000000000" pitchFamily="65" charset="-120"/>
              </a:rPr>
              <a:t>)</a:t>
            </a:r>
            <a:r>
              <a:rPr lang="zh-TW" altLang="en-US" sz="4000" smtClean="0">
                <a:solidFill>
                  <a:srgbClr val="FFFF00"/>
                </a:solidFill>
                <a:latin typeface="標楷體" panose="03000509000000000000" pitchFamily="65" charset="-120"/>
                <a:ea typeface="標楷體" panose="03000509000000000000" pitchFamily="65" charset="-120"/>
              </a:rPr>
              <a:t>多元學習</a:t>
            </a:r>
            <a:r>
              <a:rPr lang="en-US" altLang="zh-TW" sz="4000" smtClean="0">
                <a:solidFill>
                  <a:srgbClr val="FFFF00"/>
                </a:solidFill>
                <a:latin typeface="標楷體" panose="03000509000000000000" pitchFamily="65" charset="-120"/>
                <a:ea typeface="標楷體" panose="03000509000000000000" pitchFamily="65" charset="-120"/>
              </a:rPr>
              <a:t>-</a:t>
            </a:r>
            <a:r>
              <a:rPr lang="zh-TW" altLang="en-US" sz="4000" smtClean="0">
                <a:solidFill>
                  <a:srgbClr val="FFFF00"/>
                </a:solidFill>
                <a:latin typeface="標楷體" panose="03000509000000000000" pitchFamily="65" charset="-120"/>
                <a:ea typeface="標楷體" panose="03000509000000000000" pitchFamily="65" charset="-120"/>
              </a:rPr>
              <a:t>競賽成績</a:t>
            </a:r>
            <a:r>
              <a:rPr lang="en-US" altLang="zh-TW" sz="4000" smtClean="0">
                <a:solidFill>
                  <a:srgbClr val="FFFF00"/>
                </a:solidFill>
                <a:latin typeface="標楷體" panose="03000509000000000000" pitchFamily="65" charset="-120"/>
                <a:ea typeface="標楷體" panose="03000509000000000000" pitchFamily="65" charset="-120"/>
              </a:rPr>
              <a:t>1(10</a:t>
            </a:r>
            <a:r>
              <a:rPr lang="zh-TW" altLang="en-US" sz="4000" smtClean="0">
                <a:solidFill>
                  <a:srgbClr val="FFFF00"/>
                </a:solidFill>
                <a:latin typeface="標楷體" panose="03000509000000000000" pitchFamily="65" charset="-120"/>
                <a:ea typeface="標楷體" panose="03000509000000000000" pitchFamily="65" charset="-120"/>
              </a:rPr>
              <a:t>分</a:t>
            </a:r>
            <a:r>
              <a:rPr lang="en-US" altLang="zh-TW" sz="4000" smtClean="0">
                <a:solidFill>
                  <a:srgbClr val="FFFF00"/>
                </a:solidFill>
                <a:latin typeface="標楷體" panose="03000509000000000000" pitchFamily="65" charset="-120"/>
                <a:ea typeface="標楷體" panose="03000509000000000000" pitchFamily="65" charset="-120"/>
              </a:rPr>
              <a:t>)</a:t>
            </a:r>
            <a:endParaRPr lang="zh-TW" altLang="en-US" sz="4000" smtClean="0">
              <a:solidFill>
                <a:srgbClr val="FFFF00"/>
              </a:solidFill>
              <a:latin typeface="標楷體" panose="03000509000000000000" pitchFamily="65" charset="-120"/>
              <a:ea typeface="標楷體" panose="03000509000000000000" pitchFamily="65" charset="-120"/>
            </a:endParaRPr>
          </a:p>
        </p:txBody>
      </p:sp>
      <p:sp>
        <p:nvSpPr>
          <p:cNvPr id="124931" name="內容版面配置區 2"/>
          <p:cNvSpPr>
            <a:spLocks noGrp="1"/>
          </p:cNvSpPr>
          <p:nvPr>
            <p:ph idx="1"/>
          </p:nvPr>
        </p:nvSpPr>
        <p:spPr>
          <a:xfrm>
            <a:off x="2095500" y="1844675"/>
            <a:ext cx="8977313" cy="4006850"/>
          </a:xfrm>
        </p:spPr>
        <p:txBody>
          <a:bodyPr/>
          <a:lstStyle/>
          <a:p>
            <a:pPr eaLnBrk="1" hangingPunct="1"/>
            <a:r>
              <a:rPr lang="zh-TW" altLang="en-US" sz="3200" dirty="0" smtClean="0">
                <a:solidFill>
                  <a:schemeClr val="tx1"/>
                </a:solidFill>
                <a:latin typeface="標楷體" panose="03000509000000000000" pitchFamily="65" charset="-120"/>
                <a:ea typeface="標楷體" panose="03000509000000000000" pitchFamily="65" charset="-120"/>
              </a:rPr>
              <a:t>分為國際性、全國性、縣市性</a:t>
            </a:r>
            <a:r>
              <a:rPr lang="en-US" altLang="zh-TW" sz="3200" dirty="0" smtClean="0">
                <a:solidFill>
                  <a:schemeClr val="tx1"/>
                </a:solidFill>
                <a:latin typeface="標楷體" panose="03000509000000000000" pitchFamily="65" charset="-120"/>
                <a:ea typeface="標楷體" panose="03000509000000000000" pitchFamily="65" charset="-120"/>
              </a:rPr>
              <a:t>(</a:t>
            </a:r>
            <a:r>
              <a:rPr lang="zh-TW" altLang="en-US" sz="3200" dirty="0" smtClean="0">
                <a:solidFill>
                  <a:schemeClr val="tx1"/>
                </a:solidFill>
                <a:latin typeface="標楷體" panose="03000509000000000000" pitchFamily="65" charset="-120"/>
                <a:ea typeface="標楷體" panose="03000509000000000000" pitchFamily="65" charset="-120"/>
              </a:rPr>
              <a:t>以競賽採計一覽表為主</a:t>
            </a:r>
            <a:r>
              <a:rPr lang="en-US" altLang="zh-TW" sz="3200" dirty="0" smtClean="0">
                <a:solidFill>
                  <a:schemeClr val="tx1"/>
                </a:solidFill>
                <a:latin typeface="標楷體" panose="03000509000000000000" pitchFamily="65" charset="-120"/>
                <a:ea typeface="標楷體" panose="03000509000000000000" pitchFamily="65" charset="-120"/>
              </a:rPr>
              <a:t>)</a:t>
            </a:r>
          </a:p>
          <a:p>
            <a:pPr eaLnBrk="1" hangingPunct="1"/>
            <a:r>
              <a:rPr lang="zh-TW" altLang="en-US" sz="3200" dirty="0" smtClean="0">
                <a:solidFill>
                  <a:schemeClr val="tx1"/>
                </a:solidFill>
                <a:latin typeface="標楷體" panose="03000509000000000000" pitchFamily="65" charset="-120"/>
                <a:ea typeface="標楷體" panose="03000509000000000000" pitchFamily="65" charset="-120"/>
              </a:rPr>
              <a:t>團體賽分數折半計算。</a:t>
            </a:r>
            <a:endParaRPr lang="en-US" altLang="zh-TW" sz="3200" dirty="0" smtClean="0">
              <a:solidFill>
                <a:schemeClr val="tx1"/>
              </a:solidFill>
              <a:latin typeface="標楷體" panose="03000509000000000000" pitchFamily="65" charset="-120"/>
              <a:ea typeface="標楷體" panose="03000509000000000000" pitchFamily="65" charset="-120"/>
            </a:endParaRPr>
          </a:p>
          <a:p>
            <a:pPr eaLnBrk="1" hangingPunct="1"/>
            <a:r>
              <a:rPr lang="zh-TW" altLang="en-US" sz="3200" dirty="0" smtClean="0">
                <a:solidFill>
                  <a:schemeClr val="tx1"/>
                </a:solidFill>
                <a:latin typeface="標楷體" panose="03000509000000000000" pitchFamily="65" charset="-120"/>
                <a:ea typeface="標楷體" panose="03000509000000000000" pitchFamily="65" charset="-120"/>
              </a:rPr>
              <a:t>同一性質或同一項目之競賽，僅擇優計分一次</a:t>
            </a:r>
            <a:endParaRPr lang="en-US" altLang="zh-TW" sz="3200" dirty="0" smtClean="0">
              <a:solidFill>
                <a:schemeClr val="tx1"/>
              </a:solidFill>
              <a:latin typeface="標楷體" panose="03000509000000000000" pitchFamily="65" charset="-120"/>
              <a:ea typeface="標楷體" panose="03000509000000000000" pitchFamily="65" charset="-120"/>
            </a:endParaRPr>
          </a:p>
          <a:p>
            <a:pPr eaLnBrk="1" hangingPunct="1"/>
            <a:r>
              <a:rPr lang="zh-TW" altLang="en-US" sz="3200" dirty="0" smtClean="0">
                <a:solidFill>
                  <a:schemeClr val="tx1"/>
                </a:solidFill>
                <a:latin typeface="標楷體" panose="03000509000000000000" pitchFamily="65" charset="-120"/>
                <a:ea typeface="標楷體" panose="03000509000000000000" pitchFamily="65" charset="-120"/>
              </a:rPr>
              <a:t>由免試入學委員會進行競賽積分審查。</a:t>
            </a:r>
            <a:endParaRPr lang="en-US" altLang="zh-TW" sz="3200" dirty="0" smtClean="0">
              <a:solidFill>
                <a:schemeClr val="tx1"/>
              </a:solidFill>
              <a:latin typeface="標楷體" panose="03000509000000000000" pitchFamily="65" charset="-120"/>
              <a:ea typeface="標楷體" panose="03000509000000000000" pitchFamily="65" charset="-120"/>
            </a:endParaRPr>
          </a:p>
          <a:p>
            <a:pPr eaLnBrk="1" hangingPunct="1"/>
            <a:r>
              <a:rPr lang="zh-TW" altLang="en-US" sz="3200" dirty="0" smtClean="0">
                <a:solidFill>
                  <a:schemeClr val="tx1"/>
                </a:solidFill>
                <a:latin typeface="標楷體" panose="03000509000000000000" pitchFamily="65" charset="-120"/>
                <a:ea typeface="標楷體" panose="03000509000000000000" pitchFamily="65" charset="-120"/>
              </a:rPr>
              <a:t>競賽項目</a:t>
            </a:r>
            <a:r>
              <a:rPr lang="zh-TW" altLang="en-US" sz="3200" dirty="0" smtClean="0">
                <a:solidFill>
                  <a:srgbClr val="006600"/>
                </a:solidFill>
                <a:latin typeface="標楷體" panose="03000509000000000000" pitchFamily="65" charset="-120"/>
                <a:ea typeface="標楷體" panose="03000509000000000000" pitchFamily="65" charset="-120"/>
              </a:rPr>
              <a:t>：</a:t>
            </a:r>
            <a:r>
              <a:rPr lang="zh-TW" altLang="en-US" sz="3200" dirty="0" smtClean="0">
                <a:solidFill>
                  <a:srgbClr val="0000CC"/>
                </a:solidFill>
                <a:latin typeface="標楷體" panose="03000509000000000000" pitchFamily="65" charset="-120"/>
                <a:ea typeface="標楷體" panose="03000509000000000000" pitchFamily="65" charset="-120"/>
              </a:rPr>
              <a:t>科展、學科能力競賽、語文、藝能類、運動類競賽</a:t>
            </a:r>
          </a:p>
        </p:txBody>
      </p:sp>
      <p:sp>
        <p:nvSpPr>
          <p:cNvPr id="124932"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D0F815-8C36-4276-9B8F-BAE7A452A46B}" type="slidenum">
              <a:rPr kumimoji="0" lang="zh-TW" altLang="en-US" smtClean="0">
                <a:solidFill>
                  <a:srgbClr val="FEFFFF"/>
                </a:solidFill>
                <a:latin typeface="Century Gothic" panose="020B0502020202020204" pitchFamily="34" charset="0"/>
              </a:rPr>
              <a:pPr/>
              <a:t>61</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內容版面配置區 2"/>
          <p:cNvSpPr>
            <a:spLocks noGrp="1"/>
          </p:cNvSpPr>
          <p:nvPr>
            <p:ph idx="1"/>
          </p:nvPr>
        </p:nvSpPr>
        <p:spPr>
          <a:xfrm>
            <a:off x="2439988" y="1349375"/>
            <a:ext cx="8229600" cy="4805363"/>
          </a:xfrm>
        </p:spPr>
        <p:txBody>
          <a:bodyPr/>
          <a:lstStyle/>
          <a:p>
            <a:pPr eaLnBrk="1" hangingPunct="1"/>
            <a:r>
              <a:rPr lang="zh-TW" altLang="en-US" sz="3200" b="1" dirty="0" smtClean="0">
                <a:solidFill>
                  <a:schemeClr val="tx1"/>
                </a:solidFill>
                <a:latin typeface="標楷體" panose="03000509000000000000" pitchFamily="65" charset="-120"/>
                <a:ea typeface="標楷體" panose="03000509000000000000" pitchFamily="65" charset="-120"/>
                <a:hlinkClick r:id="rId2" action="ppaction://hlinkfile"/>
              </a:rPr>
              <a:t>全國性</a:t>
            </a:r>
            <a:r>
              <a:rPr lang="zh-TW" altLang="en-US" sz="3200" b="1" dirty="0" smtClean="0">
                <a:solidFill>
                  <a:schemeClr val="accent1">
                    <a:lumMod val="60000"/>
                    <a:lumOff val="40000"/>
                  </a:schemeClr>
                </a:solidFill>
                <a:latin typeface="標楷體" panose="03000509000000000000" pitchFamily="65" charset="-120"/>
                <a:ea typeface="標楷體" panose="03000509000000000000" pitchFamily="65" charset="-120"/>
              </a:rPr>
              <a:t>、</a:t>
            </a:r>
            <a:r>
              <a:rPr lang="zh-TW" altLang="en-US" sz="3200" b="1" dirty="0" smtClean="0">
                <a:solidFill>
                  <a:schemeClr val="tx1"/>
                </a:solidFill>
                <a:latin typeface="標楷體" panose="03000509000000000000" pitchFamily="65" charset="-120"/>
                <a:ea typeface="標楷體" panose="03000509000000000000" pitchFamily="65" charset="-120"/>
                <a:hlinkClick r:id="rId3" action="ppaction://hlinkfile"/>
              </a:rPr>
              <a:t>國際性競賽</a:t>
            </a:r>
            <a:endParaRPr lang="en-US" altLang="zh-TW" sz="3200" b="1" dirty="0" smtClean="0">
              <a:solidFill>
                <a:schemeClr val="tx1"/>
              </a:solidFill>
              <a:latin typeface="標楷體" panose="03000509000000000000" pitchFamily="65" charset="-120"/>
              <a:ea typeface="標楷體" panose="03000509000000000000" pitchFamily="65" charset="-120"/>
            </a:endParaRPr>
          </a:p>
          <a:p>
            <a:pPr eaLnBrk="1" hangingPunct="1"/>
            <a:r>
              <a:rPr lang="zh-TW" altLang="en-US" sz="3200" b="1" dirty="0" smtClean="0">
                <a:solidFill>
                  <a:schemeClr val="tx1"/>
                </a:solidFill>
                <a:latin typeface="標楷體" panose="03000509000000000000" pitchFamily="65" charset="-120"/>
                <a:ea typeface="標楷體" panose="03000509000000000000" pitchFamily="65" charset="-120"/>
                <a:hlinkClick r:id="rId4" action="ppaction://hlinkfile"/>
              </a:rPr>
              <a:t>臺南區十二年國民基本教育超額比序區域性縣市性競賽採計一覽表</a:t>
            </a:r>
            <a:endParaRPr lang="en-US" altLang="zh-TW" sz="3200" b="1" dirty="0" smtClean="0">
              <a:solidFill>
                <a:schemeClr val="tx1"/>
              </a:solidFill>
              <a:latin typeface="標楷體" panose="03000509000000000000" pitchFamily="65" charset="-120"/>
              <a:ea typeface="標楷體" panose="03000509000000000000" pitchFamily="65" charset="-120"/>
            </a:endParaRPr>
          </a:p>
          <a:p>
            <a:pPr eaLnBrk="1" hangingPunct="1"/>
            <a:r>
              <a:rPr lang="zh-TW" altLang="en-US" sz="3200" b="1" dirty="0" smtClean="0">
                <a:solidFill>
                  <a:schemeClr val="tx1"/>
                </a:solidFill>
                <a:latin typeface="標楷體" panose="03000509000000000000" pitchFamily="65" charset="-120"/>
                <a:ea typeface="標楷體" panose="03000509000000000000" pitchFamily="65" charset="-120"/>
                <a:hlinkClick r:id="rId5" action="ppaction://hlinkfile"/>
              </a:rPr>
              <a:t>全國運動會選拔賽採計競賽項目表</a:t>
            </a:r>
            <a:endParaRPr lang="en-US" altLang="zh-TW" sz="3200" b="1" dirty="0" smtClean="0">
              <a:solidFill>
                <a:schemeClr val="tx1"/>
              </a:solidFill>
              <a:latin typeface="標楷體" panose="03000509000000000000" pitchFamily="65" charset="-120"/>
              <a:ea typeface="標楷體" panose="03000509000000000000" pitchFamily="65" charset="-120"/>
            </a:endParaRPr>
          </a:p>
          <a:p>
            <a:pPr eaLnBrk="1" hangingPunct="1"/>
            <a:r>
              <a:rPr lang="zh-TW" altLang="en-US" sz="3200" b="1" dirty="0" smtClean="0">
                <a:solidFill>
                  <a:schemeClr val="tx1"/>
                </a:solidFill>
                <a:latin typeface="標楷體" panose="03000509000000000000" pitchFamily="65" charset="-120"/>
                <a:ea typeface="標楷體" panose="03000509000000000000" pitchFamily="65" charset="-120"/>
                <a:hlinkClick r:id="rId6" action="ppaction://hlinkfile"/>
              </a:rPr>
              <a:t>全民運動會選拔賽採計競賽項目表</a:t>
            </a:r>
            <a:endParaRPr lang="en-US" altLang="zh-TW" sz="3200" b="1" dirty="0" smtClean="0">
              <a:solidFill>
                <a:schemeClr val="tx1"/>
              </a:solidFill>
              <a:latin typeface="標楷體" panose="03000509000000000000" pitchFamily="65" charset="-120"/>
              <a:ea typeface="標楷體" panose="03000509000000000000" pitchFamily="65" charset="-120"/>
            </a:endParaRPr>
          </a:p>
          <a:p>
            <a:pPr eaLnBrk="1" hangingPunct="1"/>
            <a:r>
              <a:rPr lang="zh-TW" altLang="zh-TW" sz="3200" b="1" dirty="0" smtClean="0">
                <a:solidFill>
                  <a:schemeClr val="tx1"/>
                </a:solidFill>
                <a:latin typeface="標楷體" panose="03000509000000000000" pitchFamily="65" charset="-120"/>
                <a:ea typeface="標楷體" panose="03000509000000000000" pitchFamily="65" charset="-120"/>
              </a:rPr>
              <a:t>變更免試就學區學生、轉學生，以及本區至他區比賽並獲獎之學生</a:t>
            </a:r>
            <a:r>
              <a:rPr lang="zh-TW" altLang="en-US" sz="3200" b="1" dirty="0" smtClean="0">
                <a:solidFill>
                  <a:schemeClr val="tx1"/>
                </a:solidFill>
                <a:latin typeface="標楷體" panose="03000509000000000000" pitchFamily="65" charset="-120"/>
                <a:ea typeface="標楷體" panose="03000509000000000000" pitchFamily="65" charset="-120"/>
              </a:rPr>
              <a:t>其競賽成績採計須依本市正向表列項目</a:t>
            </a:r>
            <a:r>
              <a:rPr lang="zh-TW" altLang="zh-TW" sz="3200" b="1" dirty="0" smtClean="0">
                <a:solidFill>
                  <a:schemeClr val="tx1"/>
                </a:solidFill>
                <a:latin typeface="標楷體" panose="03000509000000000000" pitchFamily="65" charset="-120"/>
                <a:ea typeface="標楷體" panose="03000509000000000000" pitchFamily="65" charset="-120"/>
              </a:rPr>
              <a:t>，所獲獎之競賽，其名稱與</a:t>
            </a:r>
            <a:r>
              <a:rPr lang="zh-TW" altLang="en-US" sz="3200" b="1" dirty="0" smtClean="0">
                <a:solidFill>
                  <a:schemeClr val="tx1"/>
                </a:solidFill>
                <a:latin typeface="標楷體" panose="03000509000000000000" pitchFamily="65" charset="-120"/>
                <a:ea typeface="標楷體" panose="03000509000000000000" pitchFamily="65" charset="-120"/>
              </a:rPr>
              <a:t>正向表列</a:t>
            </a:r>
            <a:r>
              <a:rPr lang="zh-TW" altLang="zh-TW" sz="3200" b="1" dirty="0" smtClean="0">
                <a:solidFill>
                  <a:schemeClr val="tx1"/>
                </a:solidFill>
                <a:latin typeface="標楷體" panose="03000509000000000000" pitchFamily="65" charset="-120"/>
                <a:ea typeface="標楷體" panose="03000509000000000000" pitchFamily="65" charset="-120"/>
              </a:rPr>
              <a:t>相符者始予採計分數</a:t>
            </a:r>
            <a:endParaRPr lang="en-US" altLang="zh-TW" sz="3200" b="1" dirty="0" smtClean="0">
              <a:solidFill>
                <a:schemeClr val="tx1"/>
              </a:solidFill>
              <a:latin typeface="標楷體" panose="03000509000000000000" pitchFamily="65" charset="-120"/>
              <a:ea typeface="標楷體" panose="03000509000000000000" pitchFamily="65" charset="-120"/>
            </a:endParaRPr>
          </a:p>
          <a:p>
            <a:pPr eaLnBrk="1" hangingPunct="1"/>
            <a:endParaRPr lang="zh-TW" altLang="en-US" sz="3200" b="1" dirty="0" smtClean="0">
              <a:solidFill>
                <a:schemeClr val="tx1"/>
              </a:solidFill>
              <a:latin typeface="標楷體" panose="03000509000000000000" pitchFamily="65" charset="-120"/>
              <a:ea typeface="標楷體" panose="03000509000000000000" pitchFamily="65" charset="-120"/>
            </a:endParaRPr>
          </a:p>
        </p:txBody>
      </p:sp>
      <p:sp>
        <p:nvSpPr>
          <p:cNvPr id="125955" name="標題 1"/>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25956"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44357F-5F39-4001-ADCA-36F917CBBE63}" type="slidenum">
              <a:rPr kumimoji="0" lang="zh-TW" altLang="en-US" smtClean="0">
                <a:solidFill>
                  <a:srgbClr val="FEFFFF"/>
                </a:solidFill>
                <a:latin typeface="Century Gothic" panose="020B0502020202020204" pitchFamily="34" charset="0"/>
              </a:rPr>
              <a:pPr/>
              <a:t>62</a:t>
            </a:fld>
            <a:endParaRPr kumimoji="0" lang="zh-TW" altLang="en-US" smtClean="0">
              <a:solidFill>
                <a:srgbClr val="FEFFFF"/>
              </a:solidFill>
              <a:latin typeface="Century Gothic" panose="020B0502020202020204" pitchFamily="34" charset="0"/>
            </a:endParaRPr>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內容版面配置區 2"/>
          <p:cNvSpPr>
            <a:spLocks noGrp="1"/>
          </p:cNvSpPr>
          <p:nvPr>
            <p:ph idx="1"/>
          </p:nvPr>
        </p:nvSpPr>
        <p:spPr>
          <a:xfrm>
            <a:off x="1677988" y="1541462"/>
            <a:ext cx="8266112" cy="3546475"/>
          </a:xfrm>
        </p:spPr>
        <p:txBody>
          <a:bodyPr/>
          <a:lstStyle/>
          <a:p>
            <a:pPr eaLnBrk="1" hangingPunct="1"/>
            <a:r>
              <a:rPr lang="zh-TW" altLang="en-US" sz="3600" b="1" dirty="0" smtClean="0">
                <a:solidFill>
                  <a:schemeClr val="tx1"/>
                </a:solidFill>
                <a:latin typeface="標楷體" panose="03000509000000000000" pitchFamily="65" charset="-120"/>
                <a:ea typeface="標楷體" panose="03000509000000000000" pitchFamily="65" charset="-120"/>
              </a:rPr>
              <a:t>競賽成績學生網路填報：</a:t>
            </a:r>
            <a:endParaRPr lang="en-US" altLang="zh-TW" sz="3600" b="1" dirty="0" smtClean="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smtClean="0">
                <a:solidFill>
                  <a:schemeClr val="tx1"/>
                </a:solidFill>
                <a:latin typeface="標楷體" panose="03000509000000000000" pitchFamily="65" charset="-120"/>
                <a:ea typeface="標楷體" panose="03000509000000000000" pitchFamily="65" charset="-120"/>
              </a:rPr>
              <a:t>108</a:t>
            </a:r>
            <a:r>
              <a:rPr lang="zh-TW" altLang="en-US" sz="2800" b="1" dirty="0" smtClean="0">
                <a:solidFill>
                  <a:schemeClr val="tx1"/>
                </a:solidFill>
                <a:latin typeface="標楷體" panose="03000509000000000000" pitchFamily="65" charset="-120"/>
                <a:ea typeface="標楷體" panose="03000509000000000000" pitchFamily="65" charset="-120"/>
              </a:rPr>
              <a:t>年</a:t>
            </a:r>
            <a:r>
              <a:rPr lang="en-US" altLang="zh-TW" sz="2800" b="1" dirty="0" smtClean="0">
                <a:solidFill>
                  <a:schemeClr val="tx1"/>
                </a:solidFill>
                <a:latin typeface="標楷體" panose="03000509000000000000" pitchFamily="65" charset="-120"/>
                <a:ea typeface="標楷體" panose="03000509000000000000" pitchFamily="65" charset="-120"/>
              </a:rPr>
              <a:t>2</a:t>
            </a:r>
            <a:r>
              <a:rPr lang="zh-TW" altLang="en-US" sz="2800" b="1" dirty="0" smtClean="0">
                <a:solidFill>
                  <a:schemeClr val="tx1"/>
                </a:solidFill>
                <a:latin typeface="標楷體" panose="03000509000000000000" pitchFamily="65" charset="-120"/>
                <a:ea typeface="標楷體" panose="03000509000000000000" pitchFamily="65" charset="-120"/>
              </a:rPr>
              <a:t>月</a:t>
            </a:r>
            <a:r>
              <a:rPr lang="en-US" altLang="zh-TW" sz="2800" b="1" dirty="0" smtClean="0">
                <a:solidFill>
                  <a:schemeClr val="tx1"/>
                </a:solidFill>
                <a:latin typeface="標楷體" panose="03000509000000000000" pitchFamily="65" charset="-120"/>
                <a:ea typeface="標楷體" panose="03000509000000000000" pitchFamily="65" charset="-120"/>
              </a:rPr>
              <a:t>21</a:t>
            </a:r>
            <a:r>
              <a:rPr lang="zh-TW" altLang="en-US" sz="2800" b="1" dirty="0" smtClean="0">
                <a:solidFill>
                  <a:schemeClr val="tx1"/>
                </a:solidFill>
                <a:latin typeface="標楷體" panose="03000509000000000000" pitchFamily="65" charset="-120"/>
                <a:ea typeface="標楷體" panose="03000509000000000000" pitchFamily="65" charset="-120"/>
              </a:rPr>
              <a:t>日</a:t>
            </a:r>
            <a:r>
              <a:rPr lang="en-US" altLang="zh-TW" sz="2800" b="1" dirty="0" smtClean="0">
                <a:solidFill>
                  <a:schemeClr val="tx1"/>
                </a:solidFill>
                <a:latin typeface="標楷體" panose="03000509000000000000" pitchFamily="65" charset="-120"/>
                <a:ea typeface="標楷體" panose="03000509000000000000" pitchFamily="65" charset="-120"/>
              </a:rPr>
              <a:t>(</a:t>
            </a:r>
            <a:r>
              <a:rPr lang="zh-TW" altLang="en-US" sz="2800" b="1" dirty="0" smtClean="0">
                <a:solidFill>
                  <a:schemeClr val="tx1"/>
                </a:solidFill>
                <a:latin typeface="標楷體" panose="03000509000000000000" pitchFamily="65" charset="-120"/>
                <a:ea typeface="標楷體" panose="03000509000000000000" pitchFamily="65" charset="-120"/>
              </a:rPr>
              <a:t>四</a:t>
            </a:r>
            <a:r>
              <a:rPr lang="en-US" altLang="zh-TW" sz="2800" b="1" dirty="0" smtClean="0">
                <a:solidFill>
                  <a:schemeClr val="tx1"/>
                </a:solidFill>
                <a:latin typeface="標楷體" panose="03000509000000000000" pitchFamily="65" charset="-120"/>
                <a:ea typeface="標楷體" panose="03000509000000000000" pitchFamily="65" charset="-120"/>
              </a:rPr>
              <a:t>)</a:t>
            </a:r>
            <a:r>
              <a:rPr lang="zh-TW" altLang="en-US" sz="2800" b="1" dirty="0" smtClean="0">
                <a:solidFill>
                  <a:schemeClr val="tx1"/>
                </a:solidFill>
                <a:latin typeface="標楷體" panose="03000509000000000000" pitchFamily="65" charset="-120"/>
                <a:ea typeface="標楷體" panose="03000509000000000000" pitchFamily="65" charset="-120"/>
              </a:rPr>
              <a:t>至</a:t>
            </a:r>
            <a:r>
              <a:rPr lang="en-US" altLang="zh-TW" sz="2800" b="1" dirty="0" smtClean="0">
                <a:solidFill>
                  <a:schemeClr val="tx1"/>
                </a:solidFill>
                <a:latin typeface="標楷體" panose="03000509000000000000" pitchFamily="65" charset="-120"/>
                <a:ea typeface="標楷體" panose="03000509000000000000" pitchFamily="65" charset="-120"/>
              </a:rPr>
              <a:t>108</a:t>
            </a:r>
            <a:r>
              <a:rPr lang="zh-TW" altLang="en-US" sz="2800" b="1" dirty="0" smtClean="0">
                <a:solidFill>
                  <a:schemeClr val="tx1"/>
                </a:solidFill>
                <a:latin typeface="標楷體" panose="03000509000000000000" pitchFamily="65" charset="-120"/>
                <a:ea typeface="標楷體" panose="03000509000000000000" pitchFamily="65" charset="-120"/>
              </a:rPr>
              <a:t>年</a:t>
            </a:r>
            <a:r>
              <a:rPr lang="en-US" altLang="zh-TW" sz="2800" b="1" dirty="0" smtClean="0">
                <a:solidFill>
                  <a:schemeClr val="tx1"/>
                </a:solidFill>
                <a:latin typeface="標楷體" panose="03000509000000000000" pitchFamily="65" charset="-120"/>
                <a:ea typeface="標楷體" panose="03000509000000000000" pitchFamily="65" charset="-120"/>
              </a:rPr>
              <a:t>3</a:t>
            </a:r>
            <a:r>
              <a:rPr lang="zh-TW" altLang="en-US" sz="2800" b="1" dirty="0" smtClean="0">
                <a:solidFill>
                  <a:schemeClr val="tx1"/>
                </a:solidFill>
                <a:latin typeface="標楷體" panose="03000509000000000000" pitchFamily="65" charset="-120"/>
                <a:ea typeface="標楷體" panose="03000509000000000000" pitchFamily="65" charset="-120"/>
              </a:rPr>
              <a:t>月</a:t>
            </a:r>
            <a:r>
              <a:rPr lang="en-US" altLang="zh-TW" sz="2800" b="1" dirty="0" smtClean="0">
                <a:solidFill>
                  <a:schemeClr val="tx1"/>
                </a:solidFill>
                <a:latin typeface="標楷體" panose="03000509000000000000" pitchFamily="65" charset="-120"/>
                <a:ea typeface="標楷體" panose="03000509000000000000" pitchFamily="65" charset="-120"/>
              </a:rPr>
              <a:t>4</a:t>
            </a:r>
            <a:r>
              <a:rPr lang="zh-TW" altLang="en-US" sz="2800" b="1" dirty="0" smtClean="0">
                <a:solidFill>
                  <a:schemeClr val="tx1"/>
                </a:solidFill>
                <a:latin typeface="標楷體" panose="03000509000000000000" pitchFamily="65" charset="-120"/>
                <a:ea typeface="標楷體" panose="03000509000000000000" pitchFamily="65" charset="-120"/>
              </a:rPr>
              <a:t>日</a:t>
            </a:r>
            <a:r>
              <a:rPr lang="en-US" altLang="zh-TW" sz="2800" b="1" dirty="0" smtClean="0">
                <a:solidFill>
                  <a:schemeClr val="tx1"/>
                </a:solidFill>
                <a:latin typeface="標楷體" panose="03000509000000000000" pitchFamily="65" charset="-120"/>
                <a:ea typeface="標楷體" panose="03000509000000000000" pitchFamily="65" charset="-120"/>
              </a:rPr>
              <a:t>(</a:t>
            </a:r>
            <a:r>
              <a:rPr lang="zh-TW" altLang="en-US" sz="2800" b="1" dirty="0" smtClean="0">
                <a:solidFill>
                  <a:schemeClr val="tx1"/>
                </a:solidFill>
                <a:latin typeface="標楷體" panose="03000509000000000000" pitchFamily="65" charset="-120"/>
                <a:ea typeface="標楷體" panose="03000509000000000000" pitchFamily="65" charset="-120"/>
              </a:rPr>
              <a:t>一</a:t>
            </a:r>
            <a:r>
              <a:rPr lang="en-US" altLang="zh-TW" sz="2800" b="1" dirty="0" smtClean="0">
                <a:solidFill>
                  <a:schemeClr val="tx1"/>
                </a:solidFill>
                <a:latin typeface="標楷體" panose="03000509000000000000" pitchFamily="65" charset="-120"/>
                <a:ea typeface="標楷體" panose="03000509000000000000" pitchFamily="65" charset="-120"/>
              </a:rPr>
              <a:t>)</a:t>
            </a:r>
          </a:p>
          <a:p>
            <a:pPr lvl="1" eaLnBrk="1" hangingPunct="1"/>
            <a:endParaRPr lang="en-US" altLang="zh-TW" sz="2800" b="1" dirty="0" smtClean="0">
              <a:solidFill>
                <a:schemeClr val="tx1"/>
              </a:solidFill>
              <a:latin typeface="標楷體" panose="03000509000000000000" pitchFamily="65" charset="-120"/>
              <a:ea typeface="標楷體" panose="03000509000000000000" pitchFamily="65" charset="-120"/>
            </a:endParaRPr>
          </a:p>
          <a:p>
            <a:pPr eaLnBrk="1" hangingPunct="1"/>
            <a:r>
              <a:rPr lang="zh-TW" altLang="en-US" sz="3600" b="1" dirty="0" smtClean="0">
                <a:solidFill>
                  <a:schemeClr val="tx1"/>
                </a:solidFill>
                <a:latin typeface="標楷體" panose="03000509000000000000" pitchFamily="65" charset="-120"/>
                <a:ea typeface="標楷體" panose="03000509000000000000" pitchFamily="65" charset="-120"/>
              </a:rPr>
              <a:t>競賽成績審查資料送件：</a:t>
            </a:r>
            <a:endParaRPr lang="en-US" altLang="zh-TW" sz="3600" b="1" dirty="0" smtClean="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smtClean="0">
                <a:solidFill>
                  <a:schemeClr val="tx1"/>
                </a:solidFill>
                <a:latin typeface="標楷體" panose="03000509000000000000" pitchFamily="65" charset="-120"/>
                <a:ea typeface="標楷體" panose="03000509000000000000" pitchFamily="65" charset="-120"/>
              </a:rPr>
              <a:t>108</a:t>
            </a:r>
            <a:r>
              <a:rPr lang="zh-TW" altLang="en-US" sz="2800" b="1" dirty="0" smtClean="0">
                <a:solidFill>
                  <a:schemeClr val="tx1"/>
                </a:solidFill>
                <a:latin typeface="標楷體" panose="03000509000000000000" pitchFamily="65" charset="-120"/>
                <a:ea typeface="標楷體" panose="03000509000000000000" pitchFamily="65" charset="-120"/>
              </a:rPr>
              <a:t>年</a:t>
            </a:r>
            <a:r>
              <a:rPr lang="en-US" altLang="zh-TW" sz="2800" b="1" dirty="0" smtClean="0">
                <a:solidFill>
                  <a:schemeClr val="tx1"/>
                </a:solidFill>
                <a:latin typeface="標楷體" panose="03000509000000000000" pitchFamily="65" charset="-120"/>
                <a:ea typeface="標楷體" panose="03000509000000000000" pitchFamily="65" charset="-120"/>
              </a:rPr>
              <a:t>3</a:t>
            </a:r>
            <a:r>
              <a:rPr lang="zh-TW" altLang="en-US" sz="2800" b="1" dirty="0" smtClean="0">
                <a:solidFill>
                  <a:schemeClr val="tx1"/>
                </a:solidFill>
                <a:latin typeface="標楷體" panose="03000509000000000000" pitchFamily="65" charset="-120"/>
                <a:ea typeface="標楷體" panose="03000509000000000000" pitchFamily="65" charset="-120"/>
              </a:rPr>
              <a:t>月</a:t>
            </a:r>
            <a:r>
              <a:rPr lang="en-US" altLang="zh-TW" sz="2800" b="1" dirty="0" smtClean="0">
                <a:solidFill>
                  <a:schemeClr val="tx1"/>
                </a:solidFill>
                <a:latin typeface="標楷體" panose="03000509000000000000" pitchFamily="65" charset="-120"/>
                <a:ea typeface="標楷體" panose="03000509000000000000" pitchFamily="65" charset="-120"/>
              </a:rPr>
              <a:t>11</a:t>
            </a:r>
            <a:r>
              <a:rPr lang="zh-TW" altLang="en-US" sz="2800" b="1" dirty="0" smtClean="0">
                <a:solidFill>
                  <a:schemeClr val="tx1"/>
                </a:solidFill>
                <a:latin typeface="標楷體" panose="03000509000000000000" pitchFamily="65" charset="-120"/>
                <a:ea typeface="標楷體" panose="03000509000000000000" pitchFamily="65" charset="-120"/>
              </a:rPr>
              <a:t>日</a:t>
            </a:r>
            <a:r>
              <a:rPr lang="en-US" altLang="zh-TW" sz="2800" b="1" dirty="0" smtClean="0">
                <a:solidFill>
                  <a:schemeClr val="tx1"/>
                </a:solidFill>
                <a:latin typeface="標楷體" panose="03000509000000000000" pitchFamily="65" charset="-120"/>
                <a:ea typeface="標楷體" panose="03000509000000000000" pitchFamily="65" charset="-120"/>
              </a:rPr>
              <a:t>(</a:t>
            </a:r>
            <a:r>
              <a:rPr lang="zh-TW" altLang="en-US" sz="2800" b="1" dirty="0" smtClean="0">
                <a:solidFill>
                  <a:schemeClr val="tx1"/>
                </a:solidFill>
                <a:latin typeface="標楷體" panose="03000509000000000000" pitchFamily="65" charset="-120"/>
                <a:ea typeface="標楷體" panose="03000509000000000000" pitchFamily="65" charset="-120"/>
              </a:rPr>
              <a:t>一</a:t>
            </a:r>
            <a:r>
              <a:rPr lang="en-US" altLang="zh-TW" sz="2800" b="1" dirty="0" smtClean="0">
                <a:solidFill>
                  <a:schemeClr val="tx1"/>
                </a:solidFill>
                <a:latin typeface="標楷體" panose="03000509000000000000" pitchFamily="65" charset="-120"/>
                <a:ea typeface="標楷體" panose="03000509000000000000" pitchFamily="65" charset="-120"/>
              </a:rPr>
              <a:t>)</a:t>
            </a:r>
            <a:r>
              <a:rPr lang="zh-TW" altLang="en-US" sz="2800" b="1" dirty="0" smtClean="0">
                <a:solidFill>
                  <a:schemeClr val="tx1"/>
                </a:solidFill>
                <a:latin typeface="標楷體" panose="03000509000000000000" pitchFamily="65" charset="-120"/>
                <a:ea typeface="標楷體" panose="03000509000000000000" pitchFamily="65" charset="-120"/>
              </a:rPr>
              <a:t>至</a:t>
            </a:r>
            <a:r>
              <a:rPr lang="en-US" altLang="zh-TW" sz="2800" b="1" dirty="0" smtClean="0">
                <a:solidFill>
                  <a:schemeClr val="tx1"/>
                </a:solidFill>
                <a:latin typeface="標楷體" panose="03000509000000000000" pitchFamily="65" charset="-120"/>
                <a:ea typeface="標楷體" panose="03000509000000000000" pitchFamily="65" charset="-120"/>
              </a:rPr>
              <a:t>108</a:t>
            </a:r>
            <a:r>
              <a:rPr lang="zh-TW" altLang="en-US" sz="2800" b="1" dirty="0" smtClean="0">
                <a:solidFill>
                  <a:schemeClr val="tx1"/>
                </a:solidFill>
                <a:latin typeface="標楷體" panose="03000509000000000000" pitchFamily="65" charset="-120"/>
                <a:ea typeface="標楷體" panose="03000509000000000000" pitchFamily="65" charset="-120"/>
              </a:rPr>
              <a:t>年</a:t>
            </a:r>
            <a:r>
              <a:rPr lang="en-US" altLang="zh-TW" sz="2800" b="1" dirty="0" smtClean="0">
                <a:solidFill>
                  <a:schemeClr val="tx1"/>
                </a:solidFill>
                <a:latin typeface="標楷體" panose="03000509000000000000" pitchFamily="65" charset="-120"/>
                <a:ea typeface="標楷體" panose="03000509000000000000" pitchFamily="65" charset="-120"/>
              </a:rPr>
              <a:t>3</a:t>
            </a:r>
            <a:r>
              <a:rPr lang="zh-TW" altLang="en-US" sz="2800" b="1" dirty="0" smtClean="0">
                <a:solidFill>
                  <a:schemeClr val="tx1"/>
                </a:solidFill>
                <a:latin typeface="標楷體" panose="03000509000000000000" pitchFamily="65" charset="-120"/>
                <a:ea typeface="標楷體" panose="03000509000000000000" pitchFamily="65" charset="-120"/>
              </a:rPr>
              <a:t>月</a:t>
            </a:r>
            <a:r>
              <a:rPr lang="en-US" altLang="zh-TW" sz="2800" b="1" dirty="0" smtClean="0">
                <a:solidFill>
                  <a:schemeClr val="tx1"/>
                </a:solidFill>
                <a:latin typeface="標楷體" panose="03000509000000000000" pitchFamily="65" charset="-120"/>
                <a:ea typeface="標楷體" panose="03000509000000000000" pitchFamily="65" charset="-120"/>
              </a:rPr>
              <a:t>12</a:t>
            </a:r>
            <a:r>
              <a:rPr lang="zh-TW" altLang="en-US" sz="2800" b="1" dirty="0" smtClean="0">
                <a:solidFill>
                  <a:schemeClr val="tx1"/>
                </a:solidFill>
                <a:latin typeface="標楷體" panose="03000509000000000000" pitchFamily="65" charset="-120"/>
                <a:ea typeface="標楷體" panose="03000509000000000000" pitchFamily="65" charset="-120"/>
              </a:rPr>
              <a:t>日</a:t>
            </a:r>
            <a:r>
              <a:rPr lang="en-US" altLang="zh-TW" sz="2800" b="1" dirty="0" smtClean="0">
                <a:solidFill>
                  <a:schemeClr val="tx1"/>
                </a:solidFill>
                <a:latin typeface="標楷體" panose="03000509000000000000" pitchFamily="65" charset="-120"/>
                <a:ea typeface="標楷體" panose="03000509000000000000" pitchFamily="65" charset="-120"/>
              </a:rPr>
              <a:t>(</a:t>
            </a:r>
            <a:r>
              <a:rPr lang="zh-TW" altLang="en-US" sz="2800" b="1" dirty="0" smtClean="0">
                <a:solidFill>
                  <a:schemeClr val="tx1"/>
                </a:solidFill>
                <a:latin typeface="標楷體" panose="03000509000000000000" pitchFamily="65" charset="-120"/>
                <a:ea typeface="標楷體" panose="03000509000000000000" pitchFamily="65" charset="-120"/>
              </a:rPr>
              <a:t>二</a:t>
            </a:r>
            <a:r>
              <a:rPr lang="en-US" altLang="zh-TW" sz="2800" b="1" dirty="0" smtClean="0">
                <a:solidFill>
                  <a:schemeClr val="tx1"/>
                </a:solidFill>
                <a:latin typeface="標楷體" panose="03000509000000000000" pitchFamily="65" charset="-120"/>
                <a:ea typeface="標楷體" panose="03000509000000000000" pitchFamily="65" charset="-120"/>
              </a:rPr>
              <a:t>)</a:t>
            </a:r>
          </a:p>
          <a:p>
            <a:pPr lvl="1" eaLnBrk="1" hangingPunct="1"/>
            <a:endParaRPr lang="zh-TW" altLang="en-US" sz="3200" b="1" dirty="0" smtClean="0">
              <a:solidFill>
                <a:schemeClr val="tx1"/>
              </a:solidFill>
              <a:latin typeface="標楷體" panose="03000509000000000000" pitchFamily="65" charset="-120"/>
              <a:ea typeface="標楷體" panose="03000509000000000000" pitchFamily="65" charset="-120"/>
            </a:endParaRPr>
          </a:p>
        </p:txBody>
      </p:sp>
      <p:sp>
        <p:nvSpPr>
          <p:cNvPr id="126979" name="標題 1"/>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a:t>
            </a:r>
            <a:r>
              <a:rPr kumimoji="0" lang="zh-TW" altLang="en-US" sz="4000" dirty="0" smtClean="0">
                <a:solidFill>
                  <a:srgbClr val="FFFF00"/>
                </a:solidFill>
                <a:latin typeface="標楷體" panose="03000509000000000000" pitchFamily="65" charset="-120"/>
                <a:ea typeface="標楷體" panose="03000509000000000000" pitchFamily="65" charset="-120"/>
              </a:rPr>
              <a:t>成績</a:t>
            </a:r>
            <a:r>
              <a:rPr kumimoji="0" lang="en-US" altLang="zh-TW" sz="4000" dirty="0" smtClean="0">
                <a:solidFill>
                  <a:srgbClr val="FFFF00"/>
                </a:solidFill>
                <a:latin typeface="標楷體" panose="03000509000000000000" pitchFamily="65" charset="-120"/>
                <a:ea typeface="標楷體" panose="03000509000000000000" pitchFamily="65" charset="-120"/>
              </a:rPr>
              <a:t>3(</a:t>
            </a:r>
            <a:r>
              <a:rPr kumimoji="0" lang="zh-TW" altLang="en-US" sz="4000" dirty="0">
                <a:solidFill>
                  <a:srgbClr val="FFFF00"/>
                </a:solidFill>
                <a:latin typeface="標楷體" panose="03000509000000000000" pitchFamily="65" charset="-120"/>
                <a:ea typeface="標楷體" panose="03000509000000000000" pitchFamily="65" charset="-120"/>
              </a:rPr>
              <a:t>正向表列</a:t>
            </a:r>
            <a:r>
              <a:rPr kumimoji="0" lang="en-US" altLang="zh-TW" sz="4000" dirty="0">
                <a:solidFill>
                  <a:srgbClr val="FFFF00"/>
                </a:solidFill>
                <a:latin typeface="標楷體" panose="03000509000000000000" pitchFamily="65" charset="-120"/>
                <a:ea typeface="標楷體" panose="03000509000000000000" pitchFamily="65" charset="-120"/>
              </a:rPr>
              <a:t>)</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26980"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B5DDDB5-620F-4892-B9FC-01254832EC67}" type="slidenum">
              <a:rPr kumimoji="0" lang="zh-TW" altLang="en-US" smtClean="0">
                <a:solidFill>
                  <a:srgbClr val="FEFFFF"/>
                </a:solidFill>
                <a:latin typeface="Century Gothic" panose="020B0502020202020204" pitchFamily="34" charset="0"/>
              </a:rPr>
              <a:pPr/>
              <a:t>63</a:t>
            </a:fld>
            <a:endParaRPr kumimoji="0" lang="zh-TW" altLang="en-US" smtClean="0">
              <a:solidFill>
                <a:srgbClr val="FEFFFF"/>
              </a:solidFill>
              <a:latin typeface="Century Gothic" panose="020B0502020202020204" pitchFamily="34" charset="0"/>
            </a:endParaRPr>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內容版面配置區 2"/>
          <p:cNvSpPr>
            <a:spLocks noGrp="1"/>
          </p:cNvSpPr>
          <p:nvPr>
            <p:ph idx="1"/>
          </p:nvPr>
        </p:nvSpPr>
        <p:spPr>
          <a:xfrm>
            <a:off x="2351088" y="1773238"/>
            <a:ext cx="8137525" cy="3517900"/>
          </a:xfrm>
        </p:spPr>
        <p:txBody>
          <a:bodyPr/>
          <a:lstStyle/>
          <a:p>
            <a:pPr eaLnBrk="1" hangingPunct="1"/>
            <a:r>
              <a:rPr lang="zh-TW" altLang="zh-TW" sz="3200" smtClean="0">
                <a:solidFill>
                  <a:srgbClr val="FF0066"/>
                </a:solidFill>
                <a:latin typeface="標楷體" panose="03000509000000000000" pitchFamily="65" charset="-120"/>
                <a:ea typeface="標楷體" panose="03000509000000000000" pitchFamily="65" charset="-120"/>
                <a:cs typeface="超研澤粗魏碑"/>
              </a:rPr>
              <a:t>功過相抵後，無懲處紀錄者給予基本分3分</a:t>
            </a:r>
            <a:r>
              <a:rPr lang="zh-TW" altLang="en-US" sz="3200" smtClean="0">
                <a:solidFill>
                  <a:srgbClr val="FF0066"/>
                </a:solidFill>
                <a:latin typeface="標楷體" panose="03000509000000000000" pitchFamily="65" charset="-120"/>
                <a:ea typeface="標楷體" panose="03000509000000000000" pitchFamily="65" charset="-120"/>
                <a:cs typeface="超研澤粗魏碑"/>
              </a:rPr>
              <a:t>。</a:t>
            </a:r>
            <a:endParaRPr lang="en-US" altLang="zh-TW" sz="3200" smtClean="0">
              <a:solidFill>
                <a:srgbClr val="FF0066"/>
              </a:solidFill>
              <a:latin typeface="標楷體" panose="03000509000000000000" pitchFamily="65" charset="-120"/>
              <a:ea typeface="標楷體" panose="03000509000000000000" pitchFamily="65" charset="-120"/>
              <a:cs typeface="超研澤粗魏碑"/>
            </a:endParaRPr>
          </a:p>
          <a:p>
            <a:pPr eaLnBrk="1" hangingPunct="1"/>
            <a:r>
              <a:rPr lang="zh-TW" altLang="en-US" sz="3200" smtClean="0">
                <a:solidFill>
                  <a:schemeClr val="tx1"/>
                </a:solidFill>
                <a:latin typeface="標楷體" panose="03000509000000000000" pitchFamily="65" charset="-120"/>
                <a:ea typeface="標楷體" panose="03000509000000000000" pitchFamily="65" charset="-120"/>
                <a:cs typeface="超研澤粗魏碑"/>
              </a:rPr>
              <a:t>嘉獎</a:t>
            </a:r>
            <a:r>
              <a:rPr lang="en-US" altLang="zh-TW" sz="3200" smtClean="0">
                <a:solidFill>
                  <a:schemeClr val="tx1"/>
                </a:solidFill>
                <a:latin typeface="標楷體" panose="03000509000000000000" pitchFamily="65" charset="-120"/>
                <a:ea typeface="標楷體" panose="03000509000000000000" pitchFamily="65" charset="-120"/>
                <a:cs typeface="超研澤粗魏碑"/>
              </a:rPr>
              <a:t>0.5</a:t>
            </a:r>
            <a:r>
              <a:rPr lang="zh-TW" altLang="en-US" sz="3200" smtClean="0">
                <a:solidFill>
                  <a:schemeClr val="tx1"/>
                </a:solidFill>
                <a:latin typeface="標楷體" panose="03000509000000000000" pitchFamily="65" charset="-120"/>
                <a:ea typeface="標楷體" panose="03000509000000000000" pitchFamily="65" charset="-120"/>
                <a:cs typeface="超研澤粗魏碑"/>
              </a:rPr>
              <a:t>分、小功</a:t>
            </a:r>
            <a:r>
              <a:rPr lang="en-US" altLang="zh-TW" sz="3200" smtClean="0">
                <a:solidFill>
                  <a:schemeClr val="tx1"/>
                </a:solidFill>
                <a:latin typeface="標楷體" panose="03000509000000000000" pitchFamily="65" charset="-120"/>
                <a:ea typeface="標楷體" panose="03000509000000000000" pitchFamily="65" charset="-120"/>
                <a:cs typeface="超研澤粗魏碑"/>
              </a:rPr>
              <a:t>1.5</a:t>
            </a:r>
            <a:r>
              <a:rPr lang="zh-TW" altLang="en-US" sz="3200" smtClean="0">
                <a:solidFill>
                  <a:schemeClr val="tx1"/>
                </a:solidFill>
                <a:latin typeface="標楷體" panose="03000509000000000000" pitchFamily="65" charset="-120"/>
                <a:ea typeface="標楷體" panose="03000509000000000000" pitchFamily="65" charset="-120"/>
                <a:cs typeface="超研澤粗魏碑"/>
              </a:rPr>
              <a:t>分、大功</a:t>
            </a:r>
            <a:r>
              <a:rPr lang="en-US" altLang="zh-TW" sz="3200" smtClean="0">
                <a:solidFill>
                  <a:schemeClr val="tx1"/>
                </a:solidFill>
                <a:latin typeface="標楷體" panose="03000509000000000000" pitchFamily="65" charset="-120"/>
                <a:ea typeface="標楷體" panose="03000509000000000000" pitchFamily="65" charset="-120"/>
                <a:cs typeface="超研澤粗魏碑"/>
              </a:rPr>
              <a:t>4.5</a:t>
            </a:r>
            <a:r>
              <a:rPr lang="zh-TW" altLang="en-US" sz="3200" smtClean="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smtClean="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200" smtClean="0">
                <a:solidFill>
                  <a:schemeClr val="tx1"/>
                </a:solidFill>
                <a:latin typeface="標楷體" panose="03000509000000000000" pitchFamily="65" charset="-120"/>
                <a:ea typeface="標楷體" panose="03000509000000000000" pitchFamily="65" charset="-120"/>
                <a:cs typeface="超研澤粗魏碑"/>
              </a:rPr>
              <a:t>警告</a:t>
            </a:r>
            <a:r>
              <a:rPr lang="en-US" altLang="zh-TW" sz="3200" smtClean="0">
                <a:solidFill>
                  <a:schemeClr val="tx1"/>
                </a:solidFill>
                <a:latin typeface="標楷體" panose="03000509000000000000" pitchFamily="65" charset="-120"/>
                <a:ea typeface="標楷體" panose="03000509000000000000" pitchFamily="65" charset="-120"/>
                <a:cs typeface="超研澤粗魏碑"/>
              </a:rPr>
              <a:t>-0.5</a:t>
            </a:r>
            <a:r>
              <a:rPr lang="zh-TW" altLang="en-US" sz="3200" smtClean="0">
                <a:solidFill>
                  <a:schemeClr val="tx1"/>
                </a:solidFill>
                <a:latin typeface="標楷體" panose="03000509000000000000" pitchFamily="65" charset="-120"/>
                <a:ea typeface="標楷體" panose="03000509000000000000" pitchFamily="65" charset="-120"/>
                <a:cs typeface="超研澤粗魏碑"/>
              </a:rPr>
              <a:t>分、小過</a:t>
            </a:r>
            <a:r>
              <a:rPr lang="en-US" altLang="zh-TW" sz="3200" smtClean="0">
                <a:solidFill>
                  <a:schemeClr val="tx1"/>
                </a:solidFill>
                <a:latin typeface="標楷體" panose="03000509000000000000" pitchFamily="65" charset="-120"/>
                <a:ea typeface="標楷體" panose="03000509000000000000" pitchFamily="65" charset="-120"/>
                <a:cs typeface="超研澤粗魏碑"/>
              </a:rPr>
              <a:t>-1.5</a:t>
            </a:r>
            <a:r>
              <a:rPr lang="zh-TW" altLang="en-US" sz="3200" smtClean="0">
                <a:solidFill>
                  <a:schemeClr val="tx1"/>
                </a:solidFill>
                <a:latin typeface="標楷體" panose="03000509000000000000" pitchFamily="65" charset="-120"/>
                <a:ea typeface="標楷體" panose="03000509000000000000" pitchFamily="65" charset="-120"/>
                <a:cs typeface="超研澤粗魏碑"/>
              </a:rPr>
              <a:t>分、大過</a:t>
            </a:r>
            <a:r>
              <a:rPr lang="en-US" altLang="zh-TW" sz="3200" smtClean="0">
                <a:solidFill>
                  <a:schemeClr val="tx1"/>
                </a:solidFill>
                <a:latin typeface="標楷體" panose="03000509000000000000" pitchFamily="65" charset="-120"/>
                <a:ea typeface="標楷體" panose="03000509000000000000" pitchFamily="65" charset="-120"/>
                <a:cs typeface="超研澤粗魏碑"/>
              </a:rPr>
              <a:t>-4.5</a:t>
            </a:r>
            <a:r>
              <a:rPr lang="zh-TW" altLang="en-US" sz="3200" smtClean="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smtClean="0">
              <a:solidFill>
                <a:schemeClr val="tx1"/>
              </a:solidFill>
              <a:latin typeface="標楷體" panose="03000509000000000000" pitchFamily="65" charset="-120"/>
              <a:ea typeface="標楷體" panose="03000509000000000000" pitchFamily="65" charset="-120"/>
              <a:cs typeface="超研澤粗魏碑"/>
            </a:endParaRPr>
          </a:p>
          <a:p>
            <a:pPr eaLnBrk="1" hangingPunct="1"/>
            <a:endParaRPr lang="zh-TW" altLang="en-US" sz="3200" smtClean="0">
              <a:latin typeface="標楷體" panose="03000509000000000000" pitchFamily="65" charset="-120"/>
              <a:ea typeface="標楷體" panose="03000509000000000000" pitchFamily="65" charset="-120"/>
            </a:endParaRPr>
          </a:p>
        </p:txBody>
      </p:sp>
      <p:sp>
        <p:nvSpPr>
          <p:cNvPr id="5" name="矩形 4"/>
          <p:cNvSpPr/>
          <p:nvPr/>
        </p:nvSpPr>
        <p:spPr bwMode="auto">
          <a:xfrm>
            <a:off x="3868738" y="4122738"/>
            <a:ext cx="1295400" cy="601662"/>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200" dirty="0">
                <a:solidFill>
                  <a:prstClr val="black"/>
                </a:solidFill>
                <a:latin typeface="標楷體" panose="03000509000000000000" pitchFamily="65" charset="-120"/>
                <a:ea typeface="標楷體" panose="03000509000000000000" pitchFamily="65" charset="-120"/>
              </a:rPr>
              <a:t>3</a:t>
            </a:r>
            <a:r>
              <a:rPr kumimoji="0" lang="zh-TW" altLang="en-US" sz="3200" dirty="0">
                <a:solidFill>
                  <a:prstClr val="black"/>
                </a:solidFill>
                <a:latin typeface="標楷體" panose="03000509000000000000" pitchFamily="65" charset="-120"/>
                <a:ea typeface="標楷體" panose="03000509000000000000" pitchFamily="65" charset="-120"/>
              </a:rPr>
              <a:t>分</a:t>
            </a:r>
          </a:p>
        </p:txBody>
      </p:sp>
      <p:sp>
        <p:nvSpPr>
          <p:cNvPr id="6" name="矩形 5"/>
          <p:cNvSpPr/>
          <p:nvPr/>
        </p:nvSpPr>
        <p:spPr bwMode="auto">
          <a:xfrm>
            <a:off x="5164138" y="4122738"/>
            <a:ext cx="3132137" cy="601662"/>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600" dirty="0">
                <a:solidFill>
                  <a:prstClr val="black"/>
                </a:solidFill>
                <a:latin typeface="標楷體" panose="03000509000000000000" pitchFamily="65" charset="-120"/>
                <a:ea typeface="標楷體" panose="03000509000000000000" pitchFamily="65" charset="-120"/>
              </a:rPr>
              <a:t>12</a:t>
            </a:r>
            <a:r>
              <a:rPr kumimoji="0" lang="zh-TW" altLang="en-US" sz="3600" dirty="0">
                <a:solidFill>
                  <a:prstClr val="black"/>
                </a:solidFill>
                <a:latin typeface="標楷體" panose="03000509000000000000" pitchFamily="65" charset="-120"/>
                <a:ea typeface="標楷體" panose="03000509000000000000" pitchFamily="65" charset="-120"/>
              </a:rPr>
              <a:t>分</a:t>
            </a:r>
          </a:p>
        </p:txBody>
      </p:sp>
      <p:sp>
        <p:nvSpPr>
          <p:cNvPr id="152582" name="文字方塊 8"/>
          <p:cNvSpPr txBox="1">
            <a:spLocks noChangeArrowheads="1"/>
          </p:cNvSpPr>
          <p:nvPr/>
        </p:nvSpPr>
        <p:spPr bwMode="auto">
          <a:xfrm>
            <a:off x="3868738" y="4760913"/>
            <a:ext cx="1458912"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zh-TW" altLang="zh-TW" sz="2133" dirty="0">
                <a:solidFill>
                  <a:srgbClr val="FF0066"/>
                </a:solidFill>
                <a:latin typeface="標楷體" panose="03000509000000000000" pitchFamily="65" charset="-120"/>
                <a:ea typeface="標楷體" panose="03000509000000000000" pitchFamily="65" charset="-120"/>
              </a:rPr>
              <a:t>功過相抵後，無懲處紀錄者</a:t>
            </a:r>
            <a:endParaRPr kumimoji="0" lang="zh-TW" altLang="en-US" sz="2133" dirty="0">
              <a:solidFill>
                <a:srgbClr val="FF0066"/>
              </a:solidFill>
              <a:latin typeface="標楷體" panose="03000509000000000000" pitchFamily="65" charset="-120"/>
              <a:ea typeface="標楷體" panose="03000509000000000000" pitchFamily="65" charset="-120"/>
            </a:endParaRPr>
          </a:p>
        </p:txBody>
      </p:sp>
      <p:sp>
        <p:nvSpPr>
          <p:cNvPr id="128006" name="文字方塊 9"/>
          <p:cNvSpPr txBox="1">
            <a:spLocks noChangeArrowheads="1"/>
          </p:cNvSpPr>
          <p:nvPr/>
        </p:nvSpPr>
        <p:spPr bwMode="auto">
          <a:xfrm>
            <a:off x="5681663" y="4816475"/>
            <a:ext cx="23241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dirty="0">
                <a:solidFill>
                  <a:srgbClr val="000000"/>
                </a:solidFill>
                <a:latin typeface="標楷體" panose="03000509000000000000" pitchFamily="65" charset="-120"/>
                <a:ea typeface="標楷體" panose="03000509000000000000" pitchFamily="65" charset="-120"/>
                <a:cs typeface="超研澤粗魏碑"/>
              </a:rPr>
              <a:t>至少</a:t>
            </a:r>
            <a:r>
              <a:rPr kumimoji="0" lang="en-US" altLang="zh-TW" dirty="0">
                <a:solidFill>
                  <a:srgbClr val="000000"/>
                </a:solidFill>
                <a:latin typeface="標楷體" panose="03000509000000000000" pitchFamily="65" charset="-120"/>
                <a:ea typeface="標楷體" panose="03000509000000000000" pitchFamily="65" charset="-120"/>
                <a:cs typeface="超研澤粗魏碑"/>
              </a:rPr>
              <a:t>24</a:t>
            </a:r>
            <a:r>
              <a:rPr kumimoji="0" lang="zh-TW" altLang="en-US" dirty="0">
                <a:solidFill>
                  <a:srgbClr val="000000"/>
                </a:solidFill>
                <a:latin typeface="標楷體" panose="03000509000000000000" pitchFamily="65" charset="-120"/>
                <a:ea typeface="標楷體" panose="03000509000000000000" pitchFamily="65" charset="-120"/>
                <a:cs typeface="超研澤粗魏碑"/>
              </a:rPr>
              <a:t>次嘉獎</a:t>
            </a:r>
          </a:p>
        </p:txBody>
      </p:sp>
      <p:sp>
        <p:nvSpPr>
          <p:cNvPr id="128007" name="標題 1"/>
          <p:cNvSpPr txBox="1">
            <a:spLocks/>
          </p:cNvSpPr>
          <p:nvPr/>
        </p:nvSpPr>
        <p:spPr bwMode="auto">
          <a:xfrm>
            <a:off x="1884363" y="560388"/>
            <a:ext cx="8802687"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獎勵</a:t>
            </a:r>
            <a:r>
              <a:rPr kumimoji="0" lang="zh-TW" altLang="en-US" sz="4000" dirty="0" smtClean="0">
                <a:solidFill>
                  <a:srgbClr val="FFFF00"/>
                </a:solidFill>
                <a:latin typeface="標楷體" panose="03000509000000000000" pitchFamily="65" charset="-120"/>
                <a:ea typeface="標楷體" panose="03000509000000000000" pitchFamily="65" charset="-120"/>
              </a:rPr>
              <a:t>紀錄</a:t>
            </a:r>
            <a:r>
              <a:rPr kumimoji="0" lang="en-US" altLang="zh-TW" sz="4000" dirty="0" smtClean="0">
                <a:solidFill>
                  <a:srgbClr val="FFFF00"/>
                </a:solidFill>
                <a:latin typeface="標楷體" panose="03000509000000000000" pitchFamily="65" charset="-120"/>
                <a:ea typeface="標楷體" panose="03000509000000000000" pitchFamily="65" charset="-120"/>
              </a:rPr>
              <a:t>(</a:t>
            </a:r>
            <a:r>
              <a:rPr kumimoji="0" lang="en-US" altLang="zh-TW" sz="4000" dirty="0">
                <a:solidFill>
                  <a:srgbClr val="FFFF00"/>
                </a:solidFill>
                <a:latin typeface="標楷體" panose="03000509000000000000" pitchFamily="65" charset="-120"/>
                <a:ea typeface="標楷體" panose="03000509000000000000" pitchFamily="65" charset="-120"/>
              </a:rPr>
              <a:t>15</a:t>
            </a:r>
            <a:r>
              <a:rPr kumimoji="0" lang="zh-TW" altLang="en-US" sz="4000" dirty="0">
                <a:solidFill>
                  <a:srgbClr val="FFFF00"/>
                </a:solidFill>
                <a:latin typeface="標楷體" panose="03000509000000000000" pitchFamily="65" charset="-120"/>
                <a:ea typeface="標楷體" panose="03000509000000000000" pitchFamily="65" charset="-120"/>
              </a:rPr>
              <a:t>分</a:t>
            </a:r>
            <a:r>
              <a:rPr kumimoji="0" lang="en-US" altLang="zh-TW" sz="4000" dirty="0">
                <a:solidFill>
                  <a:srgbClr val="FFFF00"/>
                </a:solidFill>
                <a:latin typeface="標楷體" panose="03000509000000000000" pitchFamily="65" charset="-120"/>
                <a:ea typeface="標楷體" panose="03000509000000000000" pitchFamily="65" charset="-120"/>
              </a:rPr>
              <a:t>)</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28008"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9091A9-563C-4CF7-926E-E116972EE109}" type="slidenum">
              <a:rPr kumimoji="0" lang="zh-TW" altLang="en-US" smtClean="0">
                <a:solidFill>
                  <a:srgbClr val="FEFFFF"/>
                </a:solidFill>
                <a:latin typeface="Century Gothic" panose="020B0502020202020204" pitchFamily="34" charset="0"/>
              </a:rPr>
              <a:pPr/>
              <a:t>64</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內容版面配置區 2"/>
          <p:cNvSpPr>
            <a:spLocks noGrp="1"/>
          </p:cNvSpPr>
          <p:nvPr>
            <p:ph idx="1"/>
          </p:nvPr>
        </p:nvSpPr>
        <p:spPr>
          <a:xfrm>
            <a:off x="2268998" y="1763406"/>
            <a:ext cx="7705725" cy="2833687"/>
          </a:xfrm>
        </p:spPr>
        <p:txBody>
          <a:bodyPr/>
          <a:lstStyle/>
          <a:p>
            <a:pPr eaLnBrk="1" hangingPunct="1"/>
            <a:r>
              <a:rPr lang="zh-TW" altLang="en-US" sz="3600" dirty="0" smtClean="0">
                <a:solidFill>
                  <a:schemeClr val="tx1"/>
                </a:solidFill>
                <a:latin typeface="標楷體" panose="03000509000000000000" pitchFamily="65" charset="-120"/>
                <a:ea typeface="標楷體" panose="03000509000000000000" pitchFamily="65" charset="-120"/>
                <a:cs typeface="超研澤粗魏碑"/>
              </a:rPr>
              <a:t>每學期滿</a:t>
            </a:r>
            <a:r>
              <a:rPr lang="en-US" altLang="zh-TW" sz="3600" dirty="0" smtClean="0">
                <a:solidFill>
                  <a:schemeClr val="tx1"/>
                </a:solidFill>
                <a:latin typeface="標楷體" panose="03000509000000000000" pitchFamily="65" charset="-120"/>
                <a:ea typeface="標楷體" panose="03000509000000000000" pitchFamily="65" charset="-120"/>
                <a:cs typeface="超研澤粗魏碑"/>
              </a:rPr>
              <a:t>16</a:t>
            </a:r>
            <a:r>
              <a:rPr lang="zh-TW" altLang="en-US" sz="3600" dirty="0" smtClean="0">
                <a:solidFill>
                  <a:schemeClr val="tx1"/>
                </a:solidFill>
                <a:latin typeface="標楷體" panose="03000509000000000000" pitchFamily="65" charset="-120"/>
                <a:ea typeface="標楷體" panose="03000509000000000000" pitchFamily="65" charset="-120"/>
                <a:cs typeface="超研澤粗魏碑"/>
              </a:rPr>
              <a:t>小時</a:t>
            </a:r>
            <a:r>
              <a:rPr lang="en-US" altLang="zh-TW" sz="3600" dirty="0" smtClean="0">
                <a:solidFill>
                  <a:schemeClr val="tx1"/>
                </a:solidFill>
                <a:latin typeface="標楷體" panose="03000509000000000000" pitchFamily="65" charset="-120"/>
                <a:ea typeface="標楷體" panose="03000509000000000000" pitchFamily="65" charset="-120"/>
                <a:cs typeface="超研澤粗魏碑"/>
              </a:rPr>
              <a:t>(</a:t>
            </a:r>
            <a:r>
              <a:rPr lang="zh-TW" altLang="en-US" sz="3600" dirty="0" smtClean="0">
                <a:solidFill>
                  <a:schemeClr val="tx1"/>
                </a:solidFill>
                <a:latin typeface="標楷體" panose="03000509000000000000" pitchFamily="65" charset="-120"/>
                <a:ea typeface="標楷體" panose="03000509000000000000" pitchFamily="65" charset="-120"/>
                <a:cs typeface="超研澤粗魏碑"/>
              </a:rPr>
              <a:t>節</a:t>
            </a:r>
            <a:r>
              <a:rPr lang="en-US" altLang="zh-TW" sz="3600" dirty="0" smtClean="0">
                <a:solidFill>
                  <a:schemeClr val="tx1"/>
                </a:solidFill>
                <a:latin typeface="標楷體" panose="03000509000000000000" pitchFamily="65" charset="-120"/>
                <a:ea typeface="標楷體" panose="03000509000000000000" pitchFamily="65" charset="-120"/>
                <a:cs typeface="超研澤粗魏碑"/>
              </a:rPr>
              <a:t>)</a:t>
            </a:r>
            <a:r>
              <a:rPr lang="zh-TW" altLang="en-US" sz="3600" dirty="0" smtClean="0">
                <a:solidFill>
                  <a:schemeClr val="tx1"/>
                </a:solidFill>
                <a:latin typeface="標楷體" panose="03000509000000000000" pitchFamily="65" charset="-120"/>
                <a:ea typeface="標楷體" panose="03000509000000000000" pitchFamily="65" charset="-120"/>
                <a:cs typeface="超研澤粗魏碑"/>
              </a:rPr>
              <a:t>以上，並經</a:t>
            </a:r>
            <a:r>
              <a:rPr lang="zh-TW" altLang="en-US" sz="3600" b="1" u="sng" dirty="0" smtClean="0">
                <a:solidFill>
                  <a:srgbClr val="FF0000"/>
                </a:solidFill>
                <a:latin typeface="標楷體" panose="03000509000000000000" pitchFamily="65" charset="-120"/>
                <a:ea typeface="標楷體" panose="03000509000000000000" pitchFamily="65" charset="-120"/>
                <a:cs typeface="超研澤粗魏碑"/>
              </a:rPr>
              <a:t>教師評核通過者</a:t>
            </a:r>
            <a:r>
              <a:rPr lang="zh-TW" altLang="en-US" sz="3600" dirty="0" smtClean="0">
                <a:solidFill>
                  <a:schemeClr val="tx1"/>
                </a:solidFill>
                <a:latin typeface="標楷體" panose="03000509000000000000" pitchFamily="65" charset="-120"/>
                <a:ea typeface="標楷體" panose="03000509000000000000" pitchFamily="65" charset="-120"/>
                <a:cs typeface="超研澤粗魏碑"/>
              </a:rPr>
              <a:t>給</a:t>
            </a:r>
            <a:r>
              <a:rPr lang="en-US" altLang="zh-TW" sz="3600" dirty="0" smtClean="0">
                <a:solidFill>
                  <a:schemeClr val="tx1"/>
                </a:solidFill>
                <a:latin typeface="標楷體" panose="03000509000000000000" pitchFamily="65" charset="-120"/>
                <a:ea typeface="標楷體" panose="03000509000000000000" pitchFamily="65" charset="-120"/>
                <a:cs typeface="超研澤粗魏碑"/>
              </a:rPr>
              <a:t>2</a:t>
            </a:r>
            <a:r>
              <a:rPr lang="zh-TW" altLang="en-US" sz="3600" dirty="0" smtClean="0">
                <a:solidFill>
                  <a:schemeClr val="tx1"/>
                </a:solidFill>
                <a:latin typeface="標楷體" panose="03000509000000000000" pitchFamily="65" charset="-120"/>
                <a:ea typeface="標楷體" panose="03000509000000000000" pitchFamily="65" charset="-120"/>
                <a:cs typeface="超研澤粗魏碑"/>
              </a:rPr>
              <a:t>分。</a:t>
            </a:r>
            <a:endParaRPr lang="en-US" altLang="zh-TW" sz="3600" dirty="0" smtClean="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600" dirty="0" smtClean="0">
                <a:solidFill>
                  <a:schemeClr val="tx1"/>
                </a:solidFill>
                <a:latin typeface="標楷體" panose="03000509000000000000" pitchFamily="65" charset="-120"/>
                <a:ea typeface="標楷體" panose="03000509000000000000" pitchFamily="65" charset="-120"/>
                <a:cs typeface="超研澤粗魏碑"/>
              </a:rPr>
              <a:t>技藝課程亦列為社團採計。</a:t>
            </a:r>
          </a:p>
        </p:txBody>
      </p:sp>
      <p:sp>
        <p:nvSpPr>
          <p:cNvPr id="129027" name="標題 1"/>
          <p:cNvSpPr txBox="1">
            <a:spLocks/>
          </p:cNvSpPr>
          <p:nvPr/>
        </p:nvSpPr>
        <p:spPr bwMode="auto">
          <a:xfrm>
            <a:off x="1884363" y="546100"/>
            <a:ext cx="8802687"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社團參與</a:t>
            </a:r>
            <a:r>
              <a:rPr kumimoji="0" lang="en-US" altLang="zh-TW" sz="4000">
                <a:solidFill>
                  <a:srgbClr val="FFFF00"/>
                </a:solidFill>
                <a:latin typeface="標楷體" panose="03000509000000000000" pitchFamily="65" charset="-120"/>
                <a:ea typeface="標楷體" panose="03000509000000000000" pitchFamily="65" charset="-120"/>
              </a:rPr>
              <a:t>(10</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29028"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3102E92-82D1-4AB9-99AF-427292DDEB00}" type="slidenum">
              <a:rPr kumimoji="0" lang="zh-TW" altLang="en-US" smtClean="0">
                <a:solidFill>
                  <a:srgbClr val="FEFFFF"/>
                </a:solidFill>
                <a:latin typeface="Century Gothic" panose="020B0502020202020204" pitchFamily="34" charset="0"/>
              </a:rPr>
              <a:pPr/>
              <a:t>65</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內容版面配置區 2"/>
          <p:cNvSpPr>
            <a:spLocks noGrp="1"/>
          </p:cNvSpPr>
          <p:nvPr>
            <p:ph idx="1"/>
          </p:nvPr>
        </p:nvSpPr>
        <p:spPr>
          <a:xfrm>
            <a:off x="2353034" y="1655251"/>
            <a:ext cx="8027987" cy="2833687"/>
          </a:xfrm>
        </p:spPr>
        <p:txBody>
          <a:bodyPr/>
          <a:lstStyle/>
          <a:p>
            <a:pPr eaLnBrk="1" hangingPunct="1"/>
            <a:r>
              <a:rPr lang="zh-TW" altLang="en-US" sz="3200" dirty="0" smtClean="0">
                <a:solidFill>
                  <a:schemeClr val="tx1"/>
                </a:solidFill>
                <a:latin typeface="標楷體" panose="03000509000000000000" pitchFamily="65" charset="-120"/>
                <a:ea typeface="標楷體" panose="03000509000000000000" pitchFamily="65" charset="-120"/>
              </a:rPr>
              <a:t>總時數以</a:t>
            </a:r>
            <a:r>
              <a:rPr lang="en-US" altLang="zh-TW" sz="3200" dirty="0" smtClean="0">
                <a:solidFill>
                  <a:schemeClr val="tx1"/>
                </a:solidFill>
                <a:latin typeface="標楷體" panose="03000509000000000000" pitchFamily="65" charset="-120"/>
                <a:ea typeface="標楷體" panose="03000509000000000000" pitchFamily="65" charset="-120"/>
              </a:rPr>
              <a:t>50</a:t>
            </a:r>
            <a:r>
              <a:rPr lang="zh-TW" altLang="en-US" sz="3200" dirty="0" smtClean="0">
                <a:solidFill>
                  <a:schemeClr val="tx1"/>
                </a:solidFill>
                <a:latin typeface="標楷體" panose="03000509000000000000" pitchFamily="65" charset="-120"/>
                <a:ea typeface="標楷體" panose="03000509000000000000" pitchFamily="65" charset="-120"/>
              </a:rPr>
              <a:t>小時計，每小時</a:t>
            </a:r>
            <a:r>
              <a:rPr lang="en-US" altLang="zh-TW" sz="3200" dirty="0" smtClean="0">
                <a:solidFill>
                  <a:schemeClr val="tx1"/>
                </a:solidFill>
                <a:latin typeface="標楷體" panose="03000509000000000000" pitchFamily="65" charset="-120"/>
                <a:ea typeface="標楷體" panose="03000509000000000000" pitchFamily="65" charset="-120"/>
              </a:rPr>
              <a:t>0.3</a:t>
            </a:r>
            <a:r>
              <a:rPr lang="zh-TW" altLang="en-US" sz="3200" dirty="0" smtClean="0">
                <a:solidFill>
                  <a:schemeClr val="tx1"/>
                </a:solidFill>
                <a:latin typeface="標楷體" panose="03000509000000000000" pitchFamily="65" charset="-120"/>
                <a:ea typeface="標楷體" panose="03000509000000000000" pitchFamily="65" charset="-120"/>
              </a:rPr>
              <a:t>分。</a:t>
            </a:r>
            <a:endParaRPr lang="en-US" altLang="zh-TW" sz="3200" dirty="0" smtClean="0">
              <a:solidFill>
                <a:schemeClr val="tx1"/>
              </a:solidFill>
              <a:latin typeface="標楷體" panose="03000509000000000000" pitchFamily="65" charset="-120"/>
              <a:ea typeface="標楷體" panose="03000509000000000000" pitchFamily="65" charset="-120"/>
            </a:endParaRPr>
          </a:p>
          <a:p>
            <a:pPr eaLnBrk="1" hangingPunct="1"/>
            <a:r>
              <a:rPr lang="zh-TW" altLang="en-US" sz="3200" dirty="0" smtClean="0">
                <a:solidFill>
                  <a:schemeClr val="tx1"/>
                </a:solidFill>
                <a:latin typeface="標楷體" panose="03000509000000000000" pitchFamily="65" charset="-120"/>
                <a:ea typeface="標楷體" panose="03000509000000000000" pitchFamily="65" charset="-120"/>
              </a:rPr>
              <a:t>分成三類：校內服務、學校與校外機構合作、校外服務</a:t>
            </a:r>
            <a:r>
              <a:rPr lang="en-US" altLang="zh-TW" sz="3200" dirty="0" smtClean="0">
                <a:solidFill>
                  <a:schemeClr val="tx1"/>
                </a:solidFill>
                <a:latin typeface="標楷體" panose="03000509000000000000" pitchFamily="65" charset="-120"/>
                <a:ea typeface="標楷體" panose="03000509000000000000" pitchFamily="65" charset="-120"/>
              </a:rPr>
              <a:t>(</a:t>
            </a:r>
            <a:r>
              <a:rPr lang="zh-TW" altLang="en-US" sz="3200" dirty="0" smtClean="0">
                <a:solidFill>
                  <a:schemeClr val="tx1"/>
                </a:solidFill>
                <a:latin typeface="標楷體" panose="03000509000000000000" pitchFamily="65" charset="-120"/>
                <a:ea typeface="標楷體" panose="03000509000000000000" pitchFamily="65" charset="-120"/>
              </a:rPr>
              <a:t>教育局之服務學習機構一覽表：</a:t>
            </a:r>
            <a:r>
              <a:rPr lang="en-US" altLang="zh-TW" dirty="0" smtClean="0">
                <a:solidFill>
                  <a:srgbClr val="3333FF"/>
                </a:solidFill>
                <a:latin typeface="標楷體" panose="03000509000000000000" pitchFamily="65" charset="-120"/>
                <a:ea typeface="標楷體" panose="03000509000000000000" pitchFamily="65" charset="-120"/>
                <a:hlinkClick r:id="rId2"/>
              </a:rPr>
              <a:t>http://163.26.134.3/12service/12service.aspx</a:t>
            </a:r>
            <a:endParaRPr lang="en-US" altLang="zh-TW" sz="3200" dirty="0" smtClean="0">
              <a:solidFill>
                <a:srgbClr val="3333FF"/>
              </a:solidFill>
              <a:latin typeface="標楷體" panose="03000509000000000000" pitchFamily="65" charset="-120"/>
              <a:ea typeface="標楷體" panose="03000509000000000000" pitchFamily="65" charset="-120"/>
            </a:endParaRPr>
          </a:p>
          <a:p>
            <a:pPr eaLnBrk="1" hangingPunct="1"/>
            <a:r>
              <a:rPr lang="zh-TW" altLang="en-US" sz="3200" dirty="0" smtClean="0">
                <a:latin typeface="標楷體" panose="03000509000000000000" pitchFamily="65" charset="-120"/>
                <a:ea typeface="標楷體" panose="03000509000000000000" pitchFamily="65" charset="-120"/>
              </a:rPr>
              <a:t>校外服務學習</a:t>
            </a:r>
            <a:r>
              <a:rPr lang="zh-TW" altLang="en-US" sz="3200" dirty="0" smtClean="0">
                <a:solidFill>
                  <a:srgbClr val="FF0000"/>
                </a:solidFill>
                <a:latin typeface="標楷體" panose="03000509000000000000" pitchFamily="65" charset="-120"/>
                <a:ea typeface="標楷體" panose="03000509000000000000" pitchFamily="65" charset="-120"/>
              </a:rPr>
              <a:t>需事先經家長同意後，向學校申請登記參加</a:t>
            </a:r>
            <a:r>
              <a:rPr lang="zh-TW" altLang="en-US" sz="3200" dirty="0" smtClean="0">
                <a:latin typeface="標楷體" panose="03000509000000000000" pitchFamily="65" charset="-120"/>
                <a:ea typeface="標楷體" panose="03000509000000000000" pitchFamily="65" charset="-120"/>
              </a:rPr>
              <a:t>後，始得採計。</a:t>
            </a:r>
            <a:endParaRPr lang="en-US" altLang="zh-TW" sz="3200" dirty="0" smtClean="0">
              <a:latin typeface="標楷體" panose="03000509000000000000" pitchFamily="65" charset="-120"/>
              <a:ea typeface="標楷體" panose="03000509000000000000" pitchFamily="65" charset="-120"/>
            </a:endParaRPr>
          </a:p>
          <a:p>
            <a:pPr eaLnBrk="1" hangingPunct="1"/>
            <a:r>
              <a:rPr lang="zh-TW" altLang="en-US" sz="3200" dirty="0" smtClean="0">
                <a:latin typeface="標楷體" panose="03000509000000000000" pitchFamily="65" charset="-120"/>
                <a:ea typeface="標楷體" panose="03000509000000000000" pitchFamily="65" charset="-120"/>
              </a:rPr>
              <a:t>重考生的部分</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依</a:t>
            </a:r>
            <a:r>
              <a:rPr lang="zh-TW" altLang="en-US" sz="3200" smtClean="0">
                <a:latin typeface="標楷體" panose="03000509000000000000" pitchFamily="65" charset="-120"/>
                <a:ea typeface="標楷體" panose="03000509000000000000" pitchFamily="65" charset="-120"/>
              </a:rPr>
              <a:t>推動小組決議</a:t>
            </a:r>
            <a:r>
              <a:rPr lang="en-US" altLang="zh-TW" sz="3200" dirty="0" smtClean="0">
                <a:latin typeface="標楷體" panose="03000509000000000000" pitchFamily="65" charset="-120"/>
                <a:ea typeface="標楷體" panose="03000509000000000000" pitchFamily="65" charset="-120"/>
              </a:rPr>
              <a:t>)</a:t>
            </a:r>
            <a:endParaRPr lang="zh-TW" altLang="en-US" sz="3200" dirty="0" smtClean="0">
              <a:latin typeface="標楷體" panose="03000509000000000000" pitchFamily="65" charset="-120"/>
              <a:ea typeface="標楷體" panose="03000509000000000000" pitchFamily="65" charset="-120"/>
            </a:endParaRPr>
          </a:p>
        </p:txBody>
      </p:sp>
      <p:sp>
        <p:nvSpPr>
          <p:cNvPr id="130051" name="標題 1"/>
          <p:cNvSpPr txBox="1">
            <a:spLocks/>
          </p:cNvSpPr>
          <p:nvPr/>
        </p:nvSpPr>
        <p:spPr bwMode="auto">
          <a:xfrm>
            <a:off x="1884363" y="460375"/>
            <a:ext cx="8802687"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1(15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30052"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0F57DB0-0562-4A06-9FDF-1DF94CBF5692}" type="slidenum">
              <a:rPr kumimoji="0" lang="zh-TW" altLang="en-US" smtClean="0">
                <a:solidFill>
                  <a:srgbClr val="FEFFFF"/>
                </a:solidFill>
                <a:latin typeface="Century Gothic" panose="020B0502020202020204" pitchFamily="34" charset="0"/>
              </a:rPr>
              <a:pPr/>
              <a:t>66</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內容版面配置區 2"/>
          <p:cNvSpPr>
            <a:spLocks noGrp="1"/>
          </p:cNvSpPr>
          <p:nvPr>
            <p:ph idx="1"/>
          </p:nvPr>
        </p:nvSpPr>
        <p:spPr>
          <a:xfrm>
            <a:off x="3236913" y="1339850"/>
            <a:ext cx="6686550" cy="471488"/>
          </a:xfrm>
        </p:spPr>
        <p:txBody>
          <a:bodyPr/>
          <a:lstStyle/>
          <a:p>
            <a:pPr eaLnBrk="1" hangingPunct="1"/>
            <a:r>
              <a:rPr lang="zh-TW" altLang="en-US" sz="2800" smtClean="0">
                <a:latin typeface="標楷體" panose="03000509000000000000" pitchFamily="65" charset="-120"/>
                <a:ea typeface="標楷體" panose="03000509000000000000" pitchFamily="65" charset="-120"/>
              </a:rPr>
              <a:t>學生申請服務學習示意圖</a:t>
            </a:r>
          </a:p>
        </p:txBody>
      </p:sp>
      <p:sp>
        <p:nvSpPr>
          <p:cNvPr id="3" name="Rectangle 2"/>
          <p:cNvSpPr>
            <a:spLocks noChangeArrowheads="1"/>
          </p:cNvSpPr>
          <p:nvPr/>
        </p:nvSpPr>
        <p:spPr bwMode="auto">
          <a:xfrm>
            <a:off x="3179763" y="2470150"/>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7" name="Rectangle 3"/>
          <p:cNvSpPr>
            <a:spLocks noChangeArrowheads="1"/>
          </p:cNvSpPr>
          <p:nvPr/>
        </p:nvSpPr>
        <p:spPr bwMode="auto">
          <a:xfrm>
            <a:off x="3179763" y="4818063"/>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182277" name="Text Box 2"/>
          <p:cNvSpPr txBox="1">
            <a:spLocks noChangeArrowheads="1"/>
          </p:cNvSpPr>
          <p:nvPr/>
        </p:nvSpPr>
        <p:spPr bwMode="auto">
          <a:xfrm>
            <a:off x="3727450" y="5767388"/>
            <a:ext cx="5141913" cy="671512"/>
          </a:xfrm>
          <a:prstGeom prst="rect">
            <a:avLst/>
          </a:prstGeom>
          <a:solidFill>
            <a:srgbClr val="FFFFFF"/>
          </a:solidFill>
          <a:ln w="9525">
            <a:noFill/>
            <a:miter lim="800000"/>
            <a:headEnd/>
            <a:tailEnd/>
          </a:ln>
        </p:spPr>
        <p:txBody>
          <a:bodyPr/>
          <a:lstStyle/>
          <a:p>
            <a:pPr eaLnBrk="1" hangingPunct="1">
              <a:defRPr/>
            </a:pPr>
            <a:r>
              <a:rPr lang="zh-TW" altLang="en-US" dirty="0">
                <a:solidFill>
                  <a:srgbClr val="FF0000"/>
                </a:solidFill>
                <a:latin typeface="標楷體" panose="03000509000000000000" pitchFamily="65" charset="-120"/>
                <a:ea typeface="標楷體" panose="03000509000000000000" pitchFamily="65" charset="-120"/>
                <a:cs typeface="Mangal" pitchFamily="2"/>
              </a:rPr>
              <a:t>非上述服務學習機構之單位，請向教育局或學校申請列入市級或學校校外服務學務機構一覽表。</a:t>
            </a:r>
            <a:endParaRPr lang="zh-TW" altLang="en-US" sz="1333" dirty="0">
              <a:solidFill>
                <a:prstClr val="black"/>
              </a:solidFill>
              <a:latin typeface="標楷體" panose="03000509000000000000" pitchFamily="65" charset="-120"/>
              <a:ea typeface="標楷體" panose="03000509000000000000" pitchFamily="65" charset="-120"/>
              <a:cs typeface="Mangal" pitchFamily="2"/>
            </a:endParaRPr>
          </a:p>
        </p:txBody>
      </p:sp>
      <p:pic>
        <p:nvPicPr>
          <p:cNvPr id="131078" name="Picture 7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0775" y="1917700"/>
            <a:ext cx="7813675" cy="374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1079" name="標題 1"/>
          <p:cNvSpPr txBox="1">
            <a:spLocks/>
          </p:cNvSpPr>
          <p:nvPr/>
        </p:nvSpPr>
        <p:spPr bwMode="auto">
          <a:xfrm>
            <a:off x="1757363" y="393700"/>
            <a:ext cx="8804275"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2</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31080"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CAE00E5-6817-452F-8FBD-53DA436729BB}" type="slidenum">
              <a:rPr kumimoji="0" lang="zh-TW" altLang="en-US" smtClean="0">
                <a:solidFill>
                  <a:srgbClr val="FEFFFF"/>
                </a:solidFill>
                <a:latin typeface="Century Gothic" panose="020B0502020202020204" pitchFamily="34" charset="0"/>
              </a:rPr>
              <a:pPr/>
              <a:t>67</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內容版面配置區 2"/>
          <p:cNvSpPr>
            <a:spLocks noGrp="1"/>
          </p:cNvSpPr>
          <p:nvPr>
            <p:ph idx="1"/>
          </p:nvPr>
        </p:nvSpPr>
        <p:spPr>
          <a:xfrm>
            <a:off x="3411538" y="3660774"/>
            <a:ext cx="7526337" cy="2681031"/>
          </a:xfrm>
        </p:spPr>
        <p:txBody>
          <a:bodyPr/>
          <a:lstStyle/>
          <a:p>
            <a:pPr marL="0" indent="0" eaLnBrk="1" hangingPunct="1"/>
            <a:r>
              <a:rPr lang="zh-TW" altLang="en-US" sz="3200" dirty="0" smtClean="0">
                <a:solidFill>
                  <a:schemeClr val="tx1"/>
                </a:solidFill>
                <a:latin typeface="標楷體" panose="03000509000000000000" pitchFamily="65" charset="-120"/>
                <a:ea typeface="標楷體" panose="03000509000000000000" pitchFamily="65" charset="-120"/>
                <a:cs typeface="超研澤粗魏碑"/>
              </a:rPr>
              <a:t>以個人完成四項檢測為原則，經醫院、學校或檢測站認定無法完成檢測者，得擇項檢測，按照計分標準予以計分。</a:t>
            </a:r>
            <a:endParaRPr lang="en-US" altLang="zh-TW" sz="3200" dirty="0" smtClean="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dirty="0" smtClean="0">
                <a:solidFill>
                  <a:schemeClr val="tx1"/>
                </a:solidFill>
                <a:latin typeface="標楷體" panose="03000509000000000000" pitchFamily="65" charset="-120"/>
                <a:ea typeface="標楷體" panose="03000509000000000000" pitchFamily="65" charset="-120"/>
                <a:cs typeface="超研澤粗魏碑"/>
              </a:rPr>
              <a:t>身心障礙、重大傷病、體弱學生、學校</a:t>
            </a:r>
            <a:r>
              <a:rPr lang="zh-TW" altLang="en-US" sz="3200" smtClean="0">
                <a:solidFill>
                  <a:schemeClr val="tx1"/>
                </a:solidFill>
                <a:latin typeface="標楷體" panose="03000509000000000000" pitchFamily="65" charset="-120"/>
                <a:ea typeface="標楷體" panose="03000509000000000000" pitchFamily="65" charset="-120"/>
                <a:cs typeface="超研澤粗魏碑"/>
              </a:rPr>
              <a:t>專責小組認定</a:t>
            </a:r>
            <a:r>
              <a:rPr lang="zh-TW" altLang="en-US" sz="3200" dirty="0" smtClean="0">
                <a:solidFill>
                  <a:schemeClr val="tx1"/>
                </a:solidFill>
                <a:latin typeface="標楷體" panose="03000509000000000000" pitchFamily="65" charset="-120"/>
                <a:ea typeface="標楷體" panose="03000509000000000000" pitchFamily="65" charset="-120"/>
                <a:cs typeface="超研澤粗魏碑"/>
              </a:rPr>
              <a:t>不宜檢測之學生，以</a:t>
            </a:r>
            <a:r>
              <a:rPr lang="en-US" altLang="zh-TW" sz="3200" dirty="0" smtClean="0">
                <a:solidFill>
                  <a:srgbClr val="FF0000"/>
                </a:solidFill>
                <a:latin typeface="標楷體" panose="03000509000000000000" pitchFamily="65" charset="-120"/>
                <a:ea typeface="標楷體" panose="03000509000000000000" pitchFamily="65" charset="-120"/>
                <a:cs typeface="超研澤粗魏碑"/>
              </a:rPr>
              <a:t>4</a:t>
            </a:r>
            <a:r>
              <a:rPr lang="zh-TW" altLang="en-US" sz="3200" dirty="0" smtClean="0">
                <a:solidFill>
                  <a:srgbClr val="FF0000"/>
                </a:solidFill>
                <a:latin typeface="標楷體" panose="03000509000000000000" pitchFamily="65" charset="-120"/>
                <a:ea typeface="標楷體" panose="03000509000000000000" pitchFamily="65" charset="-120"/>
                <a:cs typeface="超研澤粗魏碑"/>
              </a:rPr>
              <a:t>分</a:t>
            </a:r>
            <a:r>
              <a:rPr lang="zh-TW" altLang="en-US" sz="3200" dirty="0" smtClean="0">
                <a:solidFill>
                  <a:schemeClr val="tx1"/>
                </a:solidFill>
                <a:latin typeface="標楷體" panose="03000509000000000000" pitchFamily="65" charset="-120"/>
                <a:ea typeface="標楷體" panose="03000509000000000000" pitchFamily="65" charset="-120"/>
                <a:cs typeface="超研澤粗魏碑"/>
              </a:rPr>
              <a:t>計。</a:t>
            </a:r>
          </a:p>
        </p:txBody>
      </p:sp>
      <p:graphicFrame>
        <p:nvGraphicFramePr>
          <p:cNvPr id="5" name="表格 4"/>
          <p:cNvGraphicFramePr>
            <a:graphicFrameLocks noGrp="1"/>
          </p:cNvGraphicFramePr>
          <p:nvPr/>
        </p:nvGraphicFramePr>
        <p:xfrm>
          <a:off x="3411538" y="1579563"/>
          <a:ext cx="7267576" cy="1895475"/>
        </p:xfrm>
        <a:graphic>
          <a:graphicData uri="http://schemas.openxmlformats.org/drawingml/2006/table">
            <a:tbl>
              <a:tblPr>
                <a:tableStyleId>{5C22544A-7EE6-4342-B048-85BDC9FD1C3A}</a:tableStyleId>
              </a:tblPr>
              <a:tblGrid>
                <a:gridCol w="1433688">
                  <a:extLst>
                    <a:ext uri="{9D8B030D-6E8A-4147-A177-3AD203B41FA5}">
                      <a16:colId xmlns:a16="http://schemas.microsoft.com/office/drawing/2014/main" xmlns="" val="20000"/>
                    </a:ext>
                  </a:extLst>
                </a:gridCol>
                <a:gridCol w="1458472">
                  <a:extLst>
                    <a:ext uri="{9D8B030D-6E8A-4147-A177-3AD203B41FA5}">
                      <a16:colId xmlns:a16="http://schemas.microsoft.com/office/drawing/2014/main" xmlns="" val="20001"/>
                    </a:ext>
                  </a:extLst>
                </a:gridCol>
                <a:gridCol w="1458472">
                  <a:extLst>
                    <a:ext uri="{9D8B030D-6E8A-4147-A177-3AD203B41FA5}">
                      <a16:colId xmlns:a16="http://schemas.microsoft.com/office/drawing/2014/main" xmlns="" val="20002"/>
                    </a:ext>
                  </a:extLst>
                </a:gridCol>
                <a:gridCol w="1458472">
                  <a:extLst>
                    <a:ext uri="{9D8B030D-6E8A-4147-A177-3AD203B41FA5}">
                      <a16:colId xmlns:a16="http://schemas.microsoft.com/office/drawing/2014/main" xmlns="" val="20003"/>
                    </a:ext>
                  </a:extLst>
                </a:gridCol>
                <a:gridCol w="1458472">
                  <a:extLst>
                    <a:ext uri="{9D8B030D-6E8A-4147-A177-3AD203B41FA5}">
                      <a16:colId xmlns:a16="http://schemas.microsoft.com/office/drawing/2014/main" xmlns="" val="20004"/>
                    </a:ext>
                  </a:extLst>
                </a:gridCol>
              </a:tblGrid>
              <a:tr h="126633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四項</a:t>
                      </a:r>
                      <a:r>
                        <a:rPr lang="zh-TW" altLang="en-US" sz="2800" u="none" strike="noStrike" dirty="0" smtClean="0">
                          <a:effectLst/>
                          <a:latin typeface="標楷體" panose="03000509000000000000" pitchFamily="65" charset="-120"/>
                          <a:ea typeface="標楷體" panose="03000509000000000000" pitchFamily="65" charset="-120"/>
                        </a:rPr>
                        <a:t>均</a:t>
                      </a:r>
                      <a:endParaRPr lang="en-US" altLang="zh-TW" sz="2800" u="none" strike="noStrike" dirty="0" smtClean="0">
                        <a:effectLst/>
                        <a:latin typeface="標楷體" panose="03000509000000000000" pitchFamily="65" charset="-120"/>
                        <a:ea typeface="標楷體" panose="03000509000000000000" pitchFamily="65" charset="-120"/>
                      </a:endParaRPr>
                    </a:p>
                    <a:p>
                      <a:pPr algn="ctr" fontAlgn="ctr"/>
                      <a:r>
                        <a:rPr lang="zh-TW" altLang="en-US" sz="2800" u="none" strike="noStrike" dirty="0" smtClean="0">
                          <a:effectLst/>
                          <a:latin typeface="標楷體" panose="03000509000000000000" pitchFamily="65" charset="-120"/>
                          <a:ea typeface="標楷體" panose="03000509000000000000" pitchFamily="65" charset="-120"/>
                        </a:rPr>
                        <a:t>未達</a:t>
                      </a:r>
                      <a:r>
                        <a:rPr lang="zh-TW" altLang="en-US" sz="2800" u="none" strike="noStrike" dirty="0">
                          <a:effectLst/>
                          <a:latin typeface="標楷體" panose="03000509000000000000" pitchFamily="65" charset="-120"/>
                          <a:ea typeface="標楷體" panose="03000509000000000000" pitchFamily="65" charset="-120"/>
                        </a:rPr>
                        <a:t>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任兩</a:t>
                      </a:r>
                      <a:r>
                        <a:rPr lang="zh-TW" altLang="en-US" sz="2800" u="none" strike="noStrike" dirty="0" smtClean="0">
                          <a:effectLst/>
                          <a:latin typeface="標楷體" panose="03000509000000000000" pitchFamily="65" charset="-120"/>
                          <a:ea typeface="標楷體" panose="03000509000000000000" pitchFamily="65" charset="-120"/>
                        </a:rPr>
                        <a:t>項</a:t>
                      </a:r>
                      <a:endParaRPr lang="en-US" altLang="zh-TW" sz="2800" u="none" strike="noStrike" dirty="0" smtClean="0">
                        <a:effectLst/>
                        <a:latin typeface="標楷體" panose="03000509000000000000" pitchFamily="65" charset="-120"/>
                        <a:ea typeface="標楷體" panose="03000509000000000000" pitchFamily="65" charset="-120"/>
                      </a:endParaRPr>
                    </a:p>
                    <a:p>
                      <a:pPr algn="ctr" fontAlgn="ctr"/>
                      <a:r>
                        <a:rPr lang="zh-TW" altLang="en-US" sz="2800" u="none" strike="noStrike" dirty="0" smtClean="0">
                          <a:effectLst/>
                          <a:latin typeface="標楷體" panose="03000509000000000000" pitchFamily="65" charset="-120"/>
                          <a:ea typeface="標楷體" panose="03000509000000000000" pitchFamily="65" charset="-120"/>
                        </a:rPr>
                        <a:t>達</a:t>
                      </a:r>
                      <a:r>
                        <a:rPr lang="zh-TW" altLang="en-US" sz="2800" u="none" strike="noStrike" dirty="0">
                          <a:effectLst/>
                          <a:latin typeface="標楷體" panose="03000509000000000000" pitchFamily="65" charset="-120"/>
                          <a:ea typeface="標楷體" panose="03000509000000000000" pitchFamily="65" charset="-120"/>
                        </a:rPr>
                        <a:t>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50</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75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85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629141">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4</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6</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8</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9</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10</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32119" name="文字方塊 1"/>
          <p:cNvSpPr txBox="1">
            <a:spLocks noChangeArrowheads="1"/>
          </p:cNvSpPr>
          <p:nvPr/>
        </p:nvSpPr>
        <p:spPr bwMode="auto">
          <a:xfrm>
            <a:off x="921544" y="2320465"/>
            <a:ext cx="2159000" cy="34163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600" dirty="0">
                <a:solidFill>
                  <a:srgbClr val="0000CC"/>
                </a:solidFill>
                <a:latin typeface="標楷體" panose="03000509000000000000" pitchFamily="65" charset="-120"/>
                <a:ea typeface="標楷體" panose="03000509000000000000" pitchFamily="65" charset="-120"/>
                <a:cs typeface="超研澤顏楷"/>
              </a:rPr>
              <a:t>未來體適能越發重要，鼓勵孩子平時就要多運動</a:t>
            </a:r>
          </a:p>
        </p:txBody>
      </p:sp>
      <p:sp>
        <p:nvSpPr>
          <p:cNvPr id="132120"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體適能</a:t>
            </a:r>
            <a:r>
              <a:rPr kumimoji="0" lang="en-US" altLang="zh-TW" sz="4000">
                <a:solidFill>
                  <a:srgbClr val="FFFF00"/>
                </a:solidFill>
                <a:latin typeface="標楷體" panose="03000509000000000000" pitchFamily="65" charset="-120"/>
                <a:ea typeface="標楷體" panose="03000509000000000000" pitchFamily="65" charset="-120"/>
              </a:rPr>
              <a:t>(10</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32121"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7007D3A-EEBA-4AF4-8054-B604127B6E3C}" type="slidenum">
              <a:rPr kumimoji="0" lang="zh-TW" altLang="en-US" smtClean="0">
                <a:solidFill>
                  <a:srgbClr val="FEFFFF"/>
                </a:solidFill>
                <a:latin typeface="Century Gothic" panose="020B0502020202020204" pitchFamily="34" charset="0"/>
              </a:rPr>
              <a:pPr/>
              <a:t>68</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標題 1"/>
          <p:cNvSpPr>
            <a:spLocks noGrp="1"/>
          </p:cNvSpPr>
          <p:nvPr>
            <p:ph type="title"/>
          </p:nvPr>
        </p:nvSpPr>
        <p:spPr>
          <a:xfrm>
            <a:off x="1931988" y="455613"/>
            <a:ext cx="9247187" cy="863600"/>
          </a:xfrm>
          <a:solidFill>
            <a:srgbClr val="7030A0"/>
          </a:solidFill>
        </p:spPr>
        <p:txBody>
          <a:bodyPr/>
          <a:lstStyle/>
          <a:p>
            <a:r>
              <a:rPr lang="en-US" altLang="zh-TW" sz="4000" smtClean="0">
                <a:solidFill>
                  <a:srgbClr val="FFFF00"/>
                </a:solidFill>
                <a:latin typeface="標楷體" panose="03000509000000000000" pitchFamily="65" charset="-120"/>
                <a:ea typeface="標楷體" panose="03000509000000000000" pitchFamily="65" charset="-120"/>
              </a:rPr>
              <a:t>(</a:t>
            </a:r>
            <a:r>
              <a:rPr lang="zh-TW" altLang="en-US" sz="4000" smtClean="0">
                <a:solidFill>
                  <a:srgbClr val="FFFF00"/>
                </a:solidFill>
                <a:latin typeface="標楷體" panose="03000509000000000000" pitchFamily="65" charset="-120"/>
                <a:ea typeface="標楷體" panose="03000509000000000000" pitchFamily="65" charset="-120"/>
              </a:rPr>
              <a:t>十</a:t>
            </a:r>
            <a:r>
              <a:rPr lang="en-US" altLang="zh-TW" sz="4000" smtClean="0">
                <a:solidFill>
                  <a:srgbClr val="FFFF00"/>
                </a:solidFill>
                <a:latin typeface="標楷體" panose="03000509000000000000" pitchFamily="65" charset="-120"/>
                <a:ea typeface="標楷體" panose="03000509000000000000" pitchFamily="65" charset="-120"/>
              </a:rPr>
              <a:t>)</a:t>
            </a:r>
            <a:r>
              <a:rPr lang="zh-TW" altLang="en-US" sz="4000" smtClean="0">
                <a:solidFill>
                  <a:srgbClr val="FFFF00"/>
                </a:solidFill>
                <a:latin typeface="標楷體" panose="03000509000000000000" pitchFamily="65" charset="-120"/>
                <a:ea typeface="標楷體" panose="03000509000000000000" pitchFamily="65" charset="-120"/>
              </a:rPr>
              <a:t>超額比序</a:t>
            </a:r>
            <a:r>
              <a:rPr lang="en-US" altLang="zh-TW" sz="4000" smtClean="0">
                <a:solidFill>
                  <a:srgbClr val="FFFF00"/>
                </a:solidFill>
                <a:latin typeface="標楷體" panose="03000509000000000000" pitchFamily="65" charset="-120"/>
                <a:ea typeface="標楷體" panose="03000509000000000000" pitchFamily="65" charset="-120"/>
              </a:rPr>
              <a:t>-</a:t>
            </a:r>
            <a:r>
              <a:rPr lang="zh-TW" altLang="en-US" sz="4000" smtClean="0">
                <a:solidFill>
                  <a:srgbClr val="FFFF00"/>
                </a:solidFill>
                <a:latin typeface="標楷體" panose="03000509000000000000" pitchFamily="65" charset="-120"/>
                <a:ea typeface="標楷體" panose="03000509000000000000" pitchFamily="65" charset="-120"/>
              </a:rPr>
              <a:t>就近入學</a:t>
            </a:r>
            <a:r>
              <a:rPr lang="en-US" altLang="zh-TW" sz="4000" smtClean="0">
                <a:solidFill>
                  <a:srgbClr val="FFFF00"/>
                </a:solidFill>
                <a:latin typeface="標楷體" panose="03000509000000000000" pitchFamily="65" charset="-120"/>
                <a:ea typeface="標楷體" panose="03000509000000000000" pitchFamily="65" charset="-120"/>
              </a:rPr>
              <a:t>(10</a:t>
            </a:r>
            <a:r>
              <a:rPr lang="zh-TW" altLang="en-US" sz="4000" smtClean="0">
                <a:solidFill>
                  <a:srgbClr val="FFFF00"/>
                </a:solidFill>
                <a:latin typeface="標楷體" panose="03000509000000000000" pitchFamily="65" charset="-120"/>
                <a:ea typeface="標楷體" panose="03000509000000000000" pitchFamily="65" charset="-120"/>
              </a:rPr>
              <a:t>分</a:t>
            </a:r>
            <a:r>
              <a:rPr lang="en-US" altLang="zh-TW" sz="4000" smtClean="0">
                <a:solidFill>
                  <a:srgbClr val="FFFF00"/>
                </a:solidFill>
                <a:latin typeface="標楷體" panose="03000509000000000000" pitchFamily="65" charset="-120"/>
                <a:ea typeface="標楷體" panose="03000509000000000000" pitchFamily="65" charset="-120"/>
              </a:rPr>
              <a:t>)</a:t>
            </a:r>
            <a:endParaRPr lang="zh-TW" altLang="en-US" sz="4000" smtClean="0">
              <a:solidFill>
                <a:srgbClr val="FFFF00"/>
              </a:solidFill>
              <a:latin typeface="標楷體" panose="03000509000000000000" pitchFamily="65" charset="-120"/>
              <a:ea typeface="標楷體" panose="03000509000000000000" pitchFamily="65" charset="-120"/>
            </a:endParaRPr>
          </a:p>
        </p:txBody>
      </p:sp>
      <p:sp>
        <p:nvSpPr>
          <p:cNvPr id="133123" name="內容版面配置區 2"/>
          <p:cNvSpPr>
            <a:spLocks noGrp="1"/>
          </p:cNvSpPr>
          <p:nvPr>
            <p:ph idx="1"/>
          </p:nvPr>
        </p:nvSpPr>
        <p:spPr>
          <a:xfrm>
            <a:off x="2112963" y="1420813"/>
            <a:ext cx="8332787" cy="3394075"/>
          </a:xfrm>
        </p:spPr>
        <p:txBody>
          <a:bodyPr/>
          <a:lstStyle/>
          <a:p>
            <a:pPr eaLnBrk="1" hangingPunct="1"/>
            <a:r>
              <a:rPr lang="zh-TW" altLang="en-US" sz="2800" dirty="0" smtClean="0">
                <a:latin typeface="標楷體" panose="03000509000000000000" pitchFamily="65" charset="-120"/>
                <a:ea typeface="標楷體" panose="03000509000000000000" pitchFamily="65" charset="-120"/>
                <a:cs typeface="超研澤粗魏碑"/>
              </a:rPr>
              <a:t>考量</a:t>
            </a:r>
            <a:r>
              <a:rPr lang="zh-TW" altLang="en-US" sz="2800" dirty="0" smtClean="0">
                <a:solidFill>
                  <a:srgbClr val="FF0000"/>
                </a:solidFill>
                <a:latin typeface="標楷體" panose="03000509000000000000" pitchFamily="65" charset="-120"/>
                <a:ea typeface="標楷體" panose="03000509000000000000" pitchFamily="65" charset="-120"/>
                <a:cs typeface="超研澤粗魏碑"/>
              </a:rPr>
              <a:t>學校指標性、類科專門性</a:t>
            </a:r>
            <a:r>
              <a:rPr lang="zh-TW" altLang="en-US" sz="2800" dirty="0" smtClean="0">
                <a:latin typeface="標楷體" panose="03000509000000000000" pitchFamily="65" charset="-120"/>
                <a:ea typeface="標楷體" panose="03000509000000000000" pitchFamily="65" charset="-120"/>
                <a:cs typeface="超研澤粗魏碑"/>
              </a:rPr>
              <a:t>，臺南一中、臺南女中、臺南二中、家齊高中、南科實中、臺南高工、臺南高商、臺南海事為</a:t>
            </a:r>
            <a:r>
              <a:rPr lang="zh-TW" altLang="en-US" sz="2800" dirty="0" smtClean="0">
                <a:solidFill>
                  <a:srgbClr val="FF0000"/>
                </a:solidFill>
                <a:latin typeface="標楷體" panose="03000509000000000000" pitchFamily="65" charset="-120"/>
                <a:ea typeface="標楷體" panose="03000509000000000000" pitchFamily="65" charset="-120"/>
                <a:cs typeface="超研澤粗魏碑"/>
              </a:rPr>
              <a:t>全區型學校</a:t>
            </a:r>
            <a:r>
              <a:rPr lang="zh-TW" altLang="en-US" sz="2800" dirty="0" smtClean="0">
                <a:latin typeface="標楷體" panose="03000509000000000000" pitchFamily="65" charset="-120"/>
                <a:ea typeface="標楷體" panose="03000509000000000000" pitchFamily="65" charset="-120"/>
                <a:cs typeface="超研澤粗魏碑"/>
              </a:rPr>
              <a:t>。</a:t>
            </a:r>
          </a:p>
          <a:p>
            <a:pPr eaLnBrk="1" hangingPunct="1"/>
            <a:r>
              <a:rPr lang="zh-TW" altLang="en-US" sz="2800" dirty="0" smtClean="0">
                <a:latin typeface="標楷體" panose="03000509000000000000" pitchFamily="65" charset="-120"/>
                <a:ea typeface="標楷體" panose="03000509000000000000" pitchFamily="65" charset="-120"/>
                <a:cs typeface="超研澤粗魏碑"/>
              </a:rPr>
              <a:t>考量國中、高中地域一貫性，</a:t>
            </a:r>
            <a:r>
              <a:rPr lang="zh-TW" altLang="en-US" sz="2800" dirty="0" smtClean="0">
                <a:solidFill>
                  <a:srgbClr val="FF0000"/>
                </a:solidFill>
                <a:latin typeface="標楷體" panose="03000509000000000000" pitchFamily="65" charset="-120"/>
                <a:ea typeface="標楷體" panose="03000509000000000000" pitchFamily="65" charset="-120"/>
                <a:cs typeface="超研澤粗魏碑"/>
              </a:rPr>
              <a:t>私立高中職</a:t>
            </a:r>
            <a:r>
              <a:rPr lang="zh-TW" altLang="en-US" sz="2800" dirty="0" smtClean="0">
                <a:latin typeface="標楷體" panose="03000509000000000000" pitchFamily="65" charset="-120"/>
                <a:ea typeface="標楷體" panose="03000509000000000000" pitchFamily="65" charset="-120"/>
                <a:cs typeface="超研澤粗魏碑"/>
              </a:rPr>
              <a:t>原則上為</a:t>
            </a:r>
            <a:r>
              <a:rPr lang="zh-TW" altLang="en-US" sz="2800" dirty="0" smtClean="0">
                <a:solidFill>
                  <a:srgbClr val="FF0000"/>
                </a:solidFill>
                <a:latin typeface="標楷體" panose="03000509000000000000" pitchFamily="65" charset="-120"/>
                <a:ea typeface="標楷體" panose="03000509000000000000" pitchFamily="65" charset="-120"/>
                <a:cs typeface="超研澤粗魏碑"/>
              </a:rPr>
              <a:t>全區型學校</a:t>
            </a:r>
            <a:r>
              <a:rPr lang="zh-TW" altLang="en-US" sz="2800" dirty="0" smtClean="0">
                <a:latin typeface="標楷體" panose="03000509000000000000" pitchFamily="65" charset="-120"/>
                <a:ea typeface="標楷體" panose="03000509000000000000" pitchFamily="65" charset="-120"/>
                <a:cs typeface="超研澤粗魏碑"/>
              </a:rPr>
              <a:t>，如欲劃分就近入學區域則尊重其意願。</a:t>
            </a:r>
          </a:p>
          <a:p>
            <a:pPr eaLnBrk="1" hangingPunct="1"/>
            <a:r>
              <a:rPr lang="zh-TW" altLang="en-US" sz="2800" dirty="0" smtClean="0">
                <a:latin typeface="標楷體" panose="03000509000000000000" pitchFamily="65" charset="-120"/>
                <a:ea typeface="標楷體" panose="03000509000000000000" pitchFamily="65" charset="-120"/>
                <a:cs typeface="超研澤粗魏碑"/>
              </a:rPr>
              <a:t>考量學校原設立之宗旨，原</a:t>
            </a:r>
            <a:r>
              <a:rPr lang="en-US" altLang="zh-TW" sz="2800" dirty="0" smtClean="0">
                <a:latin typeface="標楷體" panose="03000509000000000000" pitchFamily="65" charset="-120"/>
                <a:ea typeface="標楷體" panose="03000509000000000000" pitchFamily="65" charset="-120"/>
                <a:cs typeface="超研澤粗魏碑"/>
              </a:rPr>
              <a:t>4</a:t>
            </a:r>
            <a:r>
              <a:rPr lang="zh-TW" altLang="en-US" sz="2800" dirty="0" smtClean="0">
                <a:latin typeface="標楷體" panose="03000509000000000000" pitchFamily="65" charset="-120"/>
                <a:ea typeface="標楷體" panose="03000509000000000000" pitchFamily="65" charset="-120"/>
                <a:cs typeface="超研澤粗魏碑"/>
              </a:rPr>
              <a:t>所</a:t>
            </a:r>
            <a:r>
              <a:rPr lang="zh-TW" altLang="en-US" sz="2800" dirty="0" smtClean="0">
                <a:solidFill>
                  <a:srgbClr val="FF0000"/>
                </a:solidFill>
                <a:latin typeface="標楷體" panose="03000509000000000000" pitchFamily="65" charset="-120"/>
                <a:ea typeface="標楷體" panose="03000509000000000000" pitchFamily="65" charset="-120"/>
                <a:cs typeface="超研澤粗魏碑"/>
              </a:rPr>
              <a:t>市立完全中學</a:t>
            </a:r>
            <a:r>
              <a:rPr lang="zh-TW" altLang="en-US" sz="2800" dirty="0" smtClean="0">
                <a:latin typeface="標楷體" panose="03000509000000000000" pitchFamily="65" charset="-120"/>
                <a:ea typeface="標楷體" panose="03000509000000000000" pitchFamily="65" charset="-120"/>
                <a:cs typeface="超研澤粗魏碑"/>
              </a:rPr>
              <a:t>均需劃分</a:t>
            </a:r>
            <a:r>
              <a:rPr lang="zh-TW" altLang="en-US" sz="2800" dirty="0" smtClean="0">
                <a:solidFill>
                  <a:srgbClr val="FF0000"/>
                </a:solidFill>
                <a:latin typeface="標楷體" panose="03000509000000000000" pitchFamily="65" charset="-120"/>
                <a:ea typeface="標楷體" panose="03000509000000000000" pitchFamily="65" charset="-120"/>
                <a:cs typeface="超研澤粗魏碑"/>
              </a:rPr>
              <a:t>就近入學</a:t>
            </a:r>
            <a:r>
              <a:rPr lang="zh-TW" altLang="en-US" sz="2800" dirty="0" smtClean="0">
                <a:latin typeface="標楷體" panose="03000509000000000000" pitchFamily="65" charset="-120"/>
                <a:ea typeface="標楷體" panose="03000509000000000000" pitchFamily="65" charset="-120"/>
                <a:cs typeface="超研澤粗魏碑"/>
              </a:rPr>
              <a:t>區，以更符合社區民眾之期待</a:t>
            </a:r>
          </a:p>
          <a:p>
            <a:pPr eaLnBrk="1" hangingPunct="1"/>
            <a:r>
              <a:rPr lang="zh-TW" altLang="en-US" sz="2800" dirty="0" smtClean="0">
                <a:solidFill>
                  <a:srgbClr val="FF0000"/>
                </a:solidFill>
                <a:latin typeface="標楷體" panose="03000509000000000000" pitchFamily="65" charset="-120"/>
                <a:ea typeface="標楷體" panose="03000509000000000000" pitchFamily="65" charset="-120"/>
                <a:cs typeface="超研澤粗魏碑"/>
              </a:rPr>
              <a:t>其餘學校</a:t>
            </a:r>
            <a:r>
              <a:rPr lang="zh-TW" altLang="en-US" sz="2800" dirty="0" smtClean="0">
                <a:latin typeface="標楷體" panose="03000509000000000000" pitchFamily="65" charset="-120"/>
                <a:ea typeface="標楷體" panose="03000509000000000000" pitchFamily="65" charset="-120"/>
                <a:cs typeface="超研澤粗魏碑"/>
              </a:rPr>
              <a:t>則依該校近</a:t>
            </a:r>
            <a:r>
              <a:rPr lang="en-US" altLang="zh-TW" sz="2800" dirty="0" smtClean="0">
                <a:latin typeface="標楷體" panose="03000509000000000000" pitchFamily="65" charset="-120"/>
                <a:ea typeface="標楷體" panose="03000509000000000000" pitchFamily="65" charset="-120"/>
                <a:cs typeface="超研澤粗魏碑"/>
              </a:rPr>
              <a:t>3</a:t>
            </a:r>
            <a:r>
              <a:rPr lang="zh-TW" altLang="en-US" sz="2800" dirty="0" smtClean="0">
                <a:latin typeface="標楷體" panose="03000509000000000000" pitchFamily="65" charset="-120"/>
                <a:ea typeface="標楷體" panose="03000509000000000000" pitchFamily="65" charset="-120"/>
                <a:cs typeface="超研澤粗魏碑"/>
              </a:rPr>
              <a:t>年</a:t>
            </a:r>
            <a:r>
              <a:rPr lang="zh-TW" altLang="en-US" sz="2800" dirty="0" smtClean="0">
                <a:solidFill>
                  <a:srgbClr val="FF0000"/>
                </a:solidFill>
                <a:latin typeface="標楷體" panose="03000509000000000000" pitchFamily="65" charset="-120"/>
                <a:ea typeface="標楷體" panose="03000509000000000000" pitchFamily="65" charset="-120"/>
                <a:cs typeface="超研澤粗魏碑"/>
              </a:rPr>
              <a:t>學生來源及公車路線</a:t>
            </a:r>
            <a:r>
              <a:rPr lang="zh-TW" altLang="en-US" sz="2800" dirty="0" smtClean="0">
                <a:latin typeface="標楷體" panose="03000509000000000000" pitchFamily="65" charset="-120"/>
                <a:ea typeface="標楷體" panose="03000509000000000000" pitchFamily="65" charset="-120"/>
                <a:cs typeface="超研澤粗魏碑"/>
              </a:rPr>
              <a:t>作為規劃就近入學區之考量，並以朝向社區化學校為目標。 </a:t>
            </a:r>
          </a:p>
        </p:txBody>
      </p:sp>
      <p:sp>
        <p:nvSpPr>
          <p:cNvPr id="13312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2E474A7-BFB6-459B-8544-F6D3455027C1}" type="slidenum">
              <a:rPr kumimoji="0" lang="zh-TW" altLang="en-US" smtClean="0">
                <a:solidFill>
                  <a:srgbClr val="FEFFFF"/>
                </a:solidFill>
                <a:latin typeface="Century Gothic" panose="020B0502020202020204" pitchFamily="34" charset="0"/>
              </a:rPr>
              <a:pPr/>
              <a:t>69</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圖片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4538" y="1665288"/>
            <a:ext cx="11180762" cy="393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9A92141-9557-487B-B822-A09E0BB6CBAB}" type="slidenum">
              <a:rPr kumimoji="0" lang="zh-TW" altLang="en-US" smtClean="0">
                <a:solidFill>
                  <a:srgbClr val="FEFFFF"/>
                </a:solidFill>
                <a:latin typeface="Century Gothic" panose="020B0502020202020204" pitchFamily="34" charset="0"/>
              </a:rPr>
              <a:pPr/>
              <a:t>7</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標題 1"/>
          <p:cNvSpPr>
            <a:spLocks noGrp="1"/>
          </p:cNvSpPr>
          <p:nvPr>
            <p:ph type="title"/>
          </p:nvPr>
        </p:nvSpPr>
        <p:spPr>
          <a:xfrm>
            <a:off x="1931990" y="455613"/>
            <a:ext cx="9247187" cy="863600"/>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十一</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就近入學</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smtClean="0">
                <a:solidFill>
                  <a:srgbClr val="FFFF00"/>
                </a:solidFill>
                <a:latin typeface="標楷體" panose="03000509000000000000" pitchFamily="65" charset="-120"/>
                <a:ea typeface="標楷體" panose="03000509000000000000" pitchFamily="65" charset="-120"/>
              </a:rPr>
              <a:t>以善化區</a:t>
            </a:r>
            <a:r>
              <a:rPr lang="zh-TW" altLang="en-US" sz="4000" dirty="0">
                <a:solidFill>
                  <a:srgbClr val="FFFF00"/>
                </a:solidFill>
                <a:latin typeface="標楷體" panose="03000509000000000000" pitchFamily="65" charset="-120"/>
                <a:ea typeface="標楷體" panose="03000509000000000000" pitchFamily="65" charset="-120"/>
              </a:rPr>
              <a:t>為例</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sp>
        <p:nvSpPr>
          <p:cNvPr id="134165"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BD9E7-BA30-49FA-AF4F-7F5D65EF2E61}"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graphicFrame>
        <p:nvGraphicFramePr>
          <p:cNvPr id="5" name="表格 4"/>
          <p:cNvGraphicFramePr>
            <a:graphicFrameLocks noGrp="1"/>
          </p:cNvGraphicFramePr>
          <p:nvPr>
            <p:extLst>
              <p:ext uri="{D42A27DB-BD31-4B8C-83A1-F6EECF244321}">
                <p14:modId xmlns:p14="http://schemas.microsoft.com/office/powerpoint/2010/main" xmlns="" val="265193478"/>
              </p:ext>
            </p:extLst>
          </p:nvPr>
        </p:nvGraphicFramePr>
        <p:xfrm>
          <a:off x="2082900" y="1380224"/>
          <a:ext cx="8666239" cy="5477776"/>
        </p:xfrm>
        <a:graphic>
          <a:graphicData uri="http://schemas.openxmlformats.org/drawingml/2006/table">
            <a:tbl>
              <a:tblPr firstRow="1" firstCol="1" bandRow="1">
                <a:tableStyleId>{5C22544A-7EE6-4342-B048-85BDC9FD1C3A}</a:tableStyleId>
              </a:tblPr>
              <a:tblGrid>
                <a:gridCol w="1944326">
                  <a:extLst>
                    <a:ext uri="{9D8B030D-6E8A-4147-A177-3AD203B41FA5}">
                      <a16:colId xmlns:a16="http://schemas.microsoft.com/office/drawing/2014/main" xmlns="" val="20000"/>
                    </a:ext>
                  </a:extLst>
                </a:gridCol>
                <a:gridCol w="6721913">
                  <a:extLst>
                    <a:ext uri="{9D8B030D-6E8A-4147-A177-3AD203B41FA5}">
                      <a16:colId xmlns:a16="http://schemas.microsoft.com/office/drawing/2014/main" xmlns="" val="20001"/>
                    </a:ext>
                  </a:extLst>
                </a:gridCol>
              </a:tblGrid>
              <a:tr h="2297191">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a:t>
                      </a:r>
                      <a:r>
                        <a:rPr lang="zh-TW" sz="2400" kern="100" dirty="0" smtClean="0">
                          <a:effectLst/>
                          <a:latin typeface="標楷體" panose="03000509000000000000" pitchFamily="65" charset="-120"/>
                          <a:ea typeface="標楷體" panose="03000509000000000000" pitchFamily="65" charset="-120"/>
                        </a:rPr>
                        <a:t>區</a:t>
                      </a:r>
                      <a:r>
                        <a:rPr lang="en-US" altLang="zh-TW" sz="2400" kern="100" dirty="0" smtClean="0">
                          <a:effectLst/>
                          <a:latin typeface="標楷體" panose="03000509000000000000" pitchFamily="65" charset="-120"/>
                          <a:ea typeface="標楷體" panose="03000509000000000000" pitchFamily="65" charset="-120"/>
                        </a:rPr>
                        <a:t/>
                      </a:r>
                      <a:br>
                        <a:rPr lang="en-US" altLang="zh-TW" sz="2400" kern="100" dirty="0" smtClean="0">
                          <a:effectLst/>
                          <a:latin typeface="標楷體" panose="03000509000000000000" pitchFamily="65" charset="-120"/>
                          <a:ea typeface="標楷體" panose="03000509000000000000" pitchFamily="65" charset="-120"/>
                        </a:rPr>
                      </a:br>
                      <a:r>
                        <a:rPr lang="zh-TW" sz="2400" kern="100" dirty="0" smtClean="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smtClean="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標楷體" panose="03000509000000000000" pitchFamily="65" charset="-120"/>
                          <a:ea typeface="標楷體" panose="03000509000000000000" pitchFamily="65" charset="-120"/>
                          <a:cs typeface="+mn-cs"/>
                        </a:rPr>
                        <a:t>市立大灣高中、市立永仁高中、</a:t>
                      </a:r>
                      <a:r>
                        <a:rPr lang="zh-TW" altLang="zh-TW" sz="2400" b="0" kern="100" dirty="0" smtClean="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smtClean="0">
                          <a:solidFill>
                            <a:schemeClr val="tx1"/>
                          </a:solidFill>
                          <a:effectLst/>
                          <a:latin typeface="標楷體" panose="03000509000000000000" pitchFamily="65" charset="-120"/>
                          <a:ea typeface="標楷體" panose="03000509000000000000" pitchFamily="65" charset="-120"/>
                        </a:rPr>
                        <a:t>、</a:t>
                      </a:r>
                      <a:r>
                        <a:rPr lang="zh-TW" altLang="zh-TW" sz="2400" b="0" kern="100" dirty="0" smtClean="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smtClean="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smtClean="0">
                          <a:solidFill>
                            <a:schemeClr val="tx1"/>
                          </a:solidFill>
                          <a:effectLst/>
                          <a:latin typeface="標楷體" panose="03000509000000000000" pitchFamily="65" charset="-120"/>
                          <a:ea typeface="標楷體" panose="03000509000000000000" pitchFamily="65" charset="-120"/>
                          <a:cs typeface="+mn-cs"/>
                        </a:rPr>
                        <a:t>國立新化高工、國立新豐高中</a:t>
                      </a:r>
                      <a:r>
                        <a:rPr lang="zh-TW" altLang="zh-TW" sz="2400" b="0" kern="1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400" b="0" kern="100" dirty="0" smtClean="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smtClean="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smtClean="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solidFill>
                      <a:srgbClr val="F6F6E7"/>
                    </a:solidFill>
                  </a:tcPr>
                </a:tc>
                <a:extLst>
                  <a:ext uri="{0D108BD9-81ED-4DB2-BD59-A6C34878D82A}">
                    <a16:rowId xmlns:a16="http://schemas.microsoft.com/office/drawing/2014/main" xmlns=""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r>
                        <a:rPr lang="zh-TW" sz="2400" kern="100" dirty="0" smtClean="0">
                          <a:effectLst/>
                          <a:latin typeface="標楷體" panose="03000509000000000000" pitchFamily="65" charset="-120"/>
                          <a:ea typeface="標楷體" panose="03000509000000000000" pitchFamily="65" charset="-120"/>
                        </a:rPr>
                        <a:t>：</a:t>
                      </a:r>
                      <a:endParaRPr lang="en-US" altLang="zh-TW" sz="2400" kern="100" dirty="0" smtClean="0">
                        <a:effectLst/>
                        <a:latin typeface="標楷體" panose="03000509000000000000" pitchFamily="65" charset="-120"/>
                        <a:ea typeface="標楷體" panose="03000509000000000000" pitchFamily="65" charset="-120"/>
                      </a:endParaRPr>
                    </a:p>
                    <a:p>
                      <a:pPr>
                        <a:spcAft>
                          <a:spcPts val="0"/>
                        </a:spcAft>
                      </a:pPr>
                      <a:r>
                        <a:rPr lang="zh-TW" sz="2400" kern="100" dirty="0" smtClean="0">
                          <a:effectLst/>
                          <a:latin typeface="標楷體" panose="03000509000000000000" pitchFamily="65" charset="-120"/>
                          <a:ea typeface="標楷體" panose="03000509000000000000" pitchFamily="65" charset="-120"/>
                        </a:rPr>
                        <a:t>臺</a:t>
                      </a:r>
                      <a:r>
                        <a:rPr lang="zh-TW" sz="2400" kern="100" dirty="0">
                          <a:effectLst/>
                          <a:latin typeface="標楷體" panose="03000509000000000000" pitchFamily="65" charset="-120"/>
                          <a:ea typeface="標楷體" panose="03000509000000000000" pitchFamily="65" charset="-120"/>
                        </a:rPr>
                        <a:t>南一中、臺南女中、臺南二中</a:t>
                      </a:r>
                      <a:r>
                        <a:rPr lang="zh-TW" sz="2400" kern="100" dirty="0" smtClean="0">
                          <a:effectLst/>
                          <a:latin typeface="標楷體" panose="03000509000000000000" pitchFamily="65" charset="-120"/>
                          <a:ea typeface="標楷體" panose="03000509000000000000" pitchFamily="65" charset="-120"/>
                        </a:rPr>
                        <a:t>、家齊</a:t>
                      </a:r>
                      <a:r>
                        <a:rPr lang="zh-TW" sz="2400" kern="100" dirty="0">
                          <a:effectLst/>
                          <a:latin typeface="標楷體" panose="03000509000000000000" pitchFamily="65" charset="-120"/>
                          <a:ea typeface="標楷體" panose="03000509000000000000" pitchFamily="65" charset="-120"/>
                        </a:rPr>
                        <a:t>女中</a:t>
                      </a:r>
                      <a:r>
                        <a:rPr lang="zh-TW" sz="2400" kern="100" dirty="0" smtClean="0">
                          <a:effectLst/>
                          <a:latin typeface="標楷體" panose="03000509000000000000" pitchFamily="65" charset="-120"/>
                          <a:ea typeface="標楷體" panose="03000509000000000000" pitchFamily="65" charset="-120"/>
                        </a:rPr>
                        <a:t>、</a:t>
                      </a:r>
                      <a:endParaRPr lang="en-US" altLang="zh-TW" sz="2400" kern="100" dirty="0" smtClean="0">
                        <a:effectLst/>
                        <a:latin typeface="標楷體" panose="03000509000000000000" pitchFamily="65" charset="-120"/>
                        <a:ea typeface="標楷體" panose="03000509000000000000" pitchFamily="65" charset="-120"/>
                      </a:endParaRPr>
                    </a:p>
                    <a:p>
                      <a:pPr>
                        <a:spcAft>
                          <a:spcPts val="0"/>
                        </a:spcAft>
                      </a:pPr>
                      <a:r>
                        <a:rPr lang="zh-TW" sz="2400" kern="100" dirty="0" smtClean="0">
                          <a:effectLst/>
                          <a:latin typeface="標楷體" panose="03000509000000000000" pitchFamily="65" charset="-120"/>
                          <a:ea typeface="標楷體" panose="03000509000000000000" pitchFamily="65" charset="-120"/>
                        </a:rPr>
                        <a:t>南科</a:t>
                      </a:r>
                      <a:r>
                        <a:rPr lang="zh-TW" sz="2400" kern="100" dirty="0">
                          <a:effectLst/>
                          <a:latin typeface="標楷體" panose="03000509000000000000" pitchFamily="65" charset="-120"/>
                          <a:ea typeface="標楷體" panose="03000509000000000000" pitchFamily="65" charset="-120"/>
                        </a:rPr>
                        <a:t>實中、臺南高工、臺南高商</a:t>
                      </a:r>
                      <a:r>
                        <a:rPr lang="zh-TW" sz="2400" kern="100" dirty="0" smtClean="0">
                          <a:effectLst/>
                          <a:latin typeface="標楷體" panose="03000509000000000000" pitchFamily="65" charset="-120"/>
                          <a:ea typeface="標楷體" panose="03000509000000000000" pitchFamily="65" charset="-120"/>
                        </a:rPr>
                        <a:t>、臺</a:t>
                      </a:r>
                      <a:r>
                        <a:rPr lang="zh-TW" sz="2400" kern="100" dirty="0">
                          <a:effectLst/>
                          <a:latin typeface="標楷體" panose="03000509000000000000" pitchFamily="65" charset="-120"/>
                          <a:ea typeface="標楷體" panose="03000509000000000000" pitchFamily="65" charset="-120"/>
                        </a:rPr>
                        <a:t>南海事</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xmlns=""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xmlns=""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a:t>
                      </a:r>
                      <a:r>
                        <a:rPr lang="zh-TW" sz="2400" kern="100" dirty="0" smtClean="0">
                          <a:effectLst/>
                          <a:latin typeface="標楷體" panose="03000509000000000000" pitchFamily="65" charset="-120"/>
                          <a:ea typeface="標楷體" panose="03000509000000000000" pitchFamily="65" charset="-120"/>
                        </a:rPr>
                        <a:t>入學</a:t>
                      </a:r>
                      <a:r>
                        <a:rPr lang="en-US" altLang="zh-TW" sz="2400" kern="100" dirty="0" smtClean="0">
                          <a:effectLst/>
                          <a:latin typeface="標楷體" panose="03000509000000000000" pitchFamily="65" charset="-120"/>
                          <a:ea typeface="標楷體" panose="03000509000000000000" pitchFamily="65" charset="-120"/>
                        </a:rPr>
                        <a:t/>
                      </a:r>
                      <a:br>
                        <a:rPr lang="en-US" altLang="zh-TW" sz="2400" kern="100" dirty="0" smtClean="0">
                          <a:effectLst/>
                          <a:latin typeface="標楷體" panose="03000509000000000000" pitchFamily="65" charset="-120"/>
                          <a:ea typeface="標楷體" panose="03000509000000000000" pitchFamily="65" charset="-120"/>
                        </a:rPr>
                      </a:br>
                      <a:r>
                        <a:rPr lang="zh-TW" sz="2400" kern="100" dirty="0" smtClean="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smtClean="0">
                          <a:solidFill>
                            <a:schemeClr val="tx1"/>
                          </a:solidFill>
                          <a:effectLst/>
                          <a:latin typeface="標楷體" panose="03000509000000000000" pitchFamily="65" charset="-120"/>
                          <a:ea typeface="標楷體" panose="03000509000000000000" pitchFamily="65" charset="-120"/>
                          <a:cs typeface="+mn-cs"/>
                        </a:rPr>
                        <a:t>市立土城高中</a:t>
                      </a:r>
                      <a:r>
                        <a:rPr lang="zh-TW" altLang="en-US" sz="2400" b="0" kern="1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smtClean="0">
                          <a:solidFill>
                            <a:schemeClr val="tx1"/>
                          </a:solidFill>
                          <a:effectLst/>
                          <a:latin typeface="標楷體" panose="03000509000000000000" pitchFamily="65" charset="-120"/>
                          <a:ea typeface="標楷體" panose="03000509000000000000" pitchFamily="65" charset="-120"/>
                          <a:cs typeface="+mn-cs"/>
                        </a:rPr>
                        <a:t>市立南寧高中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742810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標題 1"/>
          <p:cNvSpPr>
            <a:spLocks noGrp="1"/>
          </p:cNvSpPr>
          <p:nvPr>
            <p:ph type="title"/>
          </p:nvPr>
        </p:nvSpPr>
        <p:spPr>
          <a:xfrm>
            <a:off x="1566863" y="0"/>
            <a:ext cx="9772650" cy="835025"/>
          </a:xfrm>
          <a:solidFill>
            <a:srgbClr val="7030A0"/>
          </a:solidFill>
        </p:spPr>
        <p:txBody>
          <a:bodyPr/>
          <a:lstStyle/>
          <a:p>
            <a:r>
              <a:rPr lang="en-US" altLang="zh-TW" sz="4000" smtClean="0">
                <a:solidFill>
                  <a:srgbClr val="FFFF00"/>
                </a:solidFill>
                <a:latin typeface="標楷體" panose="03000509000000000000" pitchFamily="65" charset="-120"/>
                <a:ea typeface="標楷體" panose="03000509000000000000" pitchFamily="65" charset="-120"/>
              </a:rPr>
              <a:t>(</a:t>
            </a:r>
            <a:r>
              <a:rPr lang="zh-TW" altLang="en-US" sz="4000" smtClean="0">
                <a:solidFill>
                  <a:srgbClr val="FFFF00"/>
                </a:solidFill>
                <a:latin typeface="標楷體" panose="03000509000000000000" pitchFamily="65" charset="-120"/>
                <a:ea typeface="標楷體" panose="03000509000000000000" pitchFamily="65" charset="-120"/>
              </a:rPr>
              <a:t>十一</a:t>
            </a:r>
            <a:r>
              <a:rPr lang="en-US" altLang="zh-TW" sz="4000" smtClean="0">
                <a:solidFill>
                  <a:srgbClr val="FFFF00"/>
                </a:solidFill>
                <a:latin typeface="標楷體" panose="03000509000000000000" pitchFamily="65" charset="-120"/>
                <a:ea typeface="標楷體" panose="03000509000000000000" pitchFamily="65" charset="-120"/>
              </a:rPr>
              <a:t>)</a:t>
            </a:r>
            <a:r>
              <a:rPr lang="zh-TW" altLang="en-US" sz="4000" smtClean="0">
                <a:solidFill>
                  <a:srgbClr val="FFFF00"/>
                </a:solidFill>
                <a:latin typeface="標楷體" panose="03000509000000000000" pitchFamily="65" charset="-120"/>
                <a:ea typeface="標楷體" panose="03000509000000000000" pitchFamily="65" charset="-120"/>
              </a:rPr>
              <a:t>免試入學報名流程</a:t>
            </a:r>
          </a:p>
        </p:txBody>
      </p:sp>
      <p:sp>
        <p:nvSpPr>
          <p:cNvPr id="4" name="矩形 3"/>
          <p:cNvSpPr/>
          <p:nvPr/>
        </p:nvSpPr>
        <p:spPr>
          <a:xfrm>
            <a:off x="1790700" y="5233988"/>
            <a:ext cx="2444750" cy="1219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p:cNvSpPr/>
          <p:nvPr/>
        </p:nvSpPr>
        <p:spPr>
          <a:xfrm>
            <a:off x="1790700" y="1420813"/>
            <a:ext cx="2444750"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p:cNvSpPr/>
          <p:nvPr/>
        </p:nvSpPr>
        <p:spPr>
          <a:xfrm>
            <a:off x="1790700" y="3346450"/>
            <a:ext cx="2444750" cy="1223963"/>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endParaRPr lang="en-US" altLang="zh-TW" sz="1067" dirty="0">
              <a:solidFill>
                <a:prstClr val="white"/>
              </a:solidFill>
              <a:latin typeface="標楷體" panose="03000509000000000000" pitchFamily="65" charset="-120"/>
              <a:ea typeface="標楷體" panose="03000509000000000000" pitchFamily="65" charset="-120"/>
            </a:endParaRPr>
          </a:p>
          <a:p>
            <a:pPr algn="ctr" eaLnBrk="1" hangingPunct="1">
              <a:defRPr/>
            </a:pPr>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p:cNvCxnSpPr>
            <a:stCxn id="6" idx="2"/>
            <a:endCxn id="4" idx="0"/>
          </p:cNvCxnSpPr>
          <p:nvPr/>
        </p:nvCxnSpPr>
        <p:spPr>
          <a:xfrm>
            <a:off x="3013075" y="4570413"/>
            <a:ext cx="0" cy="663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5" idx="2"/>
          </p:cNvCxnSpPr>
          <p:nvPr/>
        </p:nvCxnSpPr>
        <p:spPr>
          <a:xfrm>
            <a:off x="3013075" y="2644775"/>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868863" y="1420813"/>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p:cNvSpPr/>
          <p:nvPr/>
        </p:nvSpPr>
        <p:spPr>
          <a:xfrm>
            <a:off x="4868863" y="3313113"/>
            <a:ext cx="2397125" cy="122555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p:cNvSpPr/>
          <p:nvPr/>
        </p:nvSpPr>
        <p:spPr>
          <a:xfrm>
            <a:off x="4873625" y="5233988"/>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集體報名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p:cNvCxnSpPr>
            <a:stCxn id="4" idx="3"/>
            <a:endCxn id="13" idx="1"/>
          </p:cNvCxnSpPr>
          <p:nvPr/>
        </p:nvCxnSpPr>
        <p:spPr>
          <a:xfrm flipV="1">
            <a:off x="4235450" y="2032000"/>
            <a:ext cx="633413" cy="381158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13" idx="2"/>
            <a:endCxn id="14" idx="0"/>
          </p:cNvCxnSpPr>
          <p:nvPr/>
        </p:nvCxnSpPr>
        <p:spPr>
          <a:xfrm>
            <a:off x="6067425" y="2644775"/>
            <a:ext cx="0" cy="6683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4" idx="2"/>
            <a:endCxn id="15" idx="0"/>
          </p:cNvCxnSpPr>
          <p:nvPr/>
        </p:nvCxnSpPr>
        <p:spPr>
          <a:xfrm>
            <a:off x="6067425" y="4538663"/>
            <a:ext cx="4763" cy="6953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8058150" y="1385888"/>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放榜</a:t>
            </a:r>
          </a:p>
        </p:txBody>
      </p:sp>
      <p:sp>
        <p:nvSpPr>
          <p:cNvPr id="35" name="矩形 34"/>
          <p:cNvSpPr/>
          <p:nvPr/>
        </p:nvSpPr>
        <p:spPr>
          <a:xfrm>
            <a:off x="8058150" y="3313113"/>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報到</a:t>
            </a:r>
          </a:p>
        </p:txBody>
      </p:sp>
      <p:sp>
        <p:nvSpPr>
          <p:cNvPr id="36" name="矩形 35"/>
          <p:cNvSpPr/>
          <p:nvPr/>
        </p:nvSpPr>
        <p:spPr>
          <a:xfrm>
            <a:off x="8040688" y="5237163"/>
            <a:ext cx="2397125" cy="122396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p:cNvCxnSpPr>
            <a:stCxn id="26" idx="2"/>
            <a:endCxn id="35" idx="0"/>
          </p:cNvCxnSpPr>
          <p:nvPr/>
        </p:nvCxnSpPr>
        <p:spPr>
          <a:xfrm>
            <a:off x="9256713" y="2611438"/>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9239250" y="4533900"/>
            <a:ext cx="0" cy="7032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p:cNvCxnSpPr>
            <a:stCxn id="15" idx="3"/>
            <a:endCxn id="26" idx="1"/>
          </p:cNvCxnSpPr>
          <p:nvPr/>
        </p:nvCxnSpPr>
        <p:spPr>
          <a:xfrm flipV="1">
            <a:off x="7270750" y="1998663"/>
            <a:ext cx="787400" cy="3846512"/>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6212" name="文字方塊 2"/>
          <p:cNvSpPr txBox="1">
            <a:spLocks noChangeArrowheads="1"/>
          </p:cNvSpPr>
          <p:nvPr/>
        </p:nvSpPr>
        <p:spPr bwMode="auto">
          <a:xfrm>
            <a:off x="1566863" y="942975"/>
            <a:ext cx="101187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多元學習表現分數原採計期間自七上開學日起，至九下開學前一日止</a:t>
            </a:r>
            <a:r>
              <a:rPr lang="en-US" altLang="zh-TW">
                <a:latin typeface="標楷體" panose="03000509000000000000" pitchFamily="65" charset="-120"/>
                <a:ea typeface="標楷體" panose="03000509000000000000" pitchFamily="65" charset="-120"/>
              </a:rPr>
              <a:t>)</a:t>
            </a:r>
            <a:endParaRPr lang="zh-TW" altLang="en-US">
              <a:latin typeface="標楷體" panose="03000509000000000000" pitchFamily="65" charset="-120"/>
              <a:ea typeface="標楷體" panose="03000509000000000000" pitchFamily="65" charset="-120"/>
            </a:endParaRPr>
          </a:p>
        </p:txBody>
      </p:sp>
      <p:sp>
        <p:nvSpPr>
          <p:cNvPr id="136213"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0C4F616-EA0E-4288-8D37-21FFC4C1FE83}" type="slidenum">
              <a:rPr kumimoji="0" lang="zh-TW" altLang="en-US" smtClean="0">
                <a:solidFill>
                  <a:srgbClr val="FEFFFF"/>
                </a:solidFill>
                <a:latin typeface="Century Gothic" panose="020B0502020202020204" pitchFamily="34" charset="0"/>
              </a:rPr>
              <a:pPr/>
              <a:t>71</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標題 1"/>
          <p:cNvSpPr>
            <a:spLocks noGrp="1"/>
          </p:cNvSpPr>
          <p:nvPr>
            <p:ph type="ctrTitle"/>
          </p:nvPr>
        </p:nvSpPr>
        <p:spPr>
          <a:xfrm>
            <a:off x="1945532" y="3794125"/>
            <a:ext cx="10363200" cy="1470025"/>
          </a:xfrm>
        </p:spPr>
        <p:txBody>
          <a:bodyPr/>
          <a:lstStyle/>
          <a:p>
            <a:r>
              <a:rPr lang="zh-TW" altLang="en-US" sz="5400" dirty="0" smtClean="0">
                <a:solidFill>
                  <a:srgbClr val="C00000"/>
                </a:solidFill>
                <a:latin typeface="華康華綜體W5" panose="020B0509000000000000" pitchFamily="49" charset="-120"/>
                <a:ea typeface="華康華綜體W5" panose="020B0509000000000000" pitchFamily="49" charset="-120"/>
              </a:rPr>
              <a:t>免試入學之個別序位</a:t>
            </a:r>
          </a:p>
        </p:txBody>
      </p:sp>
      <p:sp>
        <p:nvSpPr>
          <p:cNvPr id="137219"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A3A51DA-2D61-4432-903F-2B57650F6202}" type="slidenum">
              <a:rPr kumimoji="0" lang="zh-TW" altLang="en-US" smtClean="0">
                <a:solidFill>
                  <a:srgbClr val="FEFFFF"/>
                </a:solidFill>
                <a:latin typeface="Century Gothic" panose="020B0502020202020204" pitchFamily="34" charset="0"/>
              </a:rPr>
              <a:pPr/>
              <a:t>72</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2" name="群組 4"/>
          <p:cNvGrpSpPr>
            <a:grpSpLocks/>
          </p:cNvGrpSpPr>
          <p:nvPr/>
        </p:nvGrpSpPr>
        <p:grpSpPr bwMode="auto">
          <a:xfrm>
            <a:off x="1595438" y="836613"/>
            <a:ext cx="9037637" cy="5905500"/>
            <a:chOff x="72008" y="44624"/>
            <a:chExt cx="9036496" cy="6696744"/>
          </a:xfrm>
        </p:grpSpPr>
        <p:sp>
          <p:nvSpPr>
            <p:cNvPr id="3" name="按鈕形 2"/>
            <p:cNvSpPr/>
            <p:nvPr/>
          </p:nvSpPr>
          <p:spPr>
            <a:xfrm>
              <a:off x="72008" y="44624"/>
              <a:ext cx="9036496" cy="6696744"/>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lstStyle/>
            <a:p>
              <a:pPr algn="ctr">
                <a:defRPr/>
              </a:pPr>
              <a:r>
                <a:rPr lang="zh-TW" altLang="en-US" sz="2000" b="1" dirty="0">
                  <a:solidFill>
                    <a:prstClr val="black"/>
                  </a:solidFill>
                  <a:latin typeface="微軟正黑體" panose="020B0604030504040204" pitchFamily="34" charset="-120"/>
                </a:rPr>
                <a:t>「</a:t>
              </a:r>
              <a:r>
                <a:rPr lang="en-US" altLang="zh-TW" sz="2000" b="1" dirty="0" smtClean="0">
                  <a:solidFill>
                    <a:prstClr val="black"/>
                  </a:solidFill>
                  <a:latin typeface="微軟正黑體" panose="020B0604030504040204" pitchFamily="34" charset="-120"/>
                </a:rPr>
                <a:t>108</a:t>
              </a:r>
              <a:r>
                <a:rPr lang="zh-TW" altLang="zh-TW" sz="2000" b="1" dirty="0" smtClean="0">
                  <a:solidFill>
                    <a:prstClr val="black"/>
                  </a:solidFill>
                  <a:latin typeface="微軟正黑體" panose="020B0604030504040204" pitchFamily="34" charset="-120"/>
                </a:rPr>
                <a:t>學年</a:t>
              </a:r>
              <a:r>
                <a:rPr lang="zh-TW" altLang="zh-TW" sz="2000" b="1" dirty="0">
                  <a:solidFill>
                    <a:prstClr val="black"/>
                  </a:solidFill>
                  <a:latin typeface="微軟正黑體" panose="020B0604030504040204" pitchFamily="34" charset="-120"/>
                </a:rPr>
                <a:t>度○○就學區學生免試入學超額比序（未含志願序）</a:t>
              </a:r>
              <a:endParaRPr lang="en-US" altLang="zh-TW" sz="2000" b="1" dirty="0">
                <a:solidFill>
                  <a:prstClr val="black"/>
                </a:solidFill>
                <a:latin typeface="微軟正黑體" panose="020B0604030504040204" pitchFamily="34" charset="-120"/>
              </a:endParaRPr>
            </a:p>
            <a:p>
              <a:pPr algn="ctr">
                <a:defRPr/>
              </a:pPr>
              <a:r>
                <a:rPr lang="zh-TW" altLang="zh-TW" sz="2000" b="1" u="sng" dirty="0">
                  <a:solidFill>
                    <a:srgbClr val="FF0000"/>
                  </a:solidFill>
                  <a:latin typeface="微軟正黑體" panose="020B0604030504040204" pitchFamily="34" charset="-120"/>
                </a:rPr>
                <a:t>個別序位</a:t>
              </a:r>
              <a:r>
                <a:rPr lang="zh-TW" altLang="zh-TW" sz="2000" b="1" dirty="0">
                  <a:solidFill>
                    <a:prstClr val="black"/>
                  </a:solidFill>
                  <a:latin typeface="微軟正黑體" panose="020B0604030504040204" pitchFamily="34" charset="-120"/>
                </a:rPr>
                <a:t>之比率及</a:t>
              </a:r>
              <a:r>
                <a:rPr lang="zh-TW" altLang="en-US" sz="2000" b="1" dirty="0">
                  <a:solidFill>
                    <a:prstClr val="black"/>
                  </a:solidFill>
                  <a:latin typeface="微軟正黑體" panose="020B0604030504040204" pitchFamily="34" charset="-120"/>
                </a:rPr>
                <a:t>累積</a:t>
              </a:r>
              <a:r>
                <a:rPr lang="zh-TW" altLang="zh-TW" sz="2000" b="1" dirty="0">
                  <a:solidFill>
                    <a:prstClr val="black"/>
                  </a:solidFill>
                  <a:latin typeface="微軟正黑體" panose="020B0604030504040204" pitchFamily="34" charset="-120"/>
                </a:rPr>
                <a:t>人數區間</a:t>
              </a:r>
              <a:r>
                <a:rPr lang="zh-TW" altLang="en-US" sz="2000" dirty="0">
                  <a:solidFill>
                    <a:prstClr val="black"/>
                  </a:solidFill>
                  <a:latin typeface="微軟正黑體" panose="020B0604030504040204" pitchFamily="34" charset="-120"/>
                </a:rPr>
                <a:t>」</a:t>
              </a:r>
              <a:r>
                <a:rPr lang="zh-TW" altLang="zh-TW" sz="2000" b="1" dirty="0">
                  <a:solidFill>
                    <a:prstClr val="black"/>
                  </a:solidFill>
                  <a:latin typeface="微軟正黑體" panose="020B0604030504040204" pitchFamily="34" charset="-120"/>
                </a:rPr>
                <a:t>查詢服務</a:t>
              </a:r>
              <a:endParaRPr lang="en-US" altLang="zh-TW" sz="2000" dirty="0">
                <a:solidFill>
                  <a:prstClr val="black"/>
                </a:solidFill>
                <a:latin typeface="微軟正黑體" panose="020B0604030504040204" pitchFamily="34" charset="-120"/>
              </a:endParaRPr>
            </a:p>
            <a:p>
              <a:pPr>
                <a:defRPr/>
              </a:pPr>
              <a:r>
                <a:rPr lang="zh-TW" altLang="en-US" sz="2000" b="1" dirty="0">
                  <a:solidFill>
                    <a:prstClr val="black"/>
                  </a:solidFill>
                  <a:latin typeface="標楷體" panose="03000509000000000000" pitchFamily="65" charset="-120"/>
                  <a:ea typeface="標楷體" panose="03000509000000000000" pitchFamily="65" charset="-120"/>
                </a:rPr>
                <a:t>說明：</a:t>
              </a:r>
              <a:r>
                <a:rPr lang="zh-TW" altLang="en-US" sz="2000" dirty="0">
                  <a:solidFill>
                    <a:prstClr val="black"/>
                  </a:solidFill>
                </a:rPr>
                <a:t>以下</a:t>
              </a:r>
              <a:r>
                <a:rPr lang="zh-TW" altLang="zh-TW" sz="2000" dirty="0">
                  <a:solidFill>
                    <a:prstClr val="black"/>
                  </a:solidFill>
                </a:rPr>
                <a:t>服務</a:t>
              </a:r>
              <a:r>
                <a:rPr lang="zh-TW" altLang="en-US" sz="2000" dirty="0">
                  <a:solidFill>
                    <a:prstClr val="black"/>
                  </a:solidFill>
                </a:rPr>
                <a:t>資訊</a:t>
              </a:r>
              <a:endParaRPr lang="en-US" altLang="zh-TW" sz="2000" b="1"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b="1" u="sng" dirty="0">
                  <a:solidFill>
                    <a:prstClr val="black"/>
                  </a:solidFill>
                  <a:latin typeface="標楷體" panose="03000509000000000000" pitchFamily="65" charset="-120"/>
                  <a:ea typeface="標楷體" panose="03000509000000000000" pitchFamily="65" charset="-120"/>
                </a:rPr>
                <a:t>因為免試入學尚未報名，故</a:t>
              </a:r>
              <a:r>
                <a:rPr lang="zh-TW" altLang="zh-TW" sz="2000" b="1" u="sng" dirty="0">
                  <a:solidFill>
                    <a:prstClr val="black"/>
                  </a:solidFill>
                  <a:latin typeface="標楷體" panose="03000509000000000000" pitchFamily="65" charset="-120"/>
                  <a:ea typeface="標楷體" panose="03000509000000000000" pitchFamily="65" charset="-120"/>
                </a:rPr>
                <a:t>以國中教育會考報名人數為計算</a:t>
              </a:r>
              <a:r>
                <a:rPr lang="zh-TW" altLang="en-US" sz="2000" b="1" u="sng" dirty="0">
                  <a:solidFill>
                    <a:prstClr val="black"/>
                  </a:solidFill>
                  <a:latin typeface="標楷體" panose="03000509000000000000" pitchFamily="65" charset="-120"/>
                  <a:ea typeface="標楷體" panose="03000509000000000000" pitchFamily="65" charset="-120"/>
                </a:rPr>
                <a:t>基</a:t>
              </a:r>
              <a:r>
                <a:rPr lang="zh-TW" altLang="zh-TW" sz="2000" b="1" u="sng" dirty="0">
                  <a:solidFill>
                    <a:prstClr val="black"/>
                  </a:solidFill>
                  <a:latin typeface="標楷體" panose="03000509000000000000" pitchFamily="65" charset="-120"/>
                  <a:ea typeface="標楷體" panose="03000509000000000000" pitchFamily="65" charset="-120"/>
                </a:rPr>
                <a:t>準</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2.</a:t>
              </a:r>
              <a:r>
                <a:rPr lang="zh-TW" altLang="zh-TW" sz="2000" dirty="0">
                  <a:solidFill>
                    <a:prstClr val="black"/>
                  </a:solidFill>
                  <a:latin typeface="標楷體" panose="03000509000000000000" pitchFamily="65" charset="-120"/>
                  <a:ea typeface="標楷體" panose="03000509000000000000" pitchFamily="65" charset="-120"/>
                </a:rPr>
                <a:t>根據該區超額比序項目之分配及比序順次，計算該區學生之整體表現，由前至後排序，並以每一區間比率</a:t>
              </a:r>
              <a:r>
                <a:rPr lang="zh-TW" altLang="zh-TW" sz="2400" dirty="0">
                  <a:solidFill>
                    <a:srgbClr val="FF0000"/>
                  </a:solidFill>
                  <a:latin typeface="標楷體" panose="03000509000000000000" pitchFamily="65" charset="-120"/>
                  <a:ea typeface="標楷體" panose="03000509000000000000" pitchFamily="65" charset="-120"/>
                </a:rPr>
                <a:t>不低於百分之一</a:t>
              </a:r>
              <a:r>
                <a:rPr lang="zh-TW" altLang="zh-TW" sz="2000" dirty="0">
                  <a:solidFill>
                    <a:prstClr val="black"/>
                  </a:solidFill>
                  <a:latin typeface="標楷體" panose="03000509000000000000" pitchFamily="65" charset="-120"/>
                  <a:ea typeface="標楷體" panose="03000509000000000000" pitchFamily="65" charset="-120"/>
                </a:rPr>
                <a:t>且</a:t>
              </a:r>
              <a:r>
                <a:rPr lang="zh-TW" altLang="zh-TW" sz="2400" dirty="0">
                  <a:solidFill>
                    <a:srgbClr val="FF0000"/>
                  </a:solidFill>
                  <a:latin typeface="標楷體" panose="03000509000000000000" pitchFamily="65" charset="-120"/>
                  <a:ea typeface="標楷體" panose="03000509000000000000" pitchFamily="65" charset="-120"/>
                </a:rPr>
                <a:t>人數不少於一百人</a:t>
              </a:r>
              <a:r>
                <a:rPr lang="zh-TW" altLang="zh-TW" sz="2000" dirty="0">
                  <a:solidFill>
                    <a:prstClr val="black"/>
                  </a:solidFill>
                  <a:latin typeface="標楷體" panose="03000509000000000000" pitchFamily="65" charset="-120"/>
                  <a:ea typeface="標楷體" panose="03000509000000000000" pitchFamily="65" charset="-120"/>
                </a:rPr>
                <a:t>，計算其個別序位所屬區間</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其比率均算至小數點第二位，第三位以下四捨五入</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另就序位比率為後百分之二十以下者，得以同一比率區間呈現。</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3.</a:t>
              </a:r>
              <a:r>
                <a:rPr lang="zh-TW" altLang="zh-TW" sz="2000" dirty="0">
                  <a:solidFill>
                    <a:prstClr val="black"/>
                  </a:solidFill>
                  <a:latin typeface="標楷體" panose="03000509000000000000" pitchFamily="65" charset="-120"/>
                  <a:ea typeface="標楷體" panose="03000509000000000000" pitchFamily="65" charset="-120"/>
                </a:rPr>
                <a:t>僅供個人進行志願選填參考，任何個人、團體、學校或機關不得蒐集處理、公開呈現或做其他目的之使用。</a:t>
              </a:r>
            </a:p>
            <a:p>
              <a:pPr>
                <a:defRPr/>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於</a:t>
              </a:r>
              <a:r>
                <a:rPr lang="zh-TW" altLang="zh-TW" sz="2000" dirty="0">
                  <a:solidFill>
                    <a:prstClr val="black"/>
                  </a:solidFill>
                  <a:latin typeface="標楷體" panose="03000509000000000000" pitchFamily="65" charset="-120"/>
                  <a:ea typeface="標楷體" panose="03000509000000000000" pitchFamily="65" charset="-120"/>
                </a:rPr>
                <a:t>選填志願時</a:t>
              </a:r>
              <a:r>
                <a:rPr lang="zh-TW" altLang="en-US" sz="2000" dirty="0">
                  <a:solidFill>
                    <a:prstClr val="black"/>
                  </a:solidFill>
                  <a:latin typeface="標楷體" panose="03000509000000000000" pitchFamily="65" charset="-120"/>
                  <a:ea typeface="標楷體" panose="03000509000000000000" pitchFamily="65" charset="-120"/>
                </a:rPr>
                <a:t>提供</a:t>
              </a:r>
              <a:r>
                <a:rPr lang="zh-TW" altLang="zh-TW" sz="2000" dirty="0">
                  <a:solidFill>
                    <a:prstClr val="black"/>
                  </a:solidFill>
                  <a:latin typeface="標楷體" panose="03000509000000000000" pitchFamily="65" charset="-120"/>
                  <a:ea typeface="標楷體" panose="03000509000000000000" pitchFamily="65" charset="-120"/>
                </a:rPr>
                <a:t>參考外，</a:t>
              </a:r>
              <a:r>
                <a:rPr lang="zh-TW" altLang="zh-TW" sz="2000" b="1" u="sng" dirty="0">
                  <a:solidFill>
                    <a:prstClr val="black"/>
                  </a:solidFill>
                  <a:latin typeface="標楷體" panose="03000509000000000000" pitchFamily="65" charset="-120"/>
                  <a:ea typeface="標楷體" panose="03000509000000000000" pitchFamily="65" charset="-120"/>
                </a:rPr>
                <a:t>務必考量國中學生生涯輔導紀錄手冊及生涯發展規劃書，並參酌以往免試入學志願選填試探後，學校所給予之輔導建議，依照興趣、性向和能力，將志願序填滿，以選擇適宜的學校就近入學</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b="1" dirty="0">
                <a:solidFill>
                  <a:prstClr val="black"/>
                </a:solidFill>
                <a:latin typeface="標楷體" panose="03000509000000000000" pitchFamily="65" charset="-120"/>
                <a:ea typeface="標楷體" panose="03000509000000000000" pitchFamily="65" charset="-120"/>
              </a:endParaRPr>
            </a:p>
          </p:txBody>
        </p:sp>
        <p:sp>
          <p:nvSpPr>
            <p:cNvPr id="4" name="圓角矩形 3"/>
            <p:cNvSpPr/>
            <p:nvPr/>
          </p:nvSpPr>
          <p:spPr>
            <a:xfrm>
              <a:off x="1475656" y="4925055"/>
              <a:ext cx="6480720" cy="180020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zh-TW" sz="2400" b="1" dirty="0">
                  <a:solidFill>
                    <a:srgbClr val="FF0000"/>
                  </a:solidFill>
                  <a:latin typeface="標楷體" panose="03000509000000000000" pitchFamily="65" charset="-120"/>
                  <a:ea typeface="標楷體" panose="03000509000000000000" pitchFamily="65" charset="-120"/>
                </a:rPr>
                <a:t>學生</a:t>
              </a:r>
              <a:r>
                <a:rPr lang="zh-TW" altLang="zh-TW" sz="2400" b="1" dirty="0" smtClean="0">
                  <a:solidFill>
                    <a:srgbClr val="FF0000"/>
                  </a:solidFill>
                  <a:latin typeface="標楷體" panose="03000509000000000000" pitchFamily="65" charset="-120"/>
                  <a:ea typeface="標楷體" panose="03000509000000000000" pitchFamily="65" charset="-120"/>
                </a:rPr>
                <a:t>：身分</a:t>
              </a:r>
              <a:r>
                <a:rPr lang="zh-TW" altLang="zh-TW" sz="2400" b="1" dirty="0">
                  <a:solidFill>
                    <a:srgbClr val="FF0000"/>
                  </a:solidFill>
                  <a:latin typeface="標楷體" panose="03000509000000000000" pitchFamily="65" charset="-120"/>
                  <a:ea typeface="標楷體" panose="03000509000000000000" pitchFamily="65" charset="-120"/>
                </a:rPr>
                <a:t>證字號：</a:t>
              </a:r>
              <a:r>
                <a:rPr lang="en-US" altLang="zh-TW" sz="2400" b="1" dirty="0">
                  <a:solidFill>
                    <a:srgbClr val="FF0000"/>
                  </a:solidFill>
                  <a:latin typeface="標楷體" panose="03000509000000000000" pitchFamily="65" charset="-120"/>
                  <a:ea typeface="標楷體" panose="03000509000000000000" pitchFamily="65" charset="-120"/>
                </a:rPr>
                <a:t>_________</a:t>
              </a:r>
              <a:endParaRPr lang="zh-TW" altLang="zh-TW" sz="2400" b="1" dirty="0">
                <a:solidFill>
                  <a:srgbClr val="FF0000"/>
                </a:solidFill>
                <a:latin typeface="標楷體" panose="03000509000000000000" pitchFamily="65" charset="-120"/>
                <a:ea typeface="標楷體" panose="03000509000000000000" pitchFamily="65" charset="-120"/>
              </a:endParaRPr>
            </a:p>
            <a:p>
              <a:pPr>
                <a:defRPr/>
              </a:pPr>
              <a:r>
                <a:rPr lang="zh-TW" altLang="zh-TW" sz="2400" dirty="0">
                  <a:solidFill>
                    <a:prstClr val="black"/>
                  </a:solidFill>
                  <a:latin typeface="標楷體" panose="03000509000000000000" pitchFamily="65" charset="-120"/>
                  <a:ea typeface="標楷體" panose="03000509000000000000" pitchFamily="65" charset="-120"/>
                </a:rPr>
                <a:t>個別序位之比率及</a:t>
              </a: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2400" dirty="0" smtClean="0">
                  <a:solidFill>
                    <a:prstClr val="black"/>
                  </a:solidFill>
                  <a:latin typeface="標楷體" panose="03000509000000000000" pitchFamily="65" charset="-120"/>
                  <a:ea typeface="標楷體" panose="03000509000000000000" pitchFamily="65" charset="-120"/>
                </a:rPr>
                <a:t>比率</a:t>
              </a:r>
              <a:r>
                <a:rPr lang="zh-TW" altLang="zh-TW" sz="2400" dirty="0">
                  <a:solidFill>
                    <a:prstClr val="black"/>
                  </a:solidFill>
                  <a:latin typeface="標楷體" panose="03000509000000000000" pitchFamily="65" charset="-120"/>
                  <a:ea typeface="標楷體" panose="03000509000000000000" pitchFamily="65" charset="-120"/>
                </a:rPr>
                <a:t>區間</a:t>
              </a:r>
              <a:r>
                <a:rPr lang="zh-TW" altLang="zh-TW" sz="2400" dirty="0" smtClean="0">
                  <a:solidFill>
                    <a:prstClr val="black"/>
                  </a:solidFill>
                  <a:latin typeface="標楷體" panose="03000509000000000000" pitchFamily="65" charset="-120"/>
                  <a:ea typeface="標楷體" panose="03000509000000000000" pitchFamily="65" charset="-120"/>
                </a:rPr>
                <a:t>：％～％</a:t>
              </a:r>
              <a:r>
                <a:rPr lang="zh-TW" altLang="zh-TW" sz="2400" dirty="0">
                  <a:solidFill>
                    <a:prstClr val="black"/>
                  </a:solidFill>
                  <a:latin typeface="標楷體" panose="03000509000000000000" pitchFamily="65" charset="-120"/>
                  <a:ea typeface="標楷體" panose="03000509000000000000" pitchFamily="65" charset="-120"/>
                </a:rPr>
                <a:t>；</a:t>
              </a:r>
            </a:p>
            <a:p>
              <a:pPr>
                <a:defRPr/>
              </a:pP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r>
                <a:rPr lang="zh-TW" altLang="zh-TW" sz="2400" dirty="0" smtClean="0">
                  <a:solidFill>
                    <a:prstClr val="black"/>
                  </a:solidFill>
                  <a:latin typeface="標楷體" panose="03000509000000000000" pitchFamily="65" charset="-120"/>
                  <a:ea typeface="標楷體" panose="03000509000000000000" pitchFamily="65" charset="-120"/>
                </a:rPr>
                <a:t>：人～人</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endParaRPr>
            </a:p>
          </p:txBody>
        </p:sp>
      </p:grpSp>
      <p:sp>
        <p:nvSpPr>
          <p:cNvPr id="138243" name="矩形 5"/>
          <p:cNvSpPr>
            <a:spLocks noChangeArrowheads="1"/>
          </p:cNvSpPr>
          <p:nvPr/>
        </p:nvSpPr>
        <p:spPr bwMode="auto">
          <a:xfrm>
            <a:off x="1816100" y="325735"/>
            <a:ext cx="7931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400" b="1" dirty="0">
                <a:solidFill>
                  <a:srgbClr val="000000"/>
                </a:solidFill>
                <a:latin typeface="微軟正黑體" panose="020B0604030504040204" pitchFamily="34" charset="-120"/>
              </a:rPr>
              <a:t>表三：</a:t>
            </a:r>
            <a:r>
              <a:rPr lang="en-US" altLang="zh-TW" sz="2400" b="1" dirty="0" smtClean="0">
                <a:solidFill>
                  <a:srgbClr val="000000"/>
                </a:solidFill>
                <a:latin typeface="微軟正黑體" panose="020B0604030504040204" pitchFamily="34" charset="-120"/>
              </a:rPr>
              <a:t>10</a:t>
            </a:r>
            <a:r>
              <a:rPr lang="en-US" altLang="zh-TW" sz="2400" b="1" dirty="0" smtClean="0">
                <a:latin typeface="微軟正黑體" panose="020B0604030504040204" pitchFamily="34" charset="-120"/>
              </a:rPr>
              <a:t>8</a:t>
            </a:r>
            <a:r>
              <a:rPr lang="zh-TW" altLang="en-US" sz="2400" b="1" dirty="0" smtClean="0">
                <a:solidFill>
                  <a:srgbClr val="000000"/>
                </a:solidFill>
                <a:latin typeface="微軟正黑體" panose="020B0604030504040204" pitchFamily="34" charset="-120"/>
              </a:rPr>
              <a:t>學年</a:t>
            </a:r>
            <a:r>
              <a:rPr lang="zh-TW" altLang="en-US" sz="2400" b="1" dirty="0">
                <a:solidFill>
                  <a:srgbClr val="000000"/>
                </a:solidFill>
                <a:latin typeface="微軟正黑體" panose="020B0604030504040204" pitchFamily="34" charset="-120"/>
              </a:rPr>
              <a:t>度臺南就學區學生免試入學</a:t>
            </a:r>
            <a:r>
              <a:rPr lang="zh-TW" altLang="en-US" sz="2400" b="1" dirty="0">
                <a:solidFill>
                  <a:srgbClr val="FF0000"/>
                </a:solidFill>
                <a:latin typeface="微軟正黑體" panose="020B0604030504040204" pitchFamily="34" charset="-120"/>
              </a:rPr>
              <a:t>個別序位</a:t>
            </a:r>
            <a:r>
              <a:rPr lang="zh-TW" altLang="en-US" sz="2400" b="1" dirty="0">
                <a:solidFill>
                  <a:srgbClr val="000000"/>
                </a:solidFill>
                <a:latin typeface="微軟正黑體" panose="020B0604030504040204" pitchFamily="34" charset="-120"/>
              </a:rPr>
              <a:t>表</a:t>
            </a:r>
          </a:p>
        </p:txBody>
      </p:sp>
      <p:sp>
        <p:nvSpPr>
          <p:cNvPr id="13824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2754F92-1105-4EC3-B240-9ECB26B7D92A}" type="slidenum">
              <a:rPr kumimoji="0" lang="zh-TW" altLang="en-US" smtClean="0">
                <a:solidFill>
                  <a:srgbClr val="FEFFFF"/>
                </a:solidFill>
                <a:latin typeface="Century Gothic" panose="020B0502020202020204" pitchFamily="34" charset="0"/>
              </a:rPr>
              <a:pPr/>
              <a:t>73</a:t>
            </a:fld>
            <a:endParaRPr kumimoji="0" lang="zh-TW" altLang="en-US" smtClean="0">
              <a:solidFill>
                <a:srgbClr val="FEFFFF"/>
              </a:solidFill>
              <a:latin typeface="Century Gothic" panose="020B0502020202020204" pitchFamily="34" charset="0"/>
            </a:endParaRPr>
          </a:p>
        </p:txBody>
      </p:sp>
    </p:spTree>
    <p:extLst>
      <p:ext uri="{BB962C8B-B14F-4D97-AF65-F5344CB8AC3E}">
        <p14:creationId xmlns:p14="http://schemas.microsoft.com/office/powerpoint/2010/main" xmlns="" val="39114376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p:cNvSpPr>
            <a:spLocks noGrp="1"/>
          </p:cNvSpPr>
          <p:nvPr>
            <p:ph type="title"/>
          </p:nvPr>
        </p:nvSpPr>
        <p:spPr>
          <a:xfrm>
            <a:off x="1981200" y="511969"/>
            <a:ext cx="8912225" cy="1281112"/>
          </a:xfrm>
        </p:spPr>
        <p:txBody>
          <a:bodyPr/>
          <a:lstStyle/>
          <a:p>
            <a:r>
              <a:rPr kumimoji="1" lang="zh-TW" altLang="en-US" sz="3600" b="1" dirty="0">
                <a:solidFill>
                  <a:srgbClr val="000000"/>
                </a:solidFill>
                <a:latin typeface="微軟正黑體" panose="020B0604030504040204" pitchFamily="34" charset="-120"/>
                <a:ea typeface="微軟正黑體" panose="020B0604030504040204" pitchFamily="34" charset="-120"/>
                <a:cs typeface="+mn-cs"/>
              </a:rPr>
              <a:t>個別序位分數</a:t>
            </a:r>
          </a:p>
        </p:txBody>
      </p:sp>
      <p:graphicFrame>
        <p:nvGraphicFramePr>
          <p:cNvPr id="3" name="表格 2"/>
          <p:cNvGraphicFramePr>
            <a:graphicFrameLocks noGrp="1"/>
          </p:cNvGraphicFramePr>
          <p:nvPr>
            <p:extLst>
              <p:ext uri="{D42A27DB-BD31-4B8C-83A1-F6EECF244321}">
                <p14:modId xmlns:p14="http://schemas.microsoft.com/office/powerpoint/2010/main" xmlns="" val="380976619"/>
              </p:ext>
            </p:extLst>
          </p:nvPr>
        </p:nvGraphicFramePr>
        <p:xfrm>
          <a:off x="1981200" y="1152529"/>
          <a:ext cx="8229600" cy="4881057"/>
        </p:xfrm>
        <a:graphic>
          <a:graphicData uri="http://schemas.openxmlformats.org/drawingml/2006/table">
            <a:tbl>
              <a:tblPr/>
              <a:tblGrid>
                <a:gridCol w="2332038">
                  <a:extLst>
                    <a:ext uri="{9D8B030D-6E8A-4147-A177-3AD203B41FA5}">
                      <a16:colId xmlns:a16="http://schemas.microsoft.com/office/drawing/2014/main" xmlns="" val="20000"/>
                    </a:ext>
                  </a:extLst>
                </a:gridCol>
                <a:gridCol w="2333625">
                  <a:extLst>
                    <a:ext uri="{9D8B030D-6E8A-4147-A177-3AD203B41FA5}">
                      <a16:colId xmlns:a16="http://schemas.microsoft.com/office/drawing/2014/main" xmlns="" val="20001"/>
                    </a:ext>
                  </a:extLst>
                </a:gridCol>
                <a:gridCol w="1781175">
                  <a:extLst>
                    <a:ext uri="{9D8B030D-6E8A-4147-A177-3AD203B41FA5}">
                      <a16:colId xmlns:a16="http://schemas.microsoft.com/office/drawing/2014/main" xmlns="" val="20002"/>
                    </a:ext>
                  </a:extLst>
                </a:gridCol>
                <a:gridCol w="1782762">
                  <a:extLst>
                    <a:ext uri="{9D8B030D-6E8A-4147-A177-3AD203B41FA5}">
                      <a16:colId xmlns:a16="http://schemas.microsoft.com/office/drawing/2014/main" xmlns="" val="20003"/>
                    </a:ext>
                  </a:extLst>
                </a:gridCol>
              </a:tblGrid>
              <a:tr h="473071">
                <a:tc gridSpan="2">
                  <a:txBody>
                    <a:bodyPr/>
                    <a:lstStyle>
                      <a:lvl1pPr defTabSz="342900">
                        <a:spcBef>
                          <a:spcPts val="750"/>
                        </a:spcBef>
                        <a:buClr>
                          <a:schemeClr val="accent1"/>
                        </a:buClr>
                        <a:buFont typeface="Wingdings 3" panose="05040102010807070707" pitchFamily="18" charset="2"/>
                        <a:tabLst>
                          <a:tab pos="88900"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88900"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88900"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88900" algn="l"/>
                        </a:tabLst>
                      </a:pPr>
                      <a:r>
                        <a:rPr kumimoji="0" lang="zh-TW" altLang="zh-TW" sz="1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比序項目</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個別序位表</a:t>
                      </a:r>
                      <a:endParaRPr kumimoji="0" lang="zh-TW" altLang="zh-TW" sz="1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選填志願時出現</a:t>
                      </a:r>
                      <a:endParaRPr kumimoji="0" lang="zh-TW" altLang="zh-TW" sz="18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extLst>
                  <a:ext uri="{0D108BD9-81ED-4DB2-BD59-A6C34878D82A}">
                    <a16:rowId xmlns:a16="http://schemas.microsoft.com/office/drawing/2014/main" xmlns="" val="10000"/>
                  </a:ext>
                </a:extLst>
              </a:tr>
              <a:tr h="287211">
                <a:tc row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1.志願序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1"/>
                  </a:ext>
                </a:extLst>
              </a:tr>
              <a:tr h="287211">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2"/>
                  </a:ext>
                </a:extLst>
              </a:tr>
              <a:tr h="876322">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2.多元學習表現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競賽成績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50</a:t>
                      </a:r>
                      <a:endPar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tabLst>
                          <a:tab pos="220663"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220663"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220663"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220663" algn="l"/>
                        </a:tabLst>
                      </a:pPr>
                      <a:r>
                        <a:rPr kumimoji="0" lang="zh-TW" altLang="zh-TW" sz="1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03"/>
                  </a:ext>
                </a:extLst>
              </a:tr>
              <a:tr h="287211">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獎勵紀錄</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87211">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社團參與</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r h="287211">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服務學習</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87211">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體適能</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499212">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393700">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3.</a:t>
                      </a:r>
                      <a:r>
                        <a:rPr kumimoji="0" lang="zh-TW" altLang="en-US" sz="16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就近入學</a:t>
                      </a:r>
                      <a:endParaRPr kumimoji="0" lang="zh-TW" altLang="zh-TW" sz="16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09"/>
                  </a:ext>
                </a:extLst>
              </a:tr>
              <a:tr h="287211">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4.</a:t>
                      </a:r>
                      <a:r>
                        <a:rPr kumimoji="0" lang="zh-TW" altLang="en-US" sz="16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國中教育會考</a:t>
                      </a:r>
                      <a:endParaRPr kumimoji="0" lang="zh-TW" altLang="zh-TW" sz="16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30</a:t>
                      </a:r>
                      <a:r>
                        <a:rPr kumimoji="0" lang="zh-TW" altLang="zh-TW" sz="16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10"/>
                  </a:ext>
                </a:extLst>
              </a:tr>
              <a:tr h="287211">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11"/>
                  </a:ext>
                </a:extLst>
              </a:tr>
              <a:tr h="341064">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總分：100分</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80</a:t>
                      </a:r>
                      <a:endPar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20</a:t>
                      </a:r>
                      <a:endParaRPr kumimoji="0" lang="zh-TW" altLang="zh-TW" sz="16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12"/>
                  </a:ext>
                </a:extLst>
              </a:tr>
            </a:tbl>
          </a:graphicData>
        </a:graphic>
      </p:graphicFrame>
      <p:sp>
        <p:nvSpPr>
          <p:cNvPr id="4" name="矩形 3"/>
          <p:cNvSpPr/>
          <p:nvPr/>
        </p:nvSpPr>
        <p:spPr>
          <a:xfrm>
            <a:off x="6672263" y="965201"/>
            <a:ext cx="1800225" cy="533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40343"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12EFFA-3845-43B9-9024-08094F913C8C}" type="slidenum">
              <a:rPr kumimoji="0" lang="zh-TW" altLang="en-US" smtClean="0">
                <a:solidFill>
                  <a:srgbClr val="FEFFFF"/>
                </a:solidFill>
                <a:latin typeface="Century Gothic" panose="020B0502020202020204" pitchFamily="34" charset="0"/>
              </a:rPr>
              <a:pPr/>
              <a:t>74</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內容版面配置區 6"/>
          <p:cNvSpPr>
            <a:spLocks noGrp="1"/>
          </p:cNvSpPr>
          <p:nvPr>
            <p:ph idx="1"/>
          </p:nvPr>
        </p:nvSpPr>
        <p:spPr>
          <a:xfrm>
            <a:off x="1874838" y="969962"/>
            <a:ext cx="8229600" cy="4926013"/>
          </a:xfrm>
        </p:spPr>
        <p:txBody>
          <a:bodyPr/>
          <a:lstStyle/>
          <a:p>
            <a:pPr>
              <a:buFontTx/>
              <a:buBlip>
                <a:blip r:embed="rId3"/>
              </a:buBlip>
            </a:pPr>
            <a:r>
              <a:rPr lang="zh-TW" altLang="en-US" sz="2400" dirty="0" smtClean="0">
                <a:latin typeface="標楷體" panose="03000509000000000000" pitchFamily="65" charset="-120"/>
                <a:ea typeface="標楷體" panose="03000509000000000000" pitchFamily="65" charset="-120"/>
              </a:rPr>
              <a:t>選填期間</a:t>
            </a:r>
            <a:r>
              <a:rPr lang="zh-TW" altLang="en-US" sz="2400" dirty="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登入志願選填系統時可以看到以下資訊</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endParaRPr lang="en-US" altLang="zh-TW" dirty="0" smtClean="0">
              <a:latin typeface="標楷體" panose="03000509000000000000" pitchFamily="65" charset="-120"/>
              <a:ea typeface="標楷體" panose="03000509000000000000" pitchFamily="65" charset="-120"/>
            </a:endParaRPr>
          </a:p>
        </p:txBody>
      </p:sp>
      <p:sp>
        <p:nvSpPr>
          <p:cNvPr id="2" name="按鈕形 1"/>
          <p:cNvSpPr/>
          <p:nvPr/>
        </p:nvSpPr>
        <p:spPr>
          <a:xfrm>
            <a:off x="1889125" y="1484313"/>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42340" name="矩形 4"/>
          <p:cNvSpPr>
            <a:spLocks noChangeArrowheads="1"/>
          </p:cNvSpPr>
          <p:nvPr/>
        </p:nvSpPr>
        <p:spPr bwMode="auto">
          <a:xfrm>
            <a:off x="1874838" y="200164"/>
            <a:ext cx="95123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b="1" dirty="0">
                <a:solidFill>
                  <a:srgbClr val="FF0000"/>
                </a:solidFill>
                <a:latin typeface="微軟正黑體" panose="020B0604030504040204" pitchFamily="34" charset="-120"/>
              </a:rPr>
              <a:t>臺南就學區</a:t>
            </a:r>
            <a:r>
              <a:rPr lang="zh-TW" altLang="en-US" sz="3600" b="1" dirty="0">
                <a:solidFill>
                  <a:srgbClr val="000000"/>
                </a:solidFill>
                <a:latin typeface="微軟正黑體" panose="020B0604030504040204" pitchFamily="34" charset="-120"/>
              </a:rPr>
              <a:t>學生免試入學</a:t>
            </a:r>
            <a:r>
              <a:rPr lang="zh-TW" altLang="en-US" sz="3600" b="1" dirty="0">
                <a:solidFill>
                  <a:srgbClr val="FF0000"/>
                </a:solidFill>
                <a:latin typeface="微軟正黑體" panose="020B0604030504040204" pitchFamily="34" charset="-120"/>
              </a:rPr>
              <a:t>個別序位</a:t>
            </a:r>
            <a:r>
              <a:rPr lang="zh-TW" altLang="en-US" sz="3600" b="1" dirty="0">
                <a:solidFill>
                  <a:srgbClr val="000000"/>
                </a:solidFill>
                <a:latin typeface="微軟正黑體" panose="020B0604030504040204" pitchFamily="34" charset="-120"/>
              </a:rPr>
              <a:t>表示例</a:t>
            </a:r>
          </a:p>
        </p:txBody>
      </p:sp>
      <p:sp>
        <p:nvSpPr>
          <p:cNvPr id="142341" name="文字方塊 5"/>
          <p:cNvSpPr txBox="1">
            <a:spLocks noChangeArrowheads="1"/>
          </p:cNvSpPr>
          <p:nvPr/>
        </p:nvSpPr>
        <p:spPr bwMode="auto">
          <a:xfrm>
            <a:off x="1914525" y="4443413"/>
            <a:ext cx="836295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dirty="0">
                <a:solidFill>
                  <a:srgbClr val="000000"/>
                </a:solidFill>
                <a:latin typeface="標楷體" panose="03000509000000000000" pitchFamily="65" charset="-120"/>
                <a:ea typeface="標楷體" panose="03000509000000000000" pitchFamily="65" charset="-120"/>
              </a:rPr>
              <a:t>1.</a:t>
            </a:r>
            <a:r>
              <a:rPr lang="zh-TW" altLang="en-US" sz="2400" dirty="0">
                <a:solidFill>
                  <a:srgbClr val="000000"/>
                </a:solidFill>
                <a:latin typeface="標楷體" panose="03000509000000000000" pitchFamily="65" charset="-120"/>
                <a:ea typeface="標楷體" panose="03000509000000000000" pitchFamily="65" charset="-120"/>
              </a:rPr>
              <a:t>學生分數</a:t>
            </a:r>
            <a:r>
              <a:rPr lang="en-US" altLang="zh-TW" sz="2400" dirty="0">
                <a:solidFill>
                  <a:srgbClr val="00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77</a:t>
            </a:r>
            <a:r>
              <a:rPr lang="zh-TW" altLang="en-US" sz="2400" dirty="0">
                <a:solidFill>
                  <a:srgbClr val="FF0000"/>
                </a:solidFill>
                <a:latin typeface="標楷體" panose="03000509000000000000" pitchFamily="65" charset="-120"/>
                <a:ea typeface="標楷體" panose="03000509000000000000" pitchFamily="65" charset="-120"/>
              </a:rPr>
              <a:t>分</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在臺南區排序之比率區間為</a:t>
            </a:r>
            <a:r>
              <a:rPr lang="en-US" altLang="zh-TW" sz="2400" dirty="0">
                <a:solidFill>
                  <a:srgbClr val="000000"/>
                </a:solidFill>
                <a:latin typeface="標楷體" panose="03000509000000000000" pitchFamily="65" charset="-120"/>
                <a:ea typeface="標楷體" panose="03000509000000000000" pitchFamily="65" charset="-120"/>
              </a:rPr>
              <a:t>2.36</a:t>
            </a:r>
            <a:r>
              <a:rPr lang="zh-TW" altLang="en-US" sz="2400" dirty="0">
                <a:solidFill>
                  <a:srgbClr val="000000"/>
                </a:solidFill>
                <a:latin typeface="標楷體" panose="03000509000000000000" pitchFamily="65" charset="-120"/>
                <a:ea typeface="標楷體" panose="03000509000000000000" pitchFamily="65" charset="-120"/>
              </a:rPr>
              <a:t>％</a:t>
            </a:r>
            <a:r>
              <a:rPr lang="en-US" altLang="zh-TW" sz="2400" dirty="0">
                <a:solidFill>
                  <a:srgbClr val="000000"/>
                </a:solidFill>
                <a:latin typeface="標楷體" panose="03000509000000000000" pitchFamily="65" charset="-120"/>
                <a:ea typeface="標楷體" panose="03000509000000000000" pitchFamily="65" charset="-120"/>
              </a:rPr>
              <a:t>-3.37</a:t>
            </a:r>
            <a:r>
              <a:rPr lang="zh-TW" altLang="en-US" sz="2400" dirty="0">
                <a:solidFill>
                  <a:srgbClr val="000000"/>
                </a:solidFill>
                <a:latin typeface="標楷體" panose="03000509000000000000" pitchFamily="65" charset="-120"/>
                <a:ea typeface="標楷體" panose="03000509000000000000" pitchFamily="65" charset="-120"/>
              </a:rPr>
              <a:t>％中，在臺南市之排名在</a:t>
            </a:r>
            <a:r>
              <a:rPr lang="en-US" altLang="zh-TW" sz="2400" dirty="0">
                <a:solidFill>
                  <a:srgbClr val="000000"/>
                </a:solidFill>
                <a:latin typeface="標楷體" panose="03000509000000000000" pitchFamily="65" charset="-120"/>
                <a:ea typeface="標楷體" panose="03000509000000000000" pitchFamily="65" charset="-120"/>
              </a:rPr>
              <a:t>236-337</a:t>
            </a:r>
            <a:r>
              <a:rPr lang="zh-TW" altLang="en-US" sz="2400" dirty="0">
                <a:solidFill>
                  <a:srgbClr val="000000"/>
                </a:solidFill>
                <a:latin typeface="標楷體" panose="03000509000000000000" pitchFamily="65" charset="-120"/>
                <a:ea typeface="標楷體" panose="03000509000000000000" pitchFamily="65" charset="-120"/>
              </a:rPr>
              <a:t>中。代表學生目前的分數（扣掉志願序和就近入學兩項目）最多輸給</a:t>
            </a:r>
            <a:r>
              <a:rPr lang="en-US" altLang="zh-TW" sz="2400" dirty="0">
                <a:solidFill>
                  <a:srgbClr val="000000"/>
                </a:solidFill>
                <a:latin typeface="標楷體" panose="03000509000000000000" pitchFamily="65" charset="-120"/>
                <a:ea typeface="標楷體" panose="03000509000000000000" pitchFamily="65" charset="-120"/>
              </a:rPr>
              <a:t>336</a:t>
            </a:r>
            <a:r>
              <a:rPr lang="zh-TW" altLang="en-US" sz="2400" dirty="0">
                <a:solidFill>
                  <a:srgbClr val="000000"/>
                </a:solidFill>
                <a:latin typeface="標楷體" panose="03000509000000000000" pitchFamily="65" charset="-120"/>
                <a:ea typeface="標楷體" panose="03000509000000000000" pitchFamily="65" charset="-120"/>
              </a:rPr>
              <a:t>人。</a:t>
            </a:r>
            <a:endParaRPr lang="en-US" altLang="zh-TW" sz="2400" dirty="0">
              <a:solidFill>
                <a:srgbClr val="000000"/>
              </a:solidFill>
              <a:latin typeface="標楷體" panose="03000509000000000000" pitchFamily="65" charset="-120"/>
              <a:ea typeface="標楷體" panose="03000509000000000000" pitchFamily="65" charset="-120"/>
            </a:endParaRPr>
          </a:p>
          <a:p>
            <a:r>
              <a:rPr lang="en-US" altLang="zh-TW" sz="2400" dirty="0">
                <a:solidFill>
                  <a:srgbClr val="000000"/>
                </a:solidFill>
                <a:latin typeface="標楷體" panose="03000509000000000000" pitchFamily="65" charset="-120"/>
                <a:ea typeface="標楷體" panose="03000509000000000000" pitchFamily="65" charset="-120"/>
              </a:rPr>
              <a:t>2.</a:t>
            </a:r>
            <a:r>
              <a:rPr lang="zh-TW" altLang="en-US" sz="2400" dirty="0">
                <a:solidFill>
                  <a:srgbClr val="000000"/>
                </a:solidFill>
                <a:latin typeface="標楷體" panose="03000509000000000000" pitchFamily="65" charset="-120"/>
                <a:ea typeface="標楷體" panose="03000509000000000000" pitchFamily="65" charset="-120"/>
              </a:rPr>
              <a:t>若學生要追求理想中的志願，則可參考各志願之錄取人數，衡量自己其他項目的分數後，就可以推估錄取機率之高低。</a:t>
            </a:r>
          </a:p>
        </p:txBody>
      </p:sp>
      <p:sp>
        <p:nvSpPr>
          <p:cNvPr id="7" name="矩形 6"/>
          <p:cNvSpPr>
            <a:spLocks noChangeArrowheads="1"/>
          </p:cNvSpPr>
          <p:nvPr/>
        </p:nvSpPr>
        <p:spPr bwMode="auto">
          <a:xfrm>
            <a:off x="8101013" y="2341563"/>
            <a:ext cx="885825" cy="52387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sz="2800">
                <a:solidFill>
                  <a:srgbClr val="FF0000"/>
                </a:solidFill>
              </a:rPr>
              <a:t>1.01</a:t>
            </a:r>
            <a:endParaRPr lang="zh-TW" altLang="en-US" sz="2800">
              <a:solidFill>
                <a:srgbClr val="FF0000"/>
              </a:solidFill>
            </a:endParaRPr>
          </a:p>
        </p:txBody>
      </p:sp>
      <p:sp>
        <p:nvSpPr>
          <p:cNvPr id="142343"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CCC7FD4-08DB-40D9-B12C-41B72F70E938}" type="slidenum">
              <a:rPr kumimoji="0" lang="zh-TW" altLang="en-US" smtClean="0">
                <a:solidFill>
                  <a:srgbClr val="FEFFFF"/>
                </a:solidFill>
                <a:latin typeface="Century Gothic" panose="020B0502020202020204" pitchFamily="34" charset="0"/>
              </a:rPr>
              <a:pPr/>
              <a:t>75</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p:cNvSpPr>
            <a:spLocks noGrp="1"/>
          </p:cNvSpPr>
          <p:nvPr>
            <p:ph type="title"/>
          </p:nvPr>
        </p:nvSpPr>
        <p:spPr>
          <a:xfrm>
            <a:off x="1941513" y="315913"/>
            <a:ext cx="8912225" cy="863600"/>
          </a:xfrm>
          <a:solidFill>
            <a:srgbClr val="7030A0"/>
          </a:solidFill>
        </p:spPr>
        <p:txBody>
          <a:bodyPr/>
          <a:lstStyle/>
          <a:p>
            <a:r>
              <a:rPr lang="en-US" altLang="zh-TW" sz="4000" smtClean="0">
                <a:solidFill>
                  <a:srgbClr val="FFFF00"/>
                </a:solidFill>
                <a:latin typeface="標楷體" panose="03000509000000000000" pitchFamily="65" charset="-120"/>
                <a:ea typeface="標楷體" panose="03000509000000000000" pitchFamily="65" charset="-120"/>
              </a:rPr>
              <a:t>(</a:t>
            </a:r>
            <a:r>
              <a:rPr lang="zh-TW" altLang="en-US" sz="4000" smtClean="0">
                <a:solidFill>
                  <a:srgbClr val="FFFF00"/>
                </a:solidFill>
                <a:latin typeface="標楷體" panose="03000509000000000000" pitchFamily="65" charset="-120"/>
                <a:ea typeface="標楷體" panose="03000509000000000000" pitchFamily="65" charset="-120"/>
              </a:rPr>
              <a:t>十三</a:t>
            </a:r>
            <a:r>
              <a:rPr lang="en-US" altLang="zh-TW" sz="4000" smtClean="0">
                <a:solidFill>
                  <a:srgbClr val="FFFF00"/>
                </a:solidFill>
                <a:latin typeface="標楷體" panose="03000509000000000000" pitchFamily="65" charset="-120"/>
                <a:ea typeface="標楷體" panose="03000509000000000000" pitchFamily="65" charset="-120"/>
              </a:rPr>
              <a:t>)</a:t>
            </a:r>
            <a:r>
              <a:rPr lang="zh-TW" altLang="en-US" sz="4000" smtClean="0">
                <a:solidFill>
                  <a:srgbClr val="FFFF00"/>
                </a:solidFill>
                <a:latin typeface="標楷體" panose="03000509000000000000" pitchFamily="65" charset="-120"/>
                <a:ea typeface="標楷體" panose="03000509000000000000" pitchFamily="65" charset="-120"/>
              </a:rPr>
              <a:t>免試續招</a:t>
            </a:r>
            <a:r>
              <a:rPr lang="en-US" altLang="zh-TW" sz="4000" smtClean="0">
                <a:solidFill>
                  <a:srgbClr val="FFFF00"/>
                </a:solidFill>
                <a:latin typeface="標楷體" panose="03000509000000000000" pitchFamily="65" charset="-120"/>
                <a:ea typeface="標楷體" panose="03000509000000000000" pitchFamily="65" charset="-120"/>
              </a:rPr>
              <a:t>1</a:t>
            </a:r>
            <a:endParaRPr lang="zh-TW" altLang="en-US" sz="4000" smtClean="0">
              <a:solidFill>
                <a:srgbClr val="FFFF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471948" y="1296987"/>
            <a:ext cx="10152605" cy="5087483"/>
          </a:xfrm>
        </p:spPr>
        <p:txBody>
          <a:bodyPr>
            <a:noAutofit/>
          </a:bodyPr>
          <a:lstStyle/>
          <a:p>
            <a:pPr>
              <a:lnSpc>
                <a:spcPct val="125000"/>
              </a:lnSpc>
              <a:spcBef>
                <a:spcPts val="0"/>
              </a:spcBef>
              <a:defRPr/>
            </a:pPr>
            <a:r>
              <a:rPr lang="zh-TW" altLang="en-US" sz="2267" dirty="0">
                <a:solidFill>
                  <a:schemeClr val="tx1"/>
                </a:solidFill>
                <a:latin typeface="標楷體" panose="03000509000000000000" pitchFamily="65" charset="-120"/>
                <a:ea typeface="標楷體" panose="03000509000000000000" pitchFamily="65" charset="-120"/>
              </a:rPr>
              <a:t>學校辦理免試續招之條件</a:t>
            </a:r>
            <a:endParaRPr lang="en-US" altLang="zh-TW" sz="2267" dirty="0">
              <a:solidFill>
                <a:schemeClr val="tx1"/>
              </a:solidFill>
              <a:latin typeface="標楷體" panose="03000509000000000000" pitchFamily="65" charset="-120"/>
              <a:ea typeface="標楷體" panose="03000509000000000000" pitchFamily="65" charset="-120"/>
            </a:endParaRPr>
          </a:p>
          <a:p>
            <a:pPr lvl="1">
              <a:lnSpc>
                <a:spcPct val="125000"/>
              </a:lnSpc>
              <a:spcBef>
                <a:spcPts val="0"/>
              </a:spcBef>
              <a:defRPr/>
            </a:pPr>
            <a:r>
              <a:rPr lang="zh-TW" altLang="en-US" sz="2267" dirty="0">
                <a:solidFill>
                  <a:schemeClr val="tx1"/>
                </a:solidFill>
                <a:latin typeface="標楷體" panose="03000509000000000000" pitchFamily="65" charset="-120"/>
                <a:ea typeface="標楷體" panose="03000509000000000000" pitchFamily="65" charset="-120"/>
              </a:rPr>
              <a:t>國立學校</a:t>
            </a:r>
            <a:endParaRPr lang="en-US" altLang="zh-TW" sz="2267" dirty="0">
              <a:solidFill>
                <a:schemeClr val="tx1"/>
              </a:solidFill>
              <a:latin typeface="標楷體" panose="03000509000000000000" pitchFamily="65" charset="-120"/>
              <a:ea typeface="標楷體" panose="03000509000000000000" pitchFamily="65" charset="-120"/>
            </a:endParaRPr>
          </a:p>
          <a:p>
            <a:pPr marL="882900" lvl="3" indent="-180000">
              <a:spcBef>
                <a:spcPts val="0"/>
              </a:spcBef>
            </a:pP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續招前之各招生管道最終錄取且報到學生之平均班級人數，未達</a:t>
            </a:r>
            <a:r>
              <a:rPr lang="zh-TW" altLang="en-US" sz="2300" b="1" dirty="0">
                <a:latin typeface="標楷體" panose="03000509000000000000" pitchFamily="65" charset="-120"/>
                <a:ea typeface="標楷體" panose="03000509000000000000" pitchFamily="65" charset="-120"/>
                <a:cs typeface="Times New Roman" panose="02020603050405020304" pitchFamily="18" charset="0"/>
              </a:rPr>
              <a:t>普通型高級中等學校</a:t>
            </a:r>
            <a:r>
              <a:rPr lang="zh-TW" altLang="en-US" sz="2300" b="1" u="sng"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三十五</a:t>
            </a:r>
            <a:r>
              <a:rPr lang="zh-TW" altLang="en-US" sz="2300" b="1" dirty="0">
                <a:latin typeface="標楷體" panose="03000509000000000000" pitchFamily="65" charset="-120"/>
                <a:ea typeface="標楷體" panose="03000509000000000000" pitchFamily="65" charset="-120"/>
                <a:cs typeface="Times New Roman" panose="02020603050405020304" pitchFamily="18" charset="0"/>
              </a:rPr>
              <a:t>人</a:t>
            </a: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300" b="1" dirty="0">
                <a:latin typeface="標楷體" panose="03000509000000000000" pitchFamily="65" charset="-120"/>
                <a:ea typeface="標楷體" panose="03000509000000000000" pitchFamily="65" charset="-120"/>
                <a:cs typeface="Times New Roman" panose="02020603050405020304" pitchFamily="18" charset="0"/>
              </a:rPr>
              <a:t>技術型高級中等學校</a:t>
            </a:r>
            <a:r>
              <a:rPr lang="zh-TW" altLang="en-US" sz="2300" b="1" u="sng"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三十五</a:t>
            </a: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人或</a:t>
            </a:r>
            <a:r>
              <a:rPr lang="zh-TW" altLang="en-US" sz="2300" b="1" dirty="0">
                <a:latin typeface="標楷體" panose="03000509000000000000" pitchFamily="65" charset="-120"/>
                <a:ea typeface="標楷體" panose="03000509000000000000" pitchFamily="65" charset="-120"/>
                <a:cs typeface="Times New Roman" panose="02020603050405020304" pitchFamily="18" charset="0"/>
              </a:rPr>
              <a:t>綜合型高級中等學校</a:t>
            </a:r>
            <a:r>
              <a:rPr lang="zh-TW" altLang="en-US" sz="2300" b="1" u="sng"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三十五</a:t>
            </a:r>
            <a:r>
              <a:rPr lang="zh-TW" altLang="en-US" sz="2300" b="1" dirty="0">
                <a:latin typeface="標楷體" panose="03000509000000000000" pitchFamily="65" charset="-120"/>
                <a:ea typeface="標楷體" panose="03000509000000000000" pitchFamily="65" charset="-120"/>
                <a:cs typeface="Times New Roman" panose="02020603050405020304" pitchFamily="18" charset="0"/>
              </a:rPr>
              <a:t>人</a:t>
            </a: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300" b="1" u="sng"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882900" lvl="3" indent="-180000">
              <a:spcBef>
                <a:spcPts val="0"/>
              </a:spcBef>
            </a:pP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最終錄取且報到學生之平均班級人數，包括外加特殊身分學生，但未計特色招生甄選入學及考試分發入學未招滿之班級及學生</a:t>
            </a:r>
            <a:r>
              <a:rPr lang="zh-TW" altLang="en-US" sz="2300" dirty="0" smtClean="0">
                <a:latin typeface="標楷體" panose="03000509000000000000" pitchFamily="65" charset="-120"/>
                <a:ea typeface="標楷體" panose="03000509000000000000" pitchFamily="65" charset="-120"/>
                <a:cs typeface="Times New Roman" panose="02020603050405020304" pitchFamily="18" charset="0"/>
              </a:rPr>
              <a:t>數。</a:t>
            </a:r>
            <a:r>
              <a:rPr lang="zh-TW" altLang="en-US" sz="2167" dirty="0" smtClean="0">
                <a:solidFill>
                  <a:schemeClr val="tx1"/>
                </a:solidFill>
                <a:latin typeface="標楷體" panose="03000509000000000000" pitchFamily="65" charset="-120"/>
                <a:ea typeface="標楷體" panose="03000509000000000000" pitchFamily="65" charset="-120"/>
              </a:rPr>
              <a:t>。</a:t>
            </a:r>
            <a:endParaRPr lang="en-US" altLang="zh-TW" sz="2167" dirty="0" smtClean="0">
              <a:solidFill>
                <a:schemeClr val="tx1"/>
              </a:solidFill>
              <a:latin typeface="標楷體" panose="03000509000000000000" pitchFamily="65" charset="-120"/>
              <a:ea typeface="標楷體" panose="03000509000000000000" pitchFamily="65" charset="-120"/>
            </a:endParaRPr>
          </a:p>
          <a:p>
            <a:pPr lvl="1">
              <a:lnSpc>
                <a:spcPct val="125000"/>
              </a:lnSpc>
              <a:spcBef>
                <a:spcPts val="0"/>
              </a:spcBef>
              <a:defRPr/>
            </a:pPr>
            <a:r>
              <a:rPr lang="zh-TW" altLang="en-US" sz="2267" dirty="0" smtClean="0">
                <a:solidFill>
                  <a:schemeClr val="tx1"/>
                </a:solidFill>
                <a:latin typeface="標楷體" panose="03000509000000000000" pitchFamily="65" charset="-120"/>
                <a:ea typeface="標楷體" panose="03000509000000000000" pitchFamily="65" charset="-120"/>
              </a:rPr>
              <a:t>私立學校</a:t>
            </a:r>
            <a:endParaRPr lang="en-US" altLang="zh-TW" sz="2267" dirty="0" smtClean="0">
              <a:solidFill>
                <a:schemeClr val="tx1"/>
              </a:solidFill>
              <a:latin typeface="標楷體" panose="03000509000000000000" pitchFamily="65" charset="-120"/>
              <a:ea typeface="標楷體" panose="03000509000000000000" pitchFamily="65" charset="-120"/>
            </a:endParaRPr>
          </a:p>
          <a:p>
            <a:pPr marL="882900" lvl="3" indent="-180000">
              <a:spcBef>
                <a:spcPts val="0"/>
              </a:spcBef>
            </a:pPr>
            <a:r>
              <a:rPr lang="zh-TW" altLang="en-US" sz="2300" dirty="0" smtClean="0">
                <a:latin typeface="標楷體" panose="03000509000000000000" pitchFamily="65" charset="-120"/>
                <a:ea typeface="標楷體" panose="03000509000000000000" pitchFamily="65" charset="-120"/>
                <a:cs typeface="Times New Roman" panose="02020603050405020304" pitchFamily="18" charset="0"/>
              </a:rPr>
              <a:t>續</a:t>
            </a: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招前之各招生管道最終錄取且報到學生總數，</a:t>
            </a:r>
            <a:r>
              <a:rPr lang="zh-TW" altLang="en-US" sz="23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未達該校核定總招生</a:t>
            </a:r>
            <a:r>
              <a:rPr lang="zh-TW" altLang="en-US" sz="23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名額</a:t>
            </a:r>
            <a:r>
              <a:rPr lang="zh-TW" altLang="en-US" sz="2300" dirty="0" smtClean="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300" dirty="0">
              <a:latin typeface="標楷體" panose="03000509000000000000" pitchFamily="65" charset="-120"/>
              <a:ea typeface="標楷體" panose="03000509000000000000" pitchFamily="65" charset="-120"/>
              <a:cs typeface="Times New Roman" panose="02020603050405020304" pitchFamily="18" charset="0"/>
            </a:endParaRPr>
          </a:p>
          <a:p>
            <a:pPr marL="882900" lvl="3" indent="-180000">
              <a:spcBef>
                <a:spcPts val="0"/>
              </a:spcBef>
            </a:pP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最終錄取且報到之學生總數，不包括以外加名額錄取之學生，且未計特色招生甄選入學及考試分發入學未招滿之班級及學生數</a:t>
            </a:r>
            <a:r>
              <a:rPr lang="zh-TW" altLang="en-US" sz="2167" dirty="0" smtClean="0">
                <a:solidFill>
                  <a:schemeClr val="tx1"/>
                </a:solidFill>
                <a:latin typeface="標楷體" panose="03000509000000000000" pitchFamily="65" charset="-120"/>
                <a:ea typeface="標楷體" panose="03000509000000000000" pitchFamily="65" charset="-120"/>
              </a:rPr>
              <a:t>。 </a:t>
            </a:r>
            <a:endParaRPr lang="zh-TW" altLang="en-US" sz="2167" dirty="0">
              <a:solidFill>
                <a:schemeClr val="tx1"/>
              </a:solidFill>
              <a:latin typeface="標楷體" panose="03000509000000000000" pitchFamily="65" charset="-120"/>
              <a:ea typeface="標楷體" panose="03000509000000000000" pitchFamily="65" charset="-120"/>
            </a:endParaRPr>
          </a:p>
        </p:txBody>
      </p:sp>
      <p:sp>
        <p:nvSpPr>
          <p:cNvPr id="144388"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9BE17CA-01D2-4273-81EB-8C8E962AD45D}" type="slidenum">
              <a:rPr kumimoji="0" lang="zh-TW" altLang="en-US" smtClean="0">
                <a:solidFill>
                  <a:srgbClr val="FEFFFF"/>
                </a:solidFill>
                <a:latin typeface="Century Gothic" panose="020B0502020202020204" pitchFamily="34" charset="0"/>
              </a:rPr>
              <a:pPr/>
              <a:t>76</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608138" y="1296988"/>
            <a:ext cx="10301287" cy="4877670"/>
          </a:xfrm>
        </p:spPr>
        <p:txBody>
          <a:bodyPr>
            <a:noAutofit/>
          </a:bodyPr>
          <a:lstStyle/>
          <a:p>
            <a:pPr>
              <a:lnSpc>
                <a:spcPct val="125000"/>
              </a:lnSpc>
              <a:spcBef>
                <a:spcPts val="0"/>
              </a:spcBef>
              <a:defRPr/>
            </a:pPr>
            <a:r>
              <a:rPr lang="zh-TW" altLang="en-US" sz="2267" dirty="0">
                <a:solidFill>
                  <a:schemeClr val="tx1"/>
                </a:solidFill>
                <a:latin typeface="標楷體" panose="03000509000000000000" pitchFamily="65" charset="-120"/>
                <a:ea typeface="標楷體" panose="03000509000000000000" pitchFamily="65" charset="-120"/>
              </a:rPr>
              <a:t>學校辦理免試續招之條件</a:t>
            </a:r>
            <a:endParaRPr lang="en-US" altLang="zh-TW" sz="2267" dirty="0">
              <a:solidFill>
                <a:schemeClr val="tx1"/>
              </a:solidFill>
              <a:latin typeface="標楷體" panose="03000509000000000000" pitchFamily="65" charset="-120"/>
              <a:ea typeface="標楷體" panose="03000509000000000000" pitchFamily="65" charset="-120"/>
            </a:endParaRPr>
          </a:p>
          <a:p>
            <a:pPr lvl="1">
              <a:lnSpc>
                <a:spcPct val="125000"/>
              </a:lnSpc>
              <a:spcBef>
                <a:spcPts val="0"/>
              </a:spcBef>
              <a:defRPr/>
            </a:pPr>
            <a:r>
              <a:rPr lang="zh-TW" altLang="en-US" sz="2267" dirty="0">
                <a:solidFill>
                  <a:schemeClr val="tx1"/>
                </a:solidFill>
                <a:latin typeface="標楷體" panose="03000509000000000000" pitchFamily="65" charset="-120"/>
                <a:ea typeface="標楷體" panose="03000509000000000000" pitchFamily="65" charset="-120"/>
              </a:rPr>
              <a:t>免試續招不受就學區限制。</a:t>
            </a:r>
          </a:p>
          <a:p>
            <a:pPr lvl="1">
              <a:lnSpc>
                <a:spcPct val="125000"/>
              </a:lnSpc>
              <a:spcBef>
                <a:spcPts val="0"/>
              </a:spcBef>
              <a:defRPr/>
            </a:pPr>
            <a:r>
              <a:rPr lang="zh-TW" altLang="en-US" sz="2267" dirty="0">
                <a:solidFill>
                  <a:schemeClr val="tx1"/>
                </a:solidFill>
                <a:latin typeface="標楷體" panose="03000509000000000000" pitchFamily="65" charset="-120"/>
                <a:ea typeface="標楷體" panose="03000509000000000000" pitchFamily="65" charset="-120"/>
              </a:rPr>
              <a:t>學校申請辦理免試續招，應依各就學區免試入學作業要點規定辦理。</a:t>
            </a:r>
          </a:p>
          <a:p>
            <a:pPr lvl="1">
              <a:lnSpc>
                <a:spcPct val="125000"/>
              </a:lnSpc>
              <a:spcBef>
                <a:spcPts val="0"/>
              </a:spcBef>
              <a:defRPr/>
            </a:pPr>
            <a:r>
              <a:rPr lang="zh-TW" altLang="en-US" sz="2267" dirty="0">
                <a:solidFill>
                  <a:schemeClr val="tx1"/>
                </a:solidFill>
                <a:latin typeface="標楷體" panose="03000509000000000000" pitchFamily="65" charset="-120"/>
                <a:ea typeface="標楷體" panose="03000509000000000000" pitchFamily="65" charset="-120"/>
              </a:rPr>
              <a:t>學生報名資格</a:t>
            </a:r>
          </a:p>
          <a:p>
            <a:pPr lvl="2">
              <a:lnSpc>
                <a:spcPct val="125000"/>
              </a:lnSpc>
              <a:spcBef>
                <a:spcPts val="0"/>
              </a:spcBef>
              <a:defRPr/>
            </a:pPr>
            <a:r>
              <a:rPr lang="zh-TW" altLang="en-US" sz="2133" dirty="0">
                <a:solidFill>
                  <a:schemeClr val="tx1"/>
                </a:solidFill>
                <a:latin typeface="標楷體" panose="03000509000000000000" pitchFamily="65" charset="-120"/>
                <a:ea typeface="標楷體" panose="03000509000000000000" pitchFamily="65" charset="-120"/>
              </a:rPr>
              <a:t>尚未有學校就讀之學生。</a:t>
            </a:r>
          </a:p>
          <a:p>
            <a:pPr lvl="2">
              <a:lnSpc>
                <a:spcPct val="125000"/>
              </a:lnSpc>
              <a:spcBef>
                <a:spcPts val="0"/>
              </a:spcBef>
              <a:defRPr/>
            </a:pPr>
            <a:r>
              <a:rPr lang="zh-TW" altLang="en-US" sz="2133" dirty="0">
                <a:solidFill>
                  <a:schemeClr val="tx1"/>
                </a:solidFill>
                <a:latin typeface="標楷體" panose="03000509000000000000" pitchFamily="65" charset="-120"/>
                <a:ea typeface="標楷體" panose="03000509000000000000" pitchFamily="65" charset="-120"/>
              </a:rPr>
              <a:t>參加技藝技能優良甄審入學、免試入學</a:t>
            </a:r>
            <a:r>
              <a:rPr lang="en-US" altLang="zh-TW" sz="2133" dirty="0">
                <a:solidFill>
                  <a:schemeClr val="tx1"/>
                </a:solidFill>
                <a:latin typeface="標楷體" panose="03000509000000000000" pitchFamily="65" charset="-120"/>
                <a:ea typeface="標楷體" panose="03000509000000000000" pitchFamily="65" charset="-120"/>
              </a:rPr>
              <a:t>(</a:t>
            </a:r>
            <a:r>
              <a:rPr lang="zh-TW" altLang="en-US" sz="2133" dirty="0">
                <a:solidFill>
                  <a:schemeClr val="tx1"/>
                </a:solidFill>
                <a:latin typeface="標楷體" panose="03000509000000000000" pitchFamily="65" charset="-120"/>
                <a:ea typeface="標楷體" panose="03000509000000000000" pitchFamily="65" charset="-120"/>
              </a:rPr>
              <a:t>包括直升入學</a:t>
            </a:r>
            <a:r>
              <a:rPr lang="en-US" altLang="zh-TW" sz="2133" dirty="0">
                <a:solidFill>
                  <a:schemeClr val="tx1"/>
                </a:solidFill>
                <a:latin typeface="標楷體" panose="03000509000000000000" pitchFamily="65" charset="-120"/>
                <a:ea typeface="標楷體" panose="03000509000000000000" pitchFamily="65" charset="-120"/>
              </a:rPr>
              <a:t>)</a:t>
            </a:r>
            <a:r>
              <a:rPr lang="zh-TW" altLang="en-US" sz="2133" dirty="0">
                <a:solidFill>
                  <a:schemeClr val="tx1"/>
                </a:solidFill>
                <a:latin typeface="標楷體" panose="03000509000000000000" pitchFamily="65" charset="-120"/>
                <a:ea typeface="標楷體" panose="03000509000000000000" pitchFamily="65" charset="-120"/>
              </a:rPr>
              <a:t>或特色招生考試分發入學、甄選入學獲錄取，並向錄取學校完成報到手續者，因特殊因素必須離開原錄取報到學校所在之就學區，經提出證明文件並取得原報到學校書面同意後，始得報名參加。</a:t>
            </a:r>
          </a:p>
          <a:p>
            <a:pPr lvl="2">
              <a:lnSpc>
                <a:spcPct val="125000"/>
              </a:lnSpc>
              <a:spcBef>
                <a:spcPts val="0"/>
              </a:spcBef>
              <a:defRPr/>
            </a:pPr>
            <a:r>
              <a:rPr lang="zh-TW" altLang="en-US" sz="2133" dirty="0">
                <a:solidFill>
                  <a:schemeClr val="tx1"/>
                </a:solidFill>
                <a:latin typeface="標楷體" panose="03000509000000000000" pitchFamily="65" charset="-120"/>
                <a:ea typeface="標楷體" panose="03000509000000000000" pitchFamily="65" charset="-120"/>
              </a:rPr>
              <a:t>學生因父母、其他法定代理人工作地異動，須搬家遷徙。</a:t>
            </a:r>
          </a:p>
          <a:p>
            <a:pPr lvl="2">
              <a:lnSpc>
                <a:spcPct val="125000"/>
              </a:lnSpc>
              <a:spcBef>
                <a:spcPts val="0"/>
              </a:spcBef>
              <a:defRPr/>
            </a:pPr>
            <a:r>
              <a:rPr lang="zh-TW" altLang="en-US" sz="2133" dirty="0">
                <a:solidFill>
                  <a:schemeClr val="tx1"/>
                </a:solidFill>
                <a:latin typeface="標楷體" panose="03000509000000000000" pitchFamily="65" charset="-120"/>
                <a:ea typeface="標楷體" panose="03000509000000000000" pitchFamily="65" charset="-120"/>
              </a:rPr>
              <a:t>家庭特殊境遇，須進行安置。</a:t>
            </a:r>
          </a:p>
        </p:txBody>
      </p:sp>
      <p:sp>
        <p:nvSpPr>
          <p:cNvPr id="145411" name="標題 1"/>
          <p:cNvSpPr txBox="1">
            <a:spLocks/>
          </p:cNvSpPr>
          <p:nvPr/>
        </p:nvSpPr>
        <p:spPr bwMode="auto">
          <a:xfrm>
            <a:off x="1766888" y="431800"/>
            <a:ext cx="8912225"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十三</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免試續招</a:t>
            </a:r>
            <a:r>
              <a:rPr kumimoji="0" lang="en-US" altLang="zh-TW" sz="4000">
                <a:solidFill>
                  <a:srgbClr val="FFFF00"/>
                </a:solidFill>
                <a:latin typeface="標楷體" panose="03000509000000000000" pitchFamily="65" charset="-120"/>
                <a:ea typeface="標楷體" panose="03000509000000000000" pitchFamily="65" charset="-120"/>
              </a:rPr>
              <a:t>2</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5412"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2944536-C165-4F85-A2B2-38DA81A4B047}" type="slidenum">
              <a:rPr kumimoji="0" lang="zh-TW" altLang="en-US" smtClean="0">
                <a:solidFill>
                  <a:srgbClr val="FEFFFF"/>
                </a:solidFill>
                <a:latin typeface="Century Gothic" panose="020B0502020202020204" pitchFamily="34" charset="0"/>
              </a:rPr>
              <a:pPr/>
              <a:t>77</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標題 1"/>
          <p:cNvSpPr txBox="1">
            <a:spLocks/>
          </p:cNvSpPr>
          <p:nvPr/>
        </p:nvSpPr>
        <p:spPr bwMode="auto">
          <a:xfrm>
            <a:off x="1766888" y="431800"/>
            <a:ext cx="9409112"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重要日程表</a:t>
            </a: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xmlns="" val="1018299333"/>
              </p:ext>
            </p:extLst>
          </p:nvPr>
        </p:nvGraphicFramePr>
        <p:xfrm>
          <a:off x="1149350" y="1446213"/>
          <a:ext cx="10795000" cy="4705205"/>
        </p:xfrm>
        <a:graphic>
          <a:graphicData uri="http://schemas.openxmlformats.org/drawingml/2006/table">
            <a:tbl>
              <a:tblPr firstRow="1" firstCol="1" bandRow="1">
                <a:tableStyleId>{5C22544A-7EE6-4342-B048-85BDC9FD1C3A}</a:tableStyleId>
              </a:tblPr>
              <a:tblGrid>
                <a:gridCol w="5713268">
                  <a:extLst>
                    <a:ext uri="{9D8B030D-6E8A-4147-A177-3AD203B41FA5}">
                      <a16:colId xmlns:a16="http://schemas.microsoft.com/office/drawing/2014/main" xmlns="" val="20000"/>
                    </a:ext>
                  </a:extLst>
                </a:gridCol>
                <a:gridCol w="5081732">
                  <a:extLst>
                    <a:ext uri="{9D8B030D-6E8A-4147-A177-3AD203B41FA5}">
                      <a16:colId xmlns:a16="http://schemas.microsoft.com/office/drawing/2014/main" xmlns="" val="20001"/>
                    </a:ext>
                  </a:extLst>
                </a:gridCol>
              </a:tblGrid>
              <a:tr h="594315">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項目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sz="3200" kern="100">
                          <a:effectLst/>
                          <a:latin typeface="標楷體" panose="03000509000000000000" pitchFamily="65" charset="-120"/>
                          <a:ea typeface="標楷體" panose="03000509000000000000" pitchFamily="65" charset="-120"/>
                        </a:rPr>
                        <a:t>日期</a:t>
                      </a:r>
                      <a:endParaRPr lang="zh-TW" sz="32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822178">
                <a:tc>
                  <a:txBody>
                    <a:bodyPr/>
                    <a:lstStyle/>
                    <a:p>
                      <a:pPr>
                        <a:spcAft>
                          <a:spcPts val="0"/>
                        </a:spcAft>
                      </a:pPr>
                      <a:r>
                        <a:rPr lang="en-US" sz="3200" kern="100" dirty="0" smtClean="0">
                          <a:effectLst/>
                          <a:latin typeface="標楷體" panose="03000509000000000000" pitchFamily="65" charset="-120"/>
                          <a:ea typeface="標楷體" panose="03000509000000000000" pitchFamily="65" charset="-120"/>
                        </a:rPr>
                        <a:t>1.</a:t>
                      </a:r>
                      <a:r>
                        <a:rPr lang="zh-TW" altLang="en-US" sz="3200" kern="100" dirty="0" smtClean="0">
                          <a:effectLst/>
                          <a:latin typeface="標楷體" panose="03000509000000000000" pitchFamily="65" charset="-120"/>
                          <a:ea typeface="標楷體" panose="03000509000000000000" pitchFamily="65" charset="-120"/>
                        </a:rPr>
                        <a:t>國中集體</a:t>
                      </a:r>
                      <a:r>
                        <a:rPr lang="zh-TW" sz="3200" kern="100" dirty="0" smtClean="0">
                          <a:effectLst/>
                          <a:latin typeface="標楷體" panose="03000509000000000000" pitchFamily="65" charset="-120"/>
                          <a:ea typeface="標楷體" panose="03000509000000000000" pitchFamily="65" charset="-120"/>
                        </a:rPr>
                        <a:t>報名</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smtClean="0">
                          <a:effectLst/>
                          <a:latin typeface="標楷體" panose="03000509000000000000" pitchFamily="65" charset="-120"/>
                          <a:ea typeface="標楷體" panose="03000509000000000000" pitchFamily="65" charset="-120"/>
                        </a:rPr>
                        <a:t>10</a:t>
                      </a:r>
                      <a:r>
                        <a:rPr lang="en-US" altLang="zh-TW" sz="3200" kern="100" dirty="0" smtClean="0">
                          <a:effectLst/>
                          <a:latin typeface="標楷體" panose="03000509000000000000" pitchFamily="65" charset="-120"/>
                          <a:ea typeface="標楷體" panose="03000509000000000000" pitchFamily="65" charset="-120"/>
                        </a:rPr>
                        <a:t>8</a:t>
                      </a:r>
                      <a:r>
                        <a:rPr lang="zh-TW" sz="3200" kern="100" dirty="0" smtClean="0">
                          <a:effectLst/>
                          <a:latin typeface="標楷體" panose="03000509000000000000" pitchFamily="65" charset="-120"/>
                          <a:ea typeface="標楷體" panose="03000509000000000000" pitchFamily="65" charset="-120"/>
                        </a:rPr>
                        <a:t>年</a:t>
                      </a:r>
                      <a:r>
                        <a:rPr lang="en-US" sz="3200" kern="100" dirty="0" smtClean="0">
                          <a:effectLst/>
                          <a:latin typeface="標楷體" panose="03000509000000000000" pitchFamily="65" charset="-120"/>
                          <a:ea typeface="標楷體" panose="03000509000000000000" pitchFamily="65" charset="-120"/>
                        </a:rPr>
                        <a:t>5</a:t>
                      </a:r>
                      <a:r>
                        <a:rPr lang="zh-TW" sz="3200" kern="100" dirty="0" smtClean="0">
                          <a:effectLst/>
                          <a:latin typeface="標楷體" panose="03000509000000000000" pitchFamily="65" charset="-120"/>
                          <a:ea typeface="標楷體" panose="03000509000000000000" pitchFamily="65" charset="-120"/>
                        </a:rPr>
                        <a:t>月</a:t>
                      </a:r>
                      <a:r>
                        <a:rPr lang="en-US" sz="3200" kern="100" dirty="0" smtClean="0">
                          <a:effectLst/>
                          <a:latin typeface="標楷體" panose="03000509000000000000" pitchFamily="65" charset="-120"/>
                          <a:ea typeface="標楷體" panose="03000509000000000000" pitchFamily="65" charset="-120"/>
                        </a:rPr>
                        <a:t>7</a:t>
                      </a:r>
                      <a:r>
                        <a:rPr lang="en-US" altLang="zh-TW" sz="3200" kern="100" dirty="0" smtClean="0">
                          <a:effectLst/>
                          <a:latin typeface="標楷體" panose="03000509000000000000" pitchFamily="65" charset="-120"/>
                          <a:ea typeface="標楷體" panose="03000509000000000000" pitchFamily="65" charset="-120"/>
                        </a:rPr>
                        <a:t>-8</a:t>
                      </a:r>
                      <a:r>
                        <a:rPr lang="zh-TW" sz="3200" kern="100" dirty="0" smtClean="0">
                          <a:effectLst/>
                          <a:latin typeface="標楷體" panose="03000509000000000000" pitchFamily="65" charset="-120"/>
                          <a:ea typeface="標楷體" panose="03000509000000000000" pitchFamily="65" charset="-120"/>
                        </a:rPr>
                        <a:t>日</a:t>
                      </a:r>
                      <a:r>
                        <a:rPr lang="en-US" sz="3200" kern="100" dirty="0" smtClean="0">
                          <a:effectLst/>
                          <a:latin typeface="標楷體" panose="03000509000000000000" pitchFamily="65" charset="-120"/>
                          <a:ea typeface="標楷體" panose="03000509000000000000" pitchFamily="65" charset="-120"/>
                        </a:rPr>
                        <a:t>(</a:t>
                      </a:r>
                      <a:r>
                        <a:rPr lang="zh-TW" altLang="en-US" sz="3200" kern="100" dirty="0" smtClean="0">
                          <a:effectLst/>
                          <a:latin typeface="標楷體" panose="03000509000000000000" pitchFamily="65" charset="-120"/>
                          <a:ea typeface="標楷體" panose="03000509000000000000" pitchFamily="65" charset="-120"/>
                        </a:rPr>
                        <a:t>二</a:t>
                      </a:r>
                      <a:r>
                        <a:rPr lang="en-US" altLang="zh-TW" sz="3200" kern="100" dirty="0" smtClean="0">
                          <a:effectLst/>
                          <a:latin typeface="標楷體" panose="03000509000000000000" pitchFamily="65" charset="-120"/>
                          <a:ea typeface="標楷體" panose="03000509000000000000" pitchFamily="65" charset="-120"/>
                        </a:rPr>
                        <a:t>-</a:t>
                      </a:r>
                      <a:r>
                        <a:rPr lang="zh-TW" altLang="en-US" sz="3200" kern="100" dirty="0" smtClean="0">
                          <a:effectLst/>
                          <a:latin typeface="標楷體" panose="03000509000000000000" pitchFamily="65" charset="-120"/>
                          <a:ea typeface="標楷體" panose="03000509000000000000" pitchFamily="65" charset="-120"/>
                        </a:rPr>
                        <a:t>三</a:t>
                      </a:r>
                      <a:r>
                        <a:rPr lang="en-US" sz="3200" kern="100" dirty="0" smtClean="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82217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3200" kern="100" dirty="0">
                          <a:effectLst/>
                          <a:latin typeface="標楷體" panose="03000509000000000000" pitchFamily="65" charset="-120"/>
                          <a:ea typeface="標楷體" panose="03000509000000000000" pitchFamily="65" charset="-120"/>
                        </a:rPr>
                        <a:t>2</a:t>
                      </a:r>
                      <a:r>
                        <a:rPr lang="en-US" sz="3200" kern="100" dirty="0" smtClean="0">
                          <a:effectLst/>
                          <a:latin typeface="標楷體" panose="03000509000000000000" pitchFamily="65" charset="-120"/>
                          <a:ea typeface="標楷體" panose="03000509000000000000" pitchFamily="65" charset="-120"/>
                        </a:rPr>
                        <a:t>.</a:t>
                      </a:r>
                      <a:r>
                        <a:rPr lang="zh-TW" altLang="en-US" sz="3200" kern="100" dirty="0" smtClean="0">
                          <a:effectLst/>
                          <a:latin typeface="標楷體" panose="03000509000000000000" pitchFamily="65" charset="-120"/>
                          <a:ea typeface="標楷體" panose="03000509000000000000" pitchFamily="65" charset="-120"/>
                        </a:rPr>
                        <a:t>公告錄取名單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smtClean="0">
                          <a:effectLst/>
                          <a:latin typeface="標楷體" panose="03000509000000000000" pitchFamily="65" charset="-120"/>
                          <a:ea typeface="標楷體" panose="03000509000000000000" pitchFamily="65" charset="-120"/>
                        </a:rPr>
                        <a:t>10</a:t>
                      </a:r>
                      <a:r>
                        <a:rPr lang="en-US" altLang="zh-TW" sz="3200" kern="100" dirty="0" smtClean="0">
                          <a:effectLst/>
                          <a:latin typeface="標楷體" panose="03000509000000000000" pitchFamily="65" charset="-120"/>
                          <a:ea typeface="標楷體" panose="03000509000000000000" pitchFamily="65" charset="-120"/>
                        </a:rPr>
                        <a:t>8</a:t>
                      </a:r>
                      <a:r>
                        <a:rPr lang="zh-TW" sz="3200" kern="100" dirty="0" smtClean="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smtClean="0">
                          <a:effectLst/>
                          <a:latin typeface="標楷體" panose="03000509000000000000" pitchFamily="65" charset="-120"/>
                          <a:ea typeface="標楷體" panose="03000509000000000000" pitchFamily="65" charset="-120"/>
                        </a:rPr>
                        <a:t>1</a:t>
                      </a:r>
                      <a:r>
                        <a:rPr lang="en-US" altLang="zh-TW" sz="3200" kern="100" dirty="0" smtClean="0">
                          <a:effectLst/>
                          <a:latin typeface="標楷體" panose="03000509000000000000" pitchFamily="65" charset="-120"/>
                          <a:ea typeface="標楷體" panose="03000509000000000000" pitchFamily="65" charset="-120"/>
                        </a:rPr>
                        <a:t>5</a:t>
                      </a:r>
                      <a:r>
                        <a:rPr lang="zh-TW" sz="3200" kern="100" dirty="0" smtClean="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sz="3200" kern="100" dirty="0">
                          <a:effectLst/>
                          <a:latin typeface="標楷體" panose="03000509000000000000" pitchFamily="65" charset="-120"/>
                          <a:ea typeface="標楷體" panose="03000509000000000000" pitchFamily="65" charset="-120"/>
                        </a:rPr>
                        <a:t>三</a:t>
                      </a:r>
                      <a:r>
                        <a:rPr lang="en-US" sz="3200" kern="100" dirty="0" smtClean="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822178">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3</a:t>
                      </a:r>
                      <a:r>
                        <a:rPr lang="en-US" sz="3200" kern="100" dirty="0" smtClean="0">
                          <a:effectLst/>
                          <a:latin typeface="標楷體" panose="03000509000000000000" pitchFamily="65" charset="-120"/>
                          <a:ea typeface="標楷體" panose="03000509000000000000" pitchFamily="65" charset="-120"/>
                        </a:rPr>
                        <a:t>.</a:t>
                      </a:r>
                      <a:r>
                        <a:rPr lang="zh-TW" altLang="en-US" sz="3200" b="1" kern="100" smtClean="0">
                          <a:solidFill>
                            <a:schemeClr val="lt1"/>
                          </a:solidFill>
                          <a:effectLst/>
                          <a:latin typeface="標楷體" panose="03000509000000000000" pitchFamily="65" charset="-120"/>
                          <a:ea typeface="標楷體" panose="03000509000000000000" pitchFamily="65" charset="-120"/>
                          <a:cs typeface="+mn-cs"/>
                        </a:rPr>
                        <a:t>國中教育會考</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smtClean="0">
                          <a:effectLst/>
                          <a:latin typeface="標楷體" panose="03000509000000000000" pitchFamily="65" charset="-120"/>
                          <a:ea typeface="標楷體" panose="03000509000000000000" pitchFamily="65" charset="-120"/>
                        </a:rPr>
                        <a:t>10</a:t>
                      </a:r>
                      <a:r>
                        <a:rPr lang="en-US" altLang="zh-TW" sz="3200" kern="100" dirty="0" smtClean="0">
                          <a:effectLst/>
                          <a:latin typeface="標楷體" panose="03000509000000000000" pitchFamily="65" charset="-120"/>
                          <a:ea typeface="標楷體" panose="03000509000000000000" pitchFamily="65" charset="-120"/>
                        </a:rPr>
                        <a:t>8</a:t>
                      </a:r>
                      <a:r>
                        <a:rPr lang="zh-TW" sz="3200" kern="100" dirty="0" smtClean="0">
                          <a:effectLst/>
                          <a:latin typeface="標楷體" panose="03000509000000000000" pitchFamily="65" charset="-120"/>
                          <a:ea typeface="標楷體" panose="03000509000000000000" pitchFamily="65" charset="-120"/>
                        </a:rPr>
                        <a:t>年</a:t>
                      </a:r>
                      <a:r>
                        <a:rPr lang="en-US" altLang="zh-TW" sz="3200" kern="100" dirty="0" smtClean="0">
                          <a:effectLst/>
                          <a:latin typeface="標楷體" panose="03000509000000000000" pitchFamily="65" charset="-120"/>
                          <a:ea typeface="標楷體" panose="03000509000000000000" pitchFamily="65" charset="-120"/>
                        </a:rPr>
                        <a:t>5</a:t>
                      </a:r>
                      <a:r>
                        <a:rPr lang="zh-TW" sz="3200" kern="100" dirty="0" smtClean="0">
                          <a:effectLst/>
                          <a:latin typeface="標楷體" panose="03000509000000000000" pitchFamily="65" charset="-120"/>
                          <a:ea typeface="標楷體" panose="03000509000000000000" pitchFamily="65" charset="-120"/>
                        </a:rPr>
                        <a:t>月</a:t>
                      </a:r>
                      <a:r>
                        <a:rPr lang="en-US" altLang="zh-TW" sz="3200" kern="100" dirty="0" smtClean="0">
                          <a:effectLst/>
                          <a:latin typeface="標楷體" panose="03000509000000000000" pitchFamily="65" charset="-120"/>
                          <a:ea typeface="標楷體" panose="03000509000000000000" pitchFamily="65" charset="-120"/>
                        </a:rPr>
                        <a:t>18-19</a:t>
                      </a:r>
                      <a:r>
                        <a:rPr lang="zh-TW" sz="3200" kern="100" dirty="0" smtClean="0">
                          <a:effectLst/>
                          <a:latin typeface="標楷體" panose="03000509000000000000" pitchFamily="65" charset="-120"/>
                          <a:ea typeface="標楷體" panose="03000509000000000000" pitchFamily="65" charset="-120"/>
                        </a:rPr>
                        <a:t>日</a:t>
                      </a:r>
                      <a:r>
                        <a:rPr lang="en-US" sz="3200" kern="100" dirty="0" smtClean="0">
                          <a:effectLst/>
                          <a:latin typeface="標楷體" panose="03000509000000000000" pitchFamily="65" charset="-120"/>
                          <a:ea typeface="標楷體" panose="03000509000000000000" pitchFamily="65" charset="-120"/>
                        </a:rPr>
                        <a:t>(</a:t>
                      </a:r>
                      <a:r>
                        <a:rPr lang="zh-TW" altLang="en-US" sz="3200" kern="100" dirty="0" smtClean="0">
                          <a:effectLst/>
                          <a:latin typeface="標楷體" panose="03000509000000000000" pitchFamily="65" charset="-120"/>
                          <a:ea typeface="標楷體" panose="03000509000000000000" pitchFamily="65" charset="-120"/>
                        </a:rPr>
                        <a:t>六</a:t>
                      </a:r>
                      <a:r>
                        <a:rPr lang="en-US" altLang="zh-TW" sz="3200" kern="100" dirty="0" smtClean="0">
                          <a:effectLst/>
                          <a:latin typeface="標楷體" panose="03000509000000000000" pitchFamily="65" charset="-120"/>
                          <a:ea typeface="標楷體" panose="03000509000000000000" pitchFamily="65" charset="-120"/>
                        </a:rPr>
                        <a:t>-</a:t>
                      </a:r>
                      <a:r>
                        <a:rPr lang="zh-TW" altLang="en-US" sz="3200" kern="100" dirty="0" smtClean="0">
                          <a:effectLst/>
                          <a:latin typeface="標楷體" panose="03000509000000000000" pitchFamily="65" charset="-120"/>
                          <a:ea typeface="標楷體" panose="03000509000000000000" pitchFamily="65" charset="-120"/>
                        </a:rPr>
                        <a:t>日</a:t>
                      </a:r>
                      <a:r>
                        <a:rPr lang="en-US" sz="3200" kern="100" dirty="0" smtClean="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822178">
                <a:tc>
                  <a:txBody>
                    <a:bodyPr/>
                    <a:lstStyle/>
                    <a:p>
                      <a:pPr>
                        <a:spcAft>
                          <a:spcPts val="0"/>
                        </a:spcAft>
                      </a:pPr>
                      <a:r>
                        <a:rPr lang="en-US" altLang="zh-TW" sz="3200" kern="100" dirty="0" smtClean="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3200" kern="100" dirty="0" smtClean="0">
                          <a:effectLst/>
                          <a:latin typeface="標楷體" panose="03000509000000000000" pitchFamily="65" charset="-120"/>
                          <a:ea typeface="標楷體" panose="03000509000000000000" pitchFamily="65" charset="-120"/>
                        </a:rPr>
                        <a:t>錄取</a:t>
                      </a:r>
                      <a:r>
                        <a:rPr lang="zh-TW" altLang="zh-TW" sz="3200" kern="100" dirty="0" smtClean="0">
                          <a:effectLst/>
                          <a:latin typeface="標楷體" panose="03000509000000000000" pitchFamily="65" charset="-120"/>
                          <a:ea typeface="標楷體" panose="03000509000000000000" pitchFamily="65" charset="-120"/>
                        </a:rPr>
                        <a:t>報到</a:t>
                      </a:r>
                      <a:endParaRPr lang="zh-TW" sz="3200" b="1" kern="100" dirty="0">
                        <a:solidFill>
                          <a:schemeClr val="lt1"/>
                        </a:solidFill>
                        <a:effectLst/>
                        <a:latin typeface="標楷體" panose="03000509000000000000" pitchFamily="65" charset="-120"/>
                        <a:ea typeface="標楷體" panose="03000509000000000000" pitchFamily="65" charset="-120"/>
                        <a:cs typeface="+mn-cs"/>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TW" sz="3200" kern="100" dirty="0" smtClean="0">
                          <a:effectLst/>
                          <a:latin typeface="標楷體" panose="03000509000000000000" pitchFamily="65" charset="-120"/>
                          <a:ea typeface="標楷體" panose="03000509000000000000" pitchFamily="65" charset="-120"/>
                        </a:rPr>
                        <a:t>108</a:t>
                      </a:r>
                      <a:r>
                        <a:rPr lang="zh-TW" altLang="zh-TW" sz="3200" kern="100" dirty="0" smtClean="0">
                          <a:effectLst/>
                          <a:latin typeface="標楷體" panose="03000509000000000000" pitchFamily="65" charset="-120"/>
                          <a:ea typeface="標楷體" panose="03000509000000000000" pitchFamily="65" charset="-120"/>
                        </a:rPr>
                        <a:t>年</a:t>
                      </a:r>
                      <a:r>
                        <a:rPr lang="en-US" altLang="zh-TW" sz="3200" kern="100" dirty="0" smtClean="0">
                          <a:effectLst/>
                          <a:latin typeface="標楷體" panose="03000509000000000000" pitchFamily="65" charset="-120"/>
                          <a:ea typeface="標楷體" panose="03000509000000000000" pitchFamily="65" charset="-120"/>
                        </a:rPr>
                        <a:t>6</a:t>
                      </a:r>
                      <a:r>
                        <a:rPr lang="zh-TW" altLang="zh-TW" sz="3200" kern="100" dirty="0" smtClean="0">
                          <a:effectLst/>
                          <a:latin typeface="標楷體" panose="03000509000000000000" pitchFamily="65" charset="-120"/>
                          <a:ea typeface="標楷體" panose="03000509000000000000" pitchFamily="65" charset="-120"/>
                        </a:rPr>
                        <a:t>月</a:t>
                      </a:r>
                      <a:r>
                        <a:rPr lang="en-US" altLang="zh-TW" sz="3200" kern="100" dirty="0" smtClean="0">
                          <a:effectLst/>
                          <a:latin typeface="標楷體" panose="03000509000000000000" pitchFamily="65" charset="-120"/>
                          <a:ea typeface="標楷體" panose="03000509000000000000" pitchFamily="65" charset="-120"/>
                        </a:rPr>
                        <a:t>14</a:t>
                      </a:r>
                      <a:r>
                        <a:rPr lang="zh-TW" altLang="zh-TW" sz="3200" kern="100" dirty="0" smtClean="0">
                          <a:effectLst/>
                          <a:latin typeface="標楷體" panose="03000509000000000000" pitchFamily="65" charset="-120"/>
                          <a:ea typeface="標楷體" panose="03000509000000000000" pitchFamily="65" charset="-120"/>
                        </a:rPr>
                        <a:t>日</a:t>
                      </a:r>
                      <a:r>
                        <a:rPr lang="en-US" altLang="zh-TW" sz="3200" kern="100" dirty="0" smtClean="0">
                          <a:effectLst/>
                          <a:latin typeface="標楷體" panose="03000509000000000000" pitchFamily="65" charset="-120"/>
                          <a:ea typeface="標楷體" panose="03000509000000000000" pitchFamily="65" charset="-120"/>
                        </a:rPr>
                        <a:t>(</a:t>
                      </a:r>
                      <a:r>
                        <a:rPr lang="zh-TW" altLang="en-US" sz="3200" kern="100" dirty="0" smtClean="0">
                          <a:effectLst/>
                          <a:latin typeface="標楷體" panose="03000509000000000000" pitchFamily="65" charset="-120"/>
                          <a:ea typeface="標楷體" panose="03000509000000000000" pitchFamily="65" charset="-120"/>
                        </a:rPr>
                        <a:t>五</a:t>
                      </a:r>
                      <a:r>
                        <a:rPr lang="en-US" altLang="zh-TW" sz="3200" kern="100" dirty="0" smtClean="0">
                          <a:effectLst/>
                          <a:latin typeface="標楷體" panose="03000509000000000000" pitchFamily="65" charset="-120"/>
                          <a:ea typeface="標楷體" panose="03000509000000000000" pitchFamily="65" charset="-120"/>
                        </a:rPr>
                        <a:t>)</a:t>
                      </a:r>
                      <a:endParaRPr lang="zh-TW" altLang="zh-TW" sz="320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822178">
                <a:tc>
                  <a:txBody>
                    <a:bodyPr/>
                    <a:lstStyle/>
                    <a:p>
                      <a:pPr>
                        <a:spcAft>
                          <a:spcPts val="0"/>
                        </a:spcAft>
                      </a:pPr>
                      <a:r>
                        <a:rPr lang="en-US" altLang="zh-TW" sz="3200" kern="100" dirty="0" smtClean="0">
                          <a:effectLst/>
                          <a:latin typeface="標楷體" panose="03000509000000000000" pitchFamily="65" charset="-120"/>
                          <a:ea typeface="標楷體" panose="03000509000000000000" pitchFamily="65" charset="-120"/>
                        </a:rPr>
                        <a:t>5</a:t>
                      </a:r>
                      <a:r>
                        <a:rPr lang="en-US" sz="3200" kern="100" dirty="0" smtClean="0">
                          <a:effectLst/>
                          <a:latin typeface="標楷體" panose="03000509000000000000" pitchFamily="65" charset="-120"/>
                          <a:ea typeface="標楷體" panose="03000509000000000000" pitchFamily="65" charset="-120"/>
                        </a:rPr>
                        <a:t>.</a:t>
                      </a:r>
                      <a:r>
                        <a:rPr lang="zh-TW" sz="3200" kern="100" dirty="0" smtClean="0">
                          <a:effectLst/>
                          <a:latin typeface="標楷體" panose="03000509000000000000" pitchFamily="65" charset="-120"/>
                          <a:ea typeface="標楷體" panose="03000509000000000000" pitchFamily="65" charset="-120"/>
                        </a:rPr>
                        <a:t>已報到</a:t>
                      </a:r>
                      <a:r>
                        <a:rPr lang="zh-TW" altLang="en-US" sz="3200" kern="100" dirty="0" smtClean="0">
                          <a:effectLst/>
                          <a:latin typeface="標楷體" panose="03000509000000000000" pitchFamily="65" charset="-120"/>
                          <a:ea typeface="標楷體" panose="03000509000000000000" pitchFamily="65" charset="-120"/>
                        </a:rPr>
                        <a:t>者</a:t>
                      </a:r>
                      <a:r>
                        <a:rPr lang="zh-TW" sz="3200" kern="100" dirty="0" smtClean="0">
                          <a:effectLst/>
                          <a:latin typeface="標楷體" panose="03000509000000000000" pitchFamily="65" charset="-120"/>
                          <a:ea typeface="標楷體" panose="03000509000000000000" pitchFamily="65" charset="-120"/>
                        </a:rPr>
                        <a:t>聲明</a:t>
                      </a:r>
                      <a:r>
                        <a:rPr lang="zh-TW" sz="3200" kern="100" dirty="0">
                          <a:effectLst/>
                          <a:latin typeface="標楷體" panose="03000509000000000000" pitchFamily="65" charset="-120"/>
                          <a:ea typeface="標楷體" panose="03000509000000000000" pitchFamily="65" charset="-120"/>
                        </a:rPr>
                        <a:t>放棄錄取資格</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smtClean="0">
                          <a:effectLst/>
                          <a:latin typeface="標楷體" panose="03000509000000000000" pitchFamily="65" charset="-120"/>
                          <a:ea typeface="標楷體" panose="03000509000000000000" pitchFamily="65" charset="-120"/>
                        </a:rPr>
                        <a:t>10</a:t>
                      </a:r>
                      <a:r>
                        <a:rPr lang="en-US" altLang="zh-TW" sz="3200" kern="100" dirty="0" smtClean="0">
                          <a:effectLst/>
                          <a:latin typeface="標楷體" panose="03000509000000000000" pitchFamily="65" charset="-120"/>
                          <a:ea typeface="標楷體" panose="03000509000000000000" pitchFamily="65" charset="-120"/>
                        </a:rPr>
                        <a:t>8</a:t>
                      </a:r>
                      <a:r>
                        <a:rPr lang="zh-TW" sz="3200" kern="100" dirty="0" smtClean="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6</a:t>
                      </a:r>
                      <a:r>
                        <a:rPr lang="zh-TW" sz="3200" kern="100" dirty="0">
                          <a:effectLst/>
                          <a:latin typeface="標楷體" panose="03000509000000000000" pitchFamily="65" charset="-120"/>
                          <a:ea typeface="標楷體" panose="03000509000000000000" pitchFamily="65" charset="-120"/>
                        </a:rPr>
                        <a:t>月</a:t>
                      </a:r>
                      <a:r>
                        <a:rPr lang="en-US" sz="3200" kern="100" dirty="0" smtClean="0">
                          <a:effectLst/>
                          <a:latin typeface="標楷體" panose="03000509000000000000" pitchFamily="65" charset="-120"/>
                          <a:ea typeface="標楷體" panose="03000509000000000000" pitchFamily="65" charset="-120"/>
                        </a:rPr>
                        <a:t>1</a:t>
                      </a:r>
                      <a:r>
                        <a:rPr lang="en-US" altLang="zh-TW" sz="3200" kern="100" dirty="0" smtClean="0">
                          <a:effectLst/>
                          <a:latin typeface="標楷體" panose="03000509000000000000" pitchFamily="65" charset="-120"/>
                          <a:ea typeface="標楷體" panose="03000509000000000000" pitchFamily="65" charset="-120"/>
                        </a:rPr>
                        <a:t>7</a:t>
                      </a:r>
                      <a:r>
                        <a:rPr lang="zh-TW" sz="3200" kern="100" dirty="0" smtClean="0">
                          <a:effectLst/>
                          <a:latin typeface="標楷體" panose="03000509000000000000" pitchFamily="65" charset="-120"/>
                          <a:ea typeface="標楷體" panose="03000509000000000000" pitchFamily="65" charset="-120"/>
                        </a:rPr>
                        <a:t>日</a:t>
                      </a:r>
                      <a:r>
                        <a:rPr lang="en-US" sz="3200" kern="100" dirty="0" smtClean="0">
                          <a:effectLst/>
                          <a:latin typeface="標楷體" panose="03000509000000000000" pitchFamily="65" charset="-120"/>
                          <a:ea typeface="標楷體" panose="03000509000000000000" pitchFamily="65" charset="-120"/>
                        </a:rPr>
                        <a:t>(</a:t>
                      </a:r>
                      <a:r>
                        <a:rPr lang="zh-TW" altLang="en-US" sz="3200" kern="100" dirty="0" smtClean="0">
                          <a:effectLst/>
                          <a:latin typeface="標楷體" panose="03000509000000000000" pitchFamily="65" charset="-120"/>
                          <a:ea typeface="標楷體" panose="03000509000000000000" pitchFamily="65" charset="-120"/>
                        </a:rPr>
                        <a:t>一</a:t>
                      </a:r>
                      <a:r>
                        <a:rPr lang="en-US" sz="3200" kern="100" dirty="0" smtClean="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146458"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6413C0B-DA15-4F3B-87D3-3EC0592797AF}" type="slidenum">
              <a:rPr kumimoji="0" lang="zh-TW" altLang="en-US" smtClean="0">
                <a:solidFill>
                  <a:srgbClr val="FEFFFF"/>
                </a:solidFill>
                <a:latin typeface="Century Gothic" panose="020B0502020202020204" pitchFamily="34" charset="0"/>
              </a:rPr>
              <a:pPr/>
              <a:t>78</a:t>
            </a:fld>
            <a:endParaRPr kumimoji="0" lang="zh-TW" altLang="en-US" smtClean="0">
              <a:solidFill>
                <a:srgbClr val="FEFFFF"/>
              </a:solidFill>
              <a:latin typeface="Century Gothic" panose="020B0502020202020204" pitchFamily="34" charset="0"/>
            </a:endParaRPr>
          </a:p>
        </p:txBody>
      </p:sp>
    </p:spTree>
    <p:extLst>
      <p:ext uri="{BB962C8B-B14F-4D97-AF65-F5344CB8AC3E}">
        <p14:creationId xmlns:p14="http://schemas.microsoft.com/office/powerpoint/2010/main" xmlns="" val="2190966947"/>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28"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十四</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a:t>
            </a:r>
            <a:r>
              <a:rPr kumimoji="0" lang="zh-TW" altLang="en-US" sz="4000" dirty="0" smtClean="0">
                <a:solidFill>
                  <a:srgbClr val="FFFF00"/>
                </a:solidFill>
                <a:latin typeface="標楷體" panose="03000509000000000000" pitchFamily="65" charset="-120"/>
                <a:ea typeface="標楷體" panose="03000509000000000000" pitchFamily="65" charset="-120"/>
              </a:rPr>
              <a:t>區</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完全免試</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—108</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辦理學校</a:t>
            </a:r>
          </a:p>
        </p:txBody>
      </p:sp>
      <p:sp>
        <p:nvSpPr>
          <p:cNvPr id="242729"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B5E2B9-40FE-46CB-BDB6-3465003E35A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graphicFrame>
        <p:nvGraphicFramePr>
          <p:cNvPr id="7" name="內容版面配置區 1"/>
          <p:cNvGraphicFramePr>
            <a:graphicFrameLocks noGrp="1"/>
          </p:cNvGraphicFramePr>
          <p:nvPr>
            <p:ph idx="1"/>
            <p:extLst>
              <p:ext uri="{D42A27DB-BD31-4B8C-83A1-F6EECF244321}">
                <p14:modId xmlns:p14="http://schemas.microsoft.com/office/powerpoint/2010/main" xmlns="" val="112038593"/>
              </p:ext>
            </p:extLst>
          </p:nvPr>
        </p:nvGraphicFramePr>
        <p:xfrm>
          <a:off x="805452" y="1756475"/>
          <a:ext cx="10971967" cy="4542328"/>
        </p:xfrm>
        <a:graphic>
          <a:graphicData uri="http://schemas.openxmlformats.org/drawingml/2006/table">
            <a:tbl>
              <a:tblPr>
                <a:tableStyleId>{5C22544A-7EE6-4342-B048-85BDC9FD1C3A}</a:tableStyleId>
              </a:tblPr>
              <a:tblGrid>
                <a:gridCol w="1782646">
                  <a:extLst>
                    <a:ext uri="{9D8B030D-6E8A-4147-A177-3AD203B41FA5}">
                      <a16:colId xmlns:a16="http://schemas.microsoft.com/office/drawing/2014/main" xmlns="" val="2133117232"/>
                    </a:ext>
                  </a:extLst>
                </a:gridCol>
                <a:gridCol w="3202163">
                  <a:extLst>
                    <a:ext uri="{9D8B030D-6E8A-4147-A177-3AD203B41FA5}">
                      <a16:colId xmlns:a16="http://schemas.microsoft.com/office/drawing/2014/main" xmlns="" val="3251991606"/>
                    </a:ext>
                  </a:extLst>
                </a:gridCol>
                <a:gridCol w="2192941">
                  <a:extLst>
                    <a:ext uri="{9D8B030D-6E8A-4147-A177-3AD203B41FA5}">
                      <a16:colId xmlns:a16="http://schemas.microsoft.com/office/drawing/2014/main" xmlns="" val="1708508259"/>
                    </a:ext>
                  </a:extLst>
                </a:gridCol>
                <a:gridCol w="3794217">
                  <a:extLst>
                    <a:ext uri="{9D8B030D-6E8A-4147-A177-3AD203B41FA5}">
                      <a16:colId xmlns:a16="http://schemas.microsoft.com/office/drawing/2014/main" xmlns="" val="3430214061"/>
                    </a:ext>
                  </a:extLst>
                </a:gridCol>
              </a:tblGrid>
              <a:tr h="567791">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高級中學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招生科別</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招生名額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對應國中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567791">
                <a:tc rowSpan="7">
                  <a:txBody>
                    <a:bodyPr/>
                    <a:lstStyle/>
                    <a:p>
                      <a:pPr algn="ctr" fontAlgn="ctr"/>
                      <a:r>
                        <a:rPr lang="zh-TW" altLang="en-US" sz="2800" u="none" strike="noStrike" dirty="0" smtClean="0">
                          <a:effectLst/>
                          <a:latin typeface="標楷體" panose="03000509000000000000" pitchFamily="65" charset="-120"/>
                          <a:ea typeface="標楷體" panose="03000509000000000000" pitchFamily="65" charset="-120"/>
                        </a:rPr>
                        <a:t>臺南四區後壁高中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美工科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43</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567791">
                <a:tc vMerge="1">
                  <a:txBody>
                    <a:bodyPr/>
                    <a:lstStyle/>
                    <a:p>
                      <a:endParaRPr lang="zh-TW" altLang="en-US"/>
                    </a:p>
                  </a:txBody>
                  <a:tcPr/>
                </a:tc>
                <a:tc>
                  <a:txBody>
                    <a:bodyPr/>
                    <a:lstStyle/>
                    <a:p>
                      <a:pPr algn="ctr" fontAlgn="ctr"/>
                      <a:r>
                        <a:rPr lang="zh-TW" altLang="en-US" sz="2800" u="none" strike="noStrike" dirty="0" smtClean="0">
                          <a:effectLst/>
                          <a:latin typeface="標楷體" panose="03000509000000000000" pitchFamily="65" charset="-120"/>
                          <a:ea typeface="標楷體" panose="03000509000000000000" pitchFamily="65" charset="-120"/>
                        </a:rPr>
                        <a:t>廣告設計科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567791">
                <a:tc vMerge="1">
                  <a:txBody>
                    <a:bodyPr/>
                    <a:lstStyle/>
                    <a:p>
                      <a:endParaRPr lang="zh-TW" altLang="en-US"/>
                    </a:p>
                  </a:txBody>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室內空間設計科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567791">
                <a:tc vMerge="1">
                  <a:txBody>
                    <a:bodyPr/>
                    <a:lstStyle/>
                    <a:p>
                      <a:endParaRPr lang="zh-TW" altLang="en-US"/>
                    </a:p>
                  </a:txBody>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多媒體設計科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r h="567791">
                <a:tc vMerge="1">
                  <a:txBody>
                    <a:bodyPr/>
                    <a:lstStyle/>
                    <a:p>
                      <a:endParaRPr lang="zh-TW" altLang="en-US"/>
                    </a:p>
                  </a:txBody>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電機科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919058019"/>
                  </a:ext>
                </a:extLst>
              </a:tr>
              <a:tr h="567791">
                <a:tc vMerge="1">
                  <a:txBody>
                    <a:bodyPr/>
                    <a:lstStyle/>
                    <a:p>
                      <a:endParaRPr lang="zh-TW" altLang="en-US"/>
                    </a:p>
                  </a:txBody>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資訊科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679608785"/>
                  </a:ext>
                </a:extLst>
              </a:tr>
              <a:tr h="567791">
                <a:tc vMerge="1">
                  <a:txBody>
                    <a:bodyPr/>
                    <a:lstStyle/>
                    <a:p>
                      <a:endParaRPr lang="zh-TW" altLang="en-US"/>
                    </a:p>
                  </a:txBody>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建築科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21334880"/>
                  </a:ext>
                </a:extLst>
              </a:tr>
            </a:tbl>
          </a:graphicData>
        </a:graphic>
      </p:graphicFrame>
    </p:spTree>
    <p:extLst>
      <p:ext uri="{BB962C8B-B14F-4D97-AF65-F5344CB8AC3E}">
        <p14:creationId xmlns:p14="http://schemas.microsoft.com/office/powerpoint/2010/main" xmlns="" val="251673280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學術傾向</a:t>
            </a:r>
          </a:p>
        </p:txBody>
      </p:sp>
      <p:graphicFrame>
        <p:nvGraphicFramePr>
          <p:cNvPr id="5" name="資料庫圖表 4"/>
          <p:cNvGraphicFramePr/>
          <p:nvPr>
            <p:extLst>
              <p:ext uri="{D42A27DB-BD31-4B8C-83A1-F6EECF244321}">
                <p14:modId xmlns:p14="http://schemas.microsoft.com/office/powerpoint/2010/main" xmlns="" val="3287663297"/>
              </p:ext>
            </p:extLst>
          </p:nvPr>
        </p:nvGraphicFramePr>
        <p:xfrm>
          <a:off x="1908844" y="1504633"/>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948"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4C5B17D-4C14-4BB0-B10F-023EA98AC06A}" type="slidenum">
              <a:rPr kumimoji="0" lang="zh-TW" altLang="en-US" smtClean="0">
                <a:solidFill>
                  <a:srgbClr val="FEFFFF"/>
                </a:solidFill>
                <a:latin typeface="Century Gothic" panose="020B0502020202020204" pitchFamily="34" charset="0"/>
              </a:rPr>
              <a:pPr/>
              <a:t>8</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53"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AB181C-8C2B-427D-9724-69C0E808B1BE}"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9" name="標題 1"/>
          <p:cNvSpPr txBox="1">
            <a:spLocks/>
          </p:cNvSpPr>
          <p:nvPr/>
        </p:nvSpPr>
        <p:spPr bwMode="auto">
          <a:xfrm>
            <a:off x="1671638" y="355600"/>
            <a:ext cx="10110787"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十四</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a:t>
            </a:r>
            <a:r>
              <a:rPr kumimoji="0" lang="zh-TW" altLang="en-US" sz="4000" dirty="0" smtClean="0">
                <a:solidFill>
                  <a:srgbClr val="FFFF00"/>
                </a:solidFill>
                <a:latin typeface="標楷體" panose="03000509000000000000" pitchFamily="65" charset="-120"/>
                <a:ea typeface="標楷體" panose="03000509000000000000" pitchFamily="65" charset="-120"/>
              </a:rPr>
              <a:t>區</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完全免試</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—108</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辦理學校</a:t>
            </a:r>
          </a:p>
        </p:txBody>
      </p:sp>
      <p:graphicFrame>
        <p:nvGraphicFramePr>
          <p:cNvPr id="7" name="內容版面配置區 1"/>
          <p:cNvGraphicFramePr>
            <a:graphicFrameLocks noGrp="1"/>
          </p:cNvGraphicFramePr>
          <p:nvPr>
            <p:ph idx="1"/>
            <p:extLst>
              <p:ext uri="{D42A27DB-BD31-4B8C-83A1-F6EECF244321}">
                <p14:modId xmlns:p14="http://schemas.microsoft.com/office/powerpoint/2010/main" xmlns="" val="1826392804"/>
              </p:ext>
            </p:extLst>
          </p:nvPr>
        </p:nvGraphicFramePr>
        <p:xfrm>
          <a:off x="855329" y="1615762"/>
          <a:ext cx="11026850" cy="4811428"/>
        </p:xfrm>
        <a:graphic>
          <a:graphicData uri="http://schemas.openxmlformats.org/drawingml/2006/table">
            <a:tbl>
              <a:tblPr>
                <a:tableStyleId>{5C22544A-7EE6-4342-B048-85BDC9FD1C3A}</a:tableStyleId>
              </a:tblPr>
              <a:tblGrid>
                <a:gridCol w="1818018">
                  <a:extLst>
                    <a:ext uri="{9D8B030D-6E8A-4147-A177-3AD203B41FA5}">
                      <a16:colId xmlns:a16="http://schemas.microsoft.com/office/drawing/2014/main" xmlns="" val="2133117232"/>
                    </a:ext>
                  </a:extLst>
                </a:gridCol>
                <a:gridCol w="3265701">
                  <a:extLst>
                    <a:ext uri="{9D8B030D-6E8A-4147-A177-3AD203B41FA5}">
                      <a16:colId xmlns:a16="http://schemas.microsoft.com/office/drawing/2014/main" xmlns="" val="3251991606"/>
                    </a:ext>
                  </a:extLst>
                </a:gridCol>
                <a:gridCol w="2236454">
                  <a:extLst>
                    <a:ext uri="{9D8B030D-6E8A-4147-A177-3AD203B41FA5}">
                      <a16:colId xmlns:a16="http://schemas.microsoft.com/office/drawing/2014/main" xmlns="" val="1708508259"/>
                    </a:ext>
                  </a:extLst>
                </a:gridCol>
                <a:gridCol w="3706677">
                  <a:extLst>
                    <a:ext uri="{9D8B030D-6E8A-4147-A177-3AD203B41FA5}">
                      <a16:colId xmlns:a16="http://schemas.microsoft.com/office/drawing/2014/main" xmlns="" val="3430214061"/>
                    </a:ext>
                  </a:extLst>
                </a:gridCol>
              </a:tblGrid>
              <a:tr h="536948">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高級中學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招生科別</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招生名額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對應國中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610640">
                <a:tc rowSpan="7">
                  <a:txBody>
                    <a:bodyPr/>
                    <a:lstStyle/>
                    <a:p>
                      <a:pPr algn="ctr" fontAlgn="ctr"/>
                      <a:r>
                        <a:rPr lang="zh-TW" altLang="en-US" sz="2800" u="none" strike="noStrike" dirty="0" smtClean="0">
                          <a:effectLst/>
                          <a:latin typeface="標楷體" panose="03000509000000000000" pitchFamily="65" charset="-120"/>
                          <a:ea typeface="標楷體" panose="03000509000000000000" pitchFamily="65" charset="-120"/>
                        </a:rPr>
                        <a:t>臺南四區</a:t>
                      </a:r>
                      <a:endParaRPr lang="en-US" altLang="zh-TW" sz="2800" u="none" strike="noStrike" dirty="0" smtClean="0">
                        <a:effectLst/>
                        <a:latin typeface="標楷體" panose="03000509000000000000" pitchFamily="65" charset="-120"/>
                        <a:ea typeface="標楷體" panose="03000509000000000000" pitchFamily="65" charset="-120"/>
                      </a:endParaRPr>
                    </a:p>
                    <a:p>
                      <a:pPr algn="ctr" fontAlgn="ctr"/>
                      <a:r>
                        <a:rPr lang="zh-TW" altLang="en-US" sz="2800" u="none" strike="noStrike" dirty="0" smtClean="0">
                          <a:effectLst/>
                          <a:latin typeface="標楷體" panose="03000509000000000000" pitchFamily="65" charset="-120"/>
                          <a:ea typeface="標楷體" panose="03000509000000000000" pitchFamily="65" charset="-120"/>
                        </a:rPr>
                        <a:t>白河商工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電機科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smtClean="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smtClean="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smtClean="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資訊科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機械科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電腦機械製圖科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商業經營科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9190580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67960878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土木科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21334880"/>
                  </a:ext>
                </a:extLst>
              </a:tr>
            </a:tbl>
          </a:graphicData>
        </a:graphic>
      </p:graphicFrame>
    </p:spTree>
    <p:extLst>
      <p:ext uri="{BB962C8B-B14F-4D97-AF65-F5344CB8AC3E}">
        <p14:creationId xmlns:p14="http://schemas.microsoft.com/office/powerpoint/2010/main" xmlns="" val="3335957029"/>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65"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5F2CA8-F424-4C67-B6F9-BAD72740E75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8"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十四</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a:t>
            </a:r>
            <a:r>
              <a:rPr kumimoji="0" lang="zh-TW" altLang="en-US" sz="4000" dirty="0" smtClean="0">
                <a:solidFill>
                  <a:srgbClr val="FFFF00"/>
                </a:solidFill>
                <a:latin typeface="標楷體" panose="03000509000000000000" pitchFamily="65" charset="-120"/>
                <a:ea typeface="標楷體" panose="03000509000000000000" pitchFamily="65" charset="-120"/>
              </a:rPr>
              <a:t>區</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完全免試</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—108</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辦理學校</a:t>
            </a:r>
          </a:p>
        </p:txBody>
      </p:sp>
      <p:sp>
        <p:nvSpPr>
          <p:cNvPr id="3" name="內容版面配置區 2"/>
          <p:cNvSpPr>
            <a:spLocks noGrp="1"/>
          </p:cNvSpPr>
          <p:nvPr>
            <p:ph idx="1"/>
          </p:nvPr>
        </p:nvSpPr>
        <p:spPr/>
        <p:txBody>
          <a:bodyPr/>
          <a:lstStyle/>
          <a:p>
            <a:endParaRPr lang="zh-TW" altLang="en-US"/>
          </a:p>
        </p:txBody>
      </p:sp>
      <p:graphicFrame>
        <p:nvGraphicFramePr>
          <p:cNvPr id="7" name="內容版面配置區 1"/>
          <p:cNvGraphicFramePr>
            <a:graphicFrameLocks/>
          </p:cNvGraphicFramePr>
          <p:nvPr>
            <p:extLst>
              <p:ext uri="{D42A27DB-BD31-4B8C-83A1-F6EECF244321}">
                <p14:modId xmlns:p14="http://schemas.microsoft.com/office/powerpoint/2010/main" xmlns="" val="1492701394"/>
              </p:ext>
            </p:extLst>
          </p:nvPr>
        </p:nvGraphicFramePr>
        <p:xfrm>
          <a:off x="1062860" y="1680623"/>
          <a:ext cx="10749035" cy="4527813"/>
        </p:xfrm>
        <a:graphic>
          <a:graphicData uri="http://schemas.openxmlformats.org/drawingml/2006/table">
            <a:tbl>
              <a:tblPr>
                <a:tableStyleId>{5C22544A-7EE6-4342-B048-85BDC9FD1C3A}</a:tableStyleId>
              </a:tblPr>
              <a:tblGrid>
                <a:gridCol w="2364995">
                  <a:extLst>
                    <a:ext uri="{9D8B030D-6E8A-4147-A177-3AD203B41FA5}">
                      <a16:colId xmlns:a16="http://schemas.microsoft.com/office/drawing/2014/main" xmlns="" val="2133117232"/>
                    </a:ext>
                  </a:extLst>
                </a:gridCol>
                <a:gridCol w="2569029">
                  <a:extLst>
                    <a:ext uri="{9D8B030D-6E8A-4147-A177-3AD203B41FA5}">
                      <a16:colId xmlns:a16="http://schemas.microsoft.com/office/drawing/2014/main" xmlns="" val="3251991606"/>
                    </a:ext>
                  </a:extLst>
                </a:gridCol>
                <a:gridCol w="2201721">
                  <a:extLst>
                    <a:ext uri="{9D8B030D-6E8A-4147-A177-3AD203B41FA5}">
                      <a16:colId xmlns:a16="http://schemas.microsoft.com/office/drawing/2014/main" xmlns="" val="1708508259"/>
                    </a:ext>
                  </a:extLst>
                </a:gridCol>
                <a:gridCol w="3613290">
                  <a:extLst>
                    <a:ext uri="{9D8B030D-6E8A-4147-A177-3AD203B41FA5}">
                      <a16:colId xmlns:a16="http://schemas.microsoft.com/office/drawing/2014/main" xmlns="" val="3430214061"/>
                    </a:ext>
                  </a:extLst>
                </a:gridCol>
              </a:tblGrid>
              <a:tr h="56597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招生名額</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980918">
                <a:tc>
                  <a:txBody>
                    <a:bodyPr/>
                    <a:lstStyle/>
                    <a:p>
                      <a:pPr algn="ctr" fontAlgn="ctr"/>
                      <a:r>
                        <a:rPr lang="zh-TW" altLang="en-US" sz="2800" u="none" strike="noStrike" dirty="0" smtClean="0">
                          <a:effectLst/>
                          <a:latin typeface="標楷體" panose="03000509000000000000" pitchFamily="65" charset="-120"/>
                          <a:ea typeface="標楷體" panose="03000509000000000000" pitchFamily="65" charset="-120"/>
                        </a:rPr>
                        <a:t>臺南四區</a:t>
                      </a:r>
                      <a:endParaRPr lang="en-US" altLang="zh-TW" sz="2800" u="none" strike="noStrike" dirty="0" smtClean="0">
                        <a:effectLst/>
                        <a:latin typeface="標楷體" panose="03000509000000000000" pitchFamily="65" charset="-120"/>
                        <a:ea typeface="標楷體" panose="03000509000000000000" pitchFamily="65" charset="-120"/>
                      </a:endParaRPr>
                    </a:p>
                    <a:p>
                      <a:pPr algn="ctr" fontAlgn="ctr"/>
                      <a:r>
                        <a:rPr lang="zh-TW" altLang="en-US" sz="2800" u="none" strike="noStrike" dirty="0" smtClean="0">
                          <a:effectLst/>
                          <a:latin typeface="標楷體" panose="03000509000000000000" pitchFamily="65" charset="-120"/>
                          <a:ea typeface="標楷體" panose="03000509000000000000" pitchFamily="65" charset="-120"/>
                        </a:rPr>
                        <a:t>興國高中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spcAft>
                          <a:spcPts val="0"/>
                        </a:spcAft>
                      </a:pPr>
                      <a:r>
                        <a:rPr lang="zh-TW" altLang="en-US" sz="2800" u="none" strike="noStrike" kern="1200" dirty="0" smtClean="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135</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980918">
                <a:tc>
                  <a:txBody>
                    <a:bodyPr/>
                    <a:lstStyle/>
                    <a:p>
                      <a:pPr algn="ctr" fontAlgn="ctr"/>
                      <a:r>
                        <a:rPr lang="zh-TW" altLang="en-US" sz="2800" u="none" strike="noStrike" dirty="0" smtClean="0">
                          <a:effectLst/>
                          <a:latin typeface="標楷體" panose="03000509000000000000" pitchFamily="65" charset="-120"/>
                          <a:ea typeface="標楷體" panose="03000509000000000000" pitchFamily="65" charset="-120"/>
                        </a:rPr>
                        <a:t>臺南四區</a:t>
                      </a:r>
                      <a:endParaRPr lang="en-US" altLang="zh-TW" sz="2800" u="none" strike="noStrike" dirty="0" smtClean="0">
                        <a:effectLst/>
                        <a:latin typeface="標楷體" panose="03000509000000000000" pitchFamily="65" charset="-120"/>
                        <a:ea typeface="標楷體" panose="03000509000000000000" pitchFamily="65" charset="-120"/>
                      </a:endParaRPr>
                    </a:p>
                    <a:p>
                      <a:pPr algn="ctr" fontAlgn="ctr"/>
                      <a:r>
                        <a:rPr lang="zh-TW" altLang="en-US" sz="2800" u="none" strike="noStrike" dirty="0" smtClean="0">
                          <a:effectLst/>
                          <a:latin typeface="標楷體" panose="03000509000000000000" pitchFamily="65" charset="-120"/>
                          <a:ea typeface="標楷體" panose="03000509000000000000" pitchFamily="65" charset="-120"/>
                        </a:rPr>
                        <a:t>鳳和高中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spcAft>
                          <a:spcPts val="0"/>
                        </a:spcAft>
                      </a:pPr>
                      <a:endParaRPr lang="zh-TW" sz="20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36</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bl>
          </a:graphicData>
        </a:graphic>
      </p:graphicFrame>
    </p:spTree>
    <p:extLst>
      <p:ext uri="{BB962C8B-B14F-4D97-AF65-F5344CB8AC3E}">
        <p14:creationId xmlns:p14="http://schemas.microsoft.com/office/powerpoint/2010/main" xmlns="" val="1639509973"/>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65"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5F2CA8-F424-4C67-B6F9-BAD72740E75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7"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十四</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a:t>
            </a:r>
            <a:r>
              <a:rPr kumimoji="0" lang="zh-TW" altLang="en-US" sz="4000" dirty="0" smtClean="0">
                <a:solidFill>
                  <a:srgbClr val="FFFF00"/>
                </a:solidFill>
                <a:latin typeface="標楷體" panose="03000509000000000000" pitchFamily="65" charset="-120"/>
                <a:ea typeface="標楷體" panose="03000509000000000000" pitchFamily="65" charset="-120"/>
              </a:rPr>
              <a:t>區</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完全免試</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—108</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rPr>
              <a:t>辦理學校</a:t>
            </a:r>
          </a:p>
        </p:txBody>
      </p:sp>
      <p:graphicFrame>
        <p:nvGraphicFramePr>
          <p:cNvPr id="8" name="內容版面配置區 1"/>
          <p:cNvGraphicFramePr>
            <a:graphicFrameLocks noGrp="1"/>
          </p:cNvGraphicFramePr>
          <p:nvPr>
            <p:ph idx="1"/>
            <p:extLst>
              <p:ext uri="{D42A27DB-BD31-4B8C-83A1-F6EECF244321}">
                <p14:modId xmlns:p14="http://schemas.microsoft.com/office/powerpoint/2010/main" xmlns="" val="3394711219"/>
              </p:ext>
            </p:extLst>
          </p:nvPr>
        </p:nvGraphicFramePr>
        <p:xfrm>
          <a:off x="921544" y="1719335"/>
          <a:ext cx="10991470" cy="4360610"/>
        </p:xfrm>
        <a:graphic>
          <a:graphicData uri="http://schemas.openxmlformats.org/drawingml/2006/table">
            <a:tbl>
              <a:tblPr>
                <a:tableStyleId>{5C22544A-7EE6-4342-B048-85BDC9FD1C3A}</a:tableStyleId>
              </a:tblPr>
              <a:tblGrid>
                <a:gridCol w="1812184">
                  <a:extLst>
                    <a:ext uri="{9D8B030D-6E8A-4147-A177-3AD203B41FA5}">
                      <a16:colId xmlns:a16="http://schemas.microsoft.com/office/drawing/2014/main" xmlns="" val="2133117232"/>
                    </a:ext>
                  </a:extLst>
                </a:gridCol>
                <a:gridCol w="3255224">
                  <a:extLst>
                    <a:ext uri="{9D8B030D-6E8A-4147-A177-3AD203B41FA5}">
                      <a16:colId xmlns:a16="http://schemas.microsoft.com/office/drawing/2014/main" xmlns="" val="3251991606"/>
                    </a:ext>
                  </a:extLst>
                </a:gridCol>
                <a:gridCol w="2229277">
                  <a:extLst>
                    <a:ext uri="{9D8B030D-6E8A-4147-A177-3AD203B41FA5}">
                      <a16:colId xmlns:a16="http://schemas.microsoft.com/office/drawing/2014/main" xmlns="" val="1708508259"/>
                    </a:ext>
                  </a:extLst>
                </a:gridCol>
                <a:gridCol w="3694785">
                  <a:extLst>
                    <a:ext uri="{9D8B030D-6E8A-4147-A177-3AD203B41FA5}">
                      <a16:colId xmlns:a16="http://schemas.microsoft.com/office/drawing/2014/main" xmlns="" val="3430214061"/>
                    </a:ext>
                  </a:extLst>
                </a:gridCol>
              </a:tblGrid>
              <a:tr h="512850">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招生名額</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897489">
                <a:tc rowSpan="4">
                  <a:txBody>
                    <a:bodyPr/>
                    <a:lstStyle/>
                    <a:p>
                      <a:pPr algn="ctr" fontAlgn="ctr"/>
                      <a:r>
                        <a:rPr lang="zh-TW" altLang="en-US" sz="2800" u="none" strike="noStrike" dirty="0" smtClean="0">
                          <a:effectLst/>
                          <a:latin typeface="標楷體" panose="03000509000000000000" pitchFamily="65" charset="-120"/>
                          <a:ea typeface="標楷體" panose="03000509000000000000" pitchFamily="65" charset="-120"/>
                        </a:rPr>
                        <a:t>臺南四區</a:t>
                      </a:r>
                      <a:endParaRPr lang="en-US" altLang="zh-TW" sz="2800" u="none" strike="noStrike" dirty="0" smtClean="0">
                        <a:effectLst/>
                        <a:latin typeface="標楷體" panose="03000509000000000000" pitchFamily="65" charset="-120"/>
                        <a:ea typeface="標楷體" panose="03000509000000000000" pitchFamily="65" charset="-120"/>
                      </a:endParaRPr>
                    </a:p>
                    <a:p>
                      <a:pPr algn="ctr" fontAlgn="ctr"/>
                      <a:r>
                        <a:rPr lang="zh-TW" altLang="en-US" sz="2800" u="none" strike="noStrike" dirty="0" smtClean="0">
                          <a:effectLst/>
                          <a:latin typeface="標楷體" panose="03000509000000000000" pitchFamily="65" charset="-120"/>
                          <a:ea typeface="標楷體" panose="03000509000000000000" pitchFamily="65" charset="-120"/>
                        </a:rPr>
                        <a:t>育德工家</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飛機修護科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20</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897489">
                <a:tc vMerge="1">
                  <a:txBody>
                    <a:bodyPr/>
                    <a:lstStyle/>
                    <a:p>
                      <a:endParaRPr lang="zh-TW" altLang="en-US"/>
                    </a:p>
                  </a:txBody>
                  <a:tcPr/>
                </a:tc>
                <a:tc>
                  <a:txBody>
                    <a:bodyPr/>
                    <a:lstStyle/>
                    <a:p>
                      <a:pPr algn="ctr">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多媒體設計科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10</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897489">
                <a:tc vMerge="1">
                  <a:txBody>
                    <a:bodyPr/>
                    <a:lstStyle/>
                    <a:p>
                      <a:endParaRPr lang="zh-TW" altLang="en-US"/>
                    </a:p>
                  </a:txBody>
                  <a:tcPr/>
                </a:tc>
                <a:tc>
                  <a:txBody>
                    <a:bodyPr/>
                    <a:lstStyle/>
                    <a:p>
                      <a:pPr algn="ctr">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時尚造型科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10</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1148323">
                <a:tc vMerge="1">
                  <a:txBody>
                    <a:bodyPr/>
                    <a:lstStyle/>
                    <a:p>
                      <a:endParaRPr lang="zh-TW" altLang="en-US"/>
                    </a:p>
                  </a:txBody>
                  <a:tcPr/>
                </a:tc>
                <a:tc>
                  <a:txBody>
                    <a:bodyPr/>
                    <a:lstStyle/>
                    <a:p>
                      <a:pPr algn="ctr">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10</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bl>
          </a:graphicData>
        </a:graphic>
      </p:graphicFrame>
    </p:spTree>
    <p:extLst>
      <p:ext uri="{BB962C8B-B14F-4D97-AF65-F5344CB8AC3E}">
        <p14:creationId xmlns:p14="http://schemas.microsoft.com/office/powerpoint/2010/main" xmlns="" val="1815122191"/>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64" name="標題 1"/>
          <p:cNvSpPr txBox="1">
            <a:spLocks/>
          </p:cNvSpPr>
          <p:nvPr/>
        </p:nvSpPr>
        <p:spPr bwMode="auto">
          <a:xfrm>
            <a:off x="1766888" y="431800"/>
            <a:ext cx="9830026"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十四</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dirty="0">
                <a:solidFill>
                  <a:srgbClr val="FFFF00"/>
                </a:solidFill>
                <a:latin typeface="標楷體" panose="03000509000000000000" pitchFamily="65" charset="-120"/>
                <a:ea typeface="標楷體" panose="03000509000000000000" pitchFamily="65" charset="-120"/>
              </a:rPr>
              <a:t>試辦</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學習區完全免試</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—108</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辦理學校</a:t>
            </a:r>
          </a:p>
        </p:txBody>
      </p:sp>
      <p:sp>
        <p:nvSpPr>
          <p:cNvPr id="244765"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5F2CA8-F424-4C67-B6F9-BAD72740E75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graphicFrame>
        <p:nvGraphicFramePr>
          <p:cNvPr id="7" name="內容版面配置區 1"/>
          <p:cNvGraphicFramePr>
            <a:graphicFrameLocks noGrp="1"/>
          </p:cNvGraphicFramePr>
          <p:nvPr>
            <p:ph idx="1"/>
            <p:extLst>
              <p:ext uri="{D42A27DB-BD31-4B8C-83A1-F6EECF244321}">
                <p14:modId xmlns:p14="http://schemas.microsoft.com/office/powerpoint/2010/main" xmlns="" val="3156300653"/>
              </p:ext>
            </p:extLst>
          </p:nvPr>
        </p:nvGraphicFramePr>
        <p:xfrm>
          <a:off x="830391" y="1673350"/>
          <a:ext cx="10841338" cy="4469756"/>
        </p:xfrm>
        <a:graphic>
          <a:graphicData uri="http://schemas.openxmlformats.org/drawingml/2006/table">
            <a:tbl>
              <a:tblPr>
                <a:tableStyleId>{5C22544A-7EE6-4342-B048-85BDC9FD1C3A}</a:tableStyleId>
              </a:tblPr>
              <a:tblGrid>
                <a:gridCol w="2176310">
                  <a:extLst>
                    <a:ext uri="{9D8B030D-6E8A-4147-A177-3AD203B41FA5}">
                      <a16:colId xmlns:a16="http://schemas.microsoft.com/office/drawing/2014/main" xmlns="" val="2133117232"/>
                    </a:ext>
                  </a:extLst>
                </a:gridCol>
                <a:gridCol w="2821882">
                  <a:extLst>
                    <a:ext uri="{9D8B030D-6E8A-4147-A177-3AD203B41FA5}">
                      <a16:colId xmlns:a16="http://schemas.microsoft.com/office/drawing/2014/main" xmlns="" val="3251991606"/>
                    </a:ext>
                  </a:extLst>
                </a:gridCol>
                <a:gridCol w="2054918">
                  <a:extLst>
                    <a:ext uri="{9D8B030D-6E8A-4147-A177-3AD203B41FA5}">
                      <a16:colId xmlns:a16="http://schemas.microsoft.com/office/drawing/2014/main" xmlns="" val="1708508259"/>
                    </a:ext>
                  </a:extLst>
                </a:gridCol>
                <a:gridCol w="3788228">
                  <a:extLst>
                    <a:ext uri="{9D8B030D-6E8A-4147-A177-3AD203B41FA5}">
                      <a16:colId xmlns:a16="http://schemas.microsoft.com/office/drawing/2014/main" xmlns="" val="3430214061"/>
                    </a:ext>
                  </a:extLst>
                </a:gridCol>
              </a:tblGrid>
              <a:tr h="508836">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招生名額</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990230">
                <a:tc rowSpan="4">
                  <a:txBody>
                    <a:bodyPr/>
                    <a:lstStyle/>
                    <a:p>
                      <a:pPr algn="ctr" fontAlgn="ctr"/>
                      <a:r>
                        <a:rPr lang="zh-TW" altLang="en-US" sz="2800" u="none" strike="noStrike" dirty="0" smtClean="0">
                          <a:effectLst/>
                          <a:latin typeface="標楷體" panose="03000509000000000000" pitchFamily="65" charset="-120"/>
                          <a:ea typeface="標楷體" panose="03000509000000000000" pitchFamily="65" charset="-120"/>
                        </a:rPr>
                        <a:t>臺南四區</a:t>
                      </a:r>
                      <a:endParaRPr lang="en-US" altLang="zh-TW" sz="2800" u="none" strike="noStrike" dirty="0" smtClean="0">
                        <a:effectLst/>
                        <a:latin typeface="標楷體" panose="03000509000000000000" pitchFamily="65" charset="-120"/>
                        <a:ea typeface="標楷體" panose="03000509000000000000" pitchFamily="65" charset="-120"/>
                      </a:endParaRPr>
                    </a:p>
                    <a:p>
                      <a:pPr algn="ctr" fontAlgn="ctr"/>
                      <a:r>
                        <a:rPr lang="zh-TW" altLang="en-US" sz="2800" u="none" strike="noStrike" dirty="0" smtClean="0">
                          <a:effectLst/>
                          <a:latin typeface="標楷體" panose="03000509000000000000" pitchFamily="65" charset="-120"/>
                          <a:ea typeface="標楷體" panose="03000509000000000000" pitchFamily="65" charset="-120"/>
                        </a:rPr>
                        <a:t>新榮高中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u="none" strike="noStrike" kern="1200" dirty="0" smtClean="0">
                          <a:solidFill>
                            <a:schemeClr val="dk1"/>
                          </a:solidFill>
                          <a:effectLst/>
                          <a:latin typeface="標楷體" panose="03000509000000000000" pitchFamily="65" charset="-120"/>
                          <a:ea typeface="標楷體" panose="03000509000000000000" pitchFamily="65" charset="-120"/>
                          <a:cs typeface="+mn-cs"/>
                        </a:rPr>
                        <a:t>時尚造型科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18</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990230">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smtClean="0">
                          <a:solidFill>
                            <a:schemeClr val="dk1"/>
                          </a:solidFill>
                          <a:effectLst/>
                          <a:latin typeface="標楷體" panose="03000509000000000000" pitchFamily="65" charset="-120"/>
                          <a:ea typeface="標楷體" panose="03000509000000000000" pitchFamily="65" charset="-120"/>
                          <a:cs typeface="+mn-cs"/>
                        </a:rPr>
                        <a:t>資訊</a:t>
                      </a:r>
                      <a:r>
                        <a:rPr lang="zh-TW" altLang="zh-TW" sz="2800" u="none" strike="noStrike" kern="1200" dirty="0" smtClean="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14</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990230">
                <a:tc vMerge="1">
                  <a:txBody>
                    <a:bodyPr/>
                    <a:lstStyle/>
                    <a:p>
                      <a:endParaRPr lang="zh-TW" altLang="en-US"/>
                    </a:p>
                  </a:txBody>
                  <a:tcPr/>
                </a:tc>
                <a:tc>
                  <a:txBody>
                    <a:bodyPr/>
                    <a:lstStyle/>
                    <a:p>
                      <a:pPr algn="ctr">
                        <a:spcAft>
                          <a:spcPts val="0"/>
                        </a:spcAft>
                      </a:pPr>
                      <a:r>
                        <a:rPr lang="zh-TW" altLang="en-US" sz="2800" u="none" strike="noStrike" kern="1200" dirty="0" smtClean="0">
                          <a:solidFill>
                            <a:schemeClr val="dk1"/>
                          </a:solidFill>
                          <a:effectLst/>
                          <a:latin typeface="標楷體" panose="03000509000000000000" pitchFamily="65" charset="-120"/>
                          <a:ea typeface="標楷體" panose="03000509000000000000" pitchFamily="65" charset="-120"/>
                          <a:cs typeface="+mn-cs"/>
                        </a:rPr>
                        <a:t>汽車科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28</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990230">
                <a:tc vMerge="1">
                  <a:txBody>
                    <a:bodyPr/>
                    <a:lstStyle/>
                    <a:p>
                      <a:endParaRPr lang="zh-TW" altLang="en-US"/>
                    </a:p>
                  </a:txBody>
                  <a:tcPr/>
                </a:tc>
                <a:tc>
                  <a:txBody>
                    <a:bodyPr/>
                    <a:lstStyle/>
                    <a:p>
                      <a:pPr algn="ctr">
                        <a:spcAft>
                          <a:spcPts val="0"/>
                        </a:spcAft>
                      </a:pPr>
                      <a:r>
                        <a:rPr lang="zh-TW" altLang="en-US" sz="2800" u="none" strike="noStrike" kern="1200" dirty="0" smtClean="0">
                          <a:solidFill>
                            <a:schemeClr val="dk1"/>
                          </a:solidFill>
                          <a:effectLst/>
                          <a:latin typeface="標楷體" panose="03000509000000000000" pitchFamily="65" charset="-120"/>
                          <a:ea typeface="標楷體" panose="03000509000000000000" pitchFamily="65" charset="-120"/>
                          <a:cs typeface="+mn-cs"/>
                        </a:rPr>
                        <a:t>餐飲管理科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28</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bl>
          </a:graphicData>
        </a:graphic>
      </p:graphicFrame>
    </p:spTree>
    <p:extLst>
      <p:ext uri="{BB962C8B-B14F-4D97-AF65-F5344CB8AC3E}">
        <p14:creationId xmlns:p14="http://schemas.microsoft.com/office/powerpoint/2010/main" xmlns="" val="1939179745"/>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64" name="標題 1"/>
          <p:cNvSpPr txBox="1">
            <a:spLocks/>
          </p:cNvSpPr>
          <p:nvPr/>
        </p:nvSpPr>
        <p:spPr bwMode="auto">
          <a:xfrm>
            <a:off x="1766888" y="431800"/>
            <a:ext cx="10064894"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十四</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dirty="0">
                <a:solidFill>
                  <a:srgbClr val="FFFF00"/>
                </a:solidFill>
                <a:latin typeface="標楷體" panose="03000509000000000000" pitchFamily="65" charset="-120"/>
                <a:ea typeface="標楷體" panose="03000509000000000000" pitchFamily="65" charset="-120"/>
              </a:rPr>
              <a:t>試辦</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學習區完全免試</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—108</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辦理學校</a:t>
            </a:r>
          </a:p>
        </p:txBody>
      </p:sp>
      <p:sp>
        <p:nvSpPr>
          <p:cNvPr id="244765"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5F2CA8-F424-4C67-B6F9-BAD72740E75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3" name="內容版面配置區 2"/>
          <p:cNvSpPr>
            <a:spLocks noGrp="1"/>
          </p:cNvSpPr>
          <p:nvPr>
            <p:ph idx="1"/>
          </p:nvPr>
        </p:nvSpPr>
        <p:spPr/>
        <p:txBody>
          <a:bodyPr/>
          <a:lstStyle/>
          <a:p>
            <a:endParaRPr lang="zh-TW" altLang="en-US"/>
          </a:p>
        </p:txBody>
      </p:sp>
      <p:graphicFrame>
        <p:nvGraphicFramePr>
          <p:cNvPr id="7" name="內容版面配置區 1"/>
          <p:cNvGraphicFramePr>
            <a:graphicFrameLocks/>
          </p:cNvGraphicFramePr>
          <p:nvPr>
            <p:extLst>
              <p:ext uri="{D42A27DB-BD31-4B8C-83A1-F6EECF244321}">
                <p14:modId xmlns:p14="http://schemas.microsoft.com/office/powerpoint/2010/main" xmlns="" val="942944150"/>
              </p:ext>
            </p:extLst>
          </p:nvPr>
        </p:nvGraphicFramePr>
        <p:xfrm>
          <a:off x="830787" y="1739850"/>
          <a:ext cx="11000995" cy="4259605"/>
        </p:xfrm>
        <a:graphic>
          <a:graphicData uri="http://schemas.openxmlformats.org/drawingml/2006/table">
            <a:tbl>
              <a:tblPr>
                <a:tableStyleId>{5C22544A-7EE6-4342-B048-85BDC9FD1C3A}</a:tableStyleId>
              </a:tblPr>
              <a:tblGrid>
                <a:gridCol w="1863675">
                  <a:extLst>
                    <a:ext uri="{9D8B030D-6E8A-4147-A177-3AD203B41FA5}">
                      <a16:colId xmlns:a16="http://schemas.microsoft.com/office/drawing/2014/main" xmlns="" val="2133117232"/>
                    </a:ext>
                  </a:extLst>
                </a:gridCol>
                <a:gridCol w="3347715">
                  <a:extLst>
                    <a:ext uri="{9D8B030D-6E8A-4147-A177-3AD203B41FA5}">
                      <a16:colId xmlns:a16="http://schemas.microsoft.com/office/drawing/2014/main" xmlns="" val="3251991606"/>
                    </a:ext>
                  </a:extLst>
                </a:gridCol>
                <a:gridCol w="2292619">
                  <a:extLst>
                    <a:ext uri="{9D8B030D-6E8A-4147-A177-3AD203B41FA5}">
                      <a16:colId xmlns:a16="http://schemas.microsoft.com/office/drawing/2014/main" xmlns="" val="1708508259"/>
                    </a:ext>
                  </a:extLst>
                </a:gridCol>
                <a:gridCol w="3496986">
                  <a:extLst>
                    <a:ext uri="{9D8B030D-6E8A-4147-A177-3AD203B41FA5}">
                      <a16:colId xmlns:a16="http://schemas.microsoft.com/office/drawing/2014/main" xmlns="" val="3430214061"/>
                    </a:ext>
                  </a:extLst>
                </a:gridCol>
              </a:tblGrid>
              <a:tr h="751088">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招生名額</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947926">
                <a:tc>
                  <a:txBody>
                    <a:bodyPr/>
                    <a:lstStyle/>
                    <a:p>
                      <a:pPr algn="ctr" fontAlgn="ctr"/>
                      <a:r>
                        <a:rPr lang="zh-TW" altLang="en-US" sz="2800" u="none" strike="noStrike" dirty="0" smtClean="0">
                          <a:effectLst/>
                          <a:latin typeface="標楷體" panose="03000509000000000000" pitchFamily="65" charset="-120"/>
                          <a:ea typeface="標楷體" panose="03000509000000000000" pitchFamily="65" charset="-120"/>
                        </a:rPr>
                        <a:t>北門農工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smtClean="0">
                          <a:solidFill>
                            <a:schemeClr val="dk1"/>
                          </a:solidFill>
                          <a:effectLst/>
                          <a:latin typeface="標楷體" panose="03000509000000000000" pitchFamily="65" charset="-120"/>
                          <a:ea typeface="標楷體" panose="03000509000000000000" pitchFamily="65" charset="-120"/>
                          <a:cs typeface="+mn-cs"/>
                        </a:rPr>
                        <a:t>電腦機械製圖科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31</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b="0" i="0" u="none" strike="noStrike" kern="1200" dirty="0" smtClean="0">
                          <a:solidFill>
                            <a:schemeClr val="dk1"/>
                          </a:solidFill>
                          <a:effectLst/>
                          <a:latin typeface="標楷體" panose="03000509000000000000" pitchFamily="65" charset="-120"/>
                          <a:ea typeface="標楷體" panose="03000509000000000000" pitchFamily="65" charset="-120"/>
                          <a:cs typeface="+mn-cs"/>
                        </a:rPr>
                        <a:t>佳里國中、佳興國中</a:t>
                      </a:r>
                      <a:endParaRPr lang="en-US" altLang="zh-TW" sz="2800" b="0" i="0" u="none" strike="noStrike" kern="1200" dirty="0" smtClean="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smtClean="0">
                          <a:solidFill>
                            <a:schemeClr val="dk1"/>
                          </a:solidFill>
                          <a:effectLst/>
                          <a:latin typeface="標楷體" panose="03000509000000000000" pitchFamily="65" charset="-120"/>
                          <a:ea typeface="標楷體" panose="03000509000000000000" pitchFamily="65" charset="-120"/>
                          <a:cs typeface="+mn-cs"/>
                        </a:rPr>
                        <a:t>學甲國中、竹橋國中</a:t>
                      </a:r>
                      <a:endParaRPr lang="en-US" altLang="zh-TW" sz="2800" b="0" i="0" u="none" strike="noStrike" kern="1200" dirty="0" smtClean="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smtClean="0">
                          <a:solidFill>
                            <a:schemeClr val="dk1"/>
                          </a:solidFill>
                          <a:effectLst/>
                          <a:latin typeface="標楷體" panose="03000509000000000000" pitchFamily="65" charset="-120"/>
                          <a:ea typeface="標楷體" panose="03000509000000000000" pitchFamily="65" charset="-120"/>
                          <a:cs typeface="+mn-cs"/>
                        </a:rPr>
                        <a:t>後港國中、將軍國中</a:t>
                      </a:r>
                      <a:endParaRPr lang="en-US" altLang="zh-TW" sz="2800" b="0" i="0" u="none" strike="noStrike" kern="1200" dirty="0" smtClean="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smtClean="0">
                          <a:solidFill>
                            <a:schemeClr val="dk1"/>
                          </a:solidFill>
                          <a:effectLst/>
                          <a:latin typeface="標楷體" panose="03000509000000000000" pitchFamily="65" charset="-120"/>
                          <a:ea typeface="標楷體" panose="03000509000000000000" pitchFamily="65" charset="-120"/>
                          <a:cs typeface="+mn-cs"/>
                        </a:rPr>
                        <a:t>北門國中、昭明國中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560591">
                <a:tc>
                  <a:txBody>
                    <a:bodyPr/>
                    <a:lstStyle/>
                    <a:p>
                      <a:pPr algn="ctr" fontAlgn="ctr"/>
                      <a:r>
                        <a:rPr lang="zh-TW" altLang="en-US" sz="2800" b="1" u="none" strike="noStrike" dirty="0" smtClean="0">
                          <a:solidFill>
                            <a:srgbClr val="FF0000"/>
                          </a:solidFill>
                          <a:effectLst/>
                          <a:latin typeface="標楷體" panose="03000509000000000000" pitchFamily="65" charset="-120"/>
                          <a:ea typeface="標楷體" panose="03000509000000000000" pitchFamily="65" charset="-120"/>
                        </a:rPr>
                        <a:t>善化高中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b="1" u="none" strike="noStrike" kern="1200" dirty="0" smtClean="0">
                          <a:solidFill>
                            <a:srgbClr val="FF0000"/>
                          </a:solidFill>
                          <a:effectLst/>
                          <a:latin typeface="標楷體" panose="03000509000000000000" pitchFamily="65" charset="-120"/>
                          <a:ea typeface="標楷體" panose="03000509000000000000" pitchFamily="65" charset="-120"/>
                          <a:cs typeface="+mn-cs"/>
                        </a:rPr>
                        <a:t>普通科</a:t>
                      </a:r>
                      <a:endParaRPr lang="zh-TW" sz="2800" b="1" u="none" strike="noStrike" kern="1200" dirty="0">
                        <a:solidFill>
                          <a:srgbClr val="FF0000"/>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1" i="0" u="none" strike="noStrike" dirty="0" smtClean="0">
                          <a:solidFill>
                            <a:srgbClr val="FF0000"/>
                          </a:solidFill>
                          <a:effectLst/>
                          <a:latin typeface="標楷體" panose="03000509000000000000" pitchFamily="65" charset="-120"/>
                          <a:ea typeface="標楷體" panose="03000509000000000000" pitchFamily="65" charset="-120"/>
                        </a:rPr>
                        <a:t>194</a:t>
                      </a:r>
                      <a:endParaRPr lang="zh-TW" altLang="en-US" sz="2800" b="1" i="0" u="none" strike="noStrike" dirty="0">
                        <a:solidFill>
                          <a:srgbClr val="FF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b="1" i="0" u="none" strike="noStrike" dirty="0" smtClean="0">
                          <a:solidFill>
                            <a:srgbClr val="FF0000"/>
                          </a:solidFill>
                          <a:effectLst/>
                          <a:latin typeface="標楷體" panose="03000509000000000000" pitchFamily="65" charset="-120"/>
                          <a:ea typeface="標楷體" panose="03000509000000000000" pitchFamily="65" charset="-120"/>
                        </a:rPr>
                        <a:t>善化國中、新市國中</a:t>
                      </a:r>
                      <a:endParaRPr lang="en-US" altLang="zh-TW" sz="2800" b="1" i="0" u="none" strike="noStrike" dirty="0" smtClean="0">
                        <a:solidFill>
                          <a:srgbClr val="FF0000"/>
                        </a:solidFill>
                        <a:effectLst/>
                        <a:latin typeface="標楷體" panose="03000509000000000000" pitchFamily="65" charset="-120"/>
                        <a:ea typeface="標楷體" panose="03000509000000000000" pitchFamily="65" charset="-120"/>
                      </a:endParaRPr>
                    </a:p>
                    <a:p>
                      <a:r>
                        <a:rPr lang="zh-TW" altLang="en-US" sz="2800" b="1" i="0" u="none" strike="noStrike" dirty="0" smtClean="0">
                          <a:solidFill>
                            <a:srgbClr val="FF0000"/>
                          </a:solidFill>
                          <a:effectLst/>
                          <a:latin typeface="標楷體" panose="03000509000000000000" pitchFamily="65" charset="-120"/>
                          <a:ea typeface="標楷體" panose="03000509000000000000" pitchFamily="65" charset="-120"/>
                        </a:rPr>
                        <a:t>南科實中、安定國中</a:t>
                      </a:r>
                      <a:endParaRPr lang="en-US" altLang="zh-TW" sz="2800" b="1" i="0" u="none" strike="noStrike" dirty="0" smtClean="0">
                        <a:solidFill>
                          <a:srgbClr val="FF0000"/>
                        </a:solidFill>
                        <a:effectLst/>
                        <a:latin typeface="標楷體" panose="03000509000000000000" pitchFamily="65" charset="-120"/>
                        <a:ea typeface="標楷體" panose="03000509000000000000" pitchFamily="65" charset="-120"/>
                      </a:endParaRPr>
                    </a:p>
                    <a:p>
                      <a:r>
                        <a:rPr lang="zh-TW" altLang="en-US" sz="2800" b="1" i="0" u="none" strike="noStrike" dirty="0" smtClean="0">
                          <a:solidFill>
                            <a:srgbClr val="FF0000"/>
                          </a:solidFill>
                          <a:effectLst/>
                          <a:latin typeface="標楷體" panose="03000509000000000000" pitchFamily="65" charset="-120"/>
                          <a:ea typeface="標楷體" panose="03000509000000000000" pitchFamily="65" charset="-120"/>
                        </a:rPr>
                        <a:t>大內國中、山上國中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164874164"/>
                  </a:ext>
                </a:extLst>
              </a:tr>
            </a:tbl>
          </a:graphicData>
        </a:graphic>
      </p:graphicFrame>
    </p:spTree>
    <p:extLst>
      <p:ext uri="{BB962C8B-B14F-4D97-AF65-F5344CB8AC3E}">
        <p14:creationId xmlns:p14="http://schemas.microsoft.com/office/powerpoint/2010/main" xmlns="" val="2967122211"/>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64" name="標題 1"/>
          <p:cNvSpPr txBox="1">
            <a:spLocks/>
          </p:cNvSpPr>
          <p:nvPr/>
        </p:nvSpPr>
        <p:spPr bwMode="auto">
          <a:xfrm>
            <a:off x="1766888" y="431800"/>
            <a:ext cx="9882866"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十四</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dirty="0">
                <a:solidFill>
                  <a:srgbClr val="FFFF00"/>
                </a:solidFill>
                <a:latin typeface="標楷體" panose="03000509000000000000" pitchFamily="65" charset="-120"/>
                <a:ea typeface="標楷體" panose="03000509000000000000" pitchFamily="65" charset="-120"/>
              </a:rPr>
              <a:t>試辦</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學習區完全免試</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—108</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辦理學校</a:t>
            </a:r>
          </a:p>
        </p:txBody>
      </p:sp>
      <p:sp>
        <p:nvSpPr>
          <p:cNvPr id="244765"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5F2CA8-F424-4C67-B6F9-BAD72740E75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3" name="內容版面配置區 2"/>
          <p:cNvSpPr>
            <a:spLocks noGrp="1"/>
          </p:cNvSpPr>
          <p:nvPr>
            <p:ph idx="1"/>
          </p:nvPr>
        </p:nvSpPr>
        <p:spPr/>
        <p:txBody>
          <a:bodyPr/>
          <a:lstStyle/>
          <a:p>
            <a:endParaRPr lang="zh-TW" altLang="en-US"/>
          </a:p>
        </p:txBody>
      </p:sp>
      <p:graphicFrame>
        <p:nvGraphicFramePr>
          <p:cNvPr id="7" name="內容版面配置區 1"/>
          <p:cNvGraphicFramePr>
            <a:graphicFrameLocks/>
          </p:cNvGraphicFramePr>
          <p:nvPr>
            <p:extLst>
              <p:ext uri="{D42A27DB-BD31-4B8C-83A1-F6EECF244321}">
                <p14:modId xmlns:p14="http://schemas.microsoft.com/office/powerpoint/2010/main" xmlns="" val="3566110726"/>
              </p:ext>
            </p:extLst>
          </p:nvPr>
        </p:nvGraphicFramePr>
        <p:xfrm>
          <a:off x="983846" y="1693895"/>
          <a:ext cx="10749036" cy="4324615"/>
        </p:xfrm>
        <a:graphic>
          <a:graphicData uri="http://schemas.openxmlformats.org/drawingml/2006/table">
            <a:tbl>
              <a:tblPr>
                <a:tableStyleId>{5C22544A-7EE6-4342-B048-85BDC9FD1C3A}</a:tableStyleId>
              </a:tblPr>
              <a:tblGrid>
                <a:gridCol w="1772214">
                  <a:extLst>
                    <a:ext uri="{9D8B030D-6E8A-4147-A177-3AD203B41FA5}">
                      <a16:colId xmlns:a16="http://schemas.microsoft.com/office/drawing/2014/main" xmlns="" val="2133117232"/>
                    </a:ext>
                  </a:extLst>
                </a:gridCol>
                <a:gridCol w="3183424">
                  <a:extLst>
                    <a:ext uri="{9D8B030D-6E8A-4147-A177-3AD203B41FA5}">
                      <a16:colId xmlns:a16="http://schemas.microsoft.com/office/drawing/2014/main" xmlns="" val="3251991606"/>
                    </a:ext>
                  </a:extLst>
                </a:gridCol>
                <a:gridCol w="2180108">
                  <a:extLst>
                    <a:ext uri="{9D8B030D-6E8A-4147-A177-3AD203B41FA5}">
                      <a16:colId xmlns:a16="http://schemas.microsoft.com/office/drawing/2014/main" xmlns="" val="1708508259"/>
                    </a:ext>
                  </a:extLst>
                </a:gridCol>
                <a:gridCol w="3613290">
                  <a:extLst>
                    <a:ext uri="{9D8B030D-6E8A-4147-A177-3AD203B41FA5}">
                      <a16:colId xmlns:a16="http://schemas.microsoft.com/office/drawing/2014/main" xmlns="" val="3430214061"/>
                    </a:ext>
                  </a:extLst>
                </a:gridCol>
              </a:tblGrid>
              <a:tr h="540575">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招生名額</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756808">
                <a:tc rowSpan="5">
                  <a:txBody>
                    <a:bodyPr/>
                    <a:lstStyle/>
                    <a:p>
                      <a:pPr algn="ctr" fontAlgn="ctr"/>
                      <a:r>
                        <a:rPr lang="zh-TW" altLang="en-US" sz="2800" u="none" strike="noStrike" dirty="0" smtClean="0">
                          <a:effectLst/>
                          <a:latin typeface="標楷體" panose="03000509000000000000" pitchFamily="65" charset="-120"/>
                          <a:ea typeface="標楷體" panose="03000509000000000000" pitchFamily="65" charset="-120"/>
                        </a:rPr>
                        <a:t>玉井工商</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l"/>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玉井國中、楠西國中</a:t>
                      </a:r>
                    </a:p>
                    <a:p>
                      <a:pPr algn="l"/>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南化國中、左鎮國中</a:t>
                      </a:r>
                    </a:p>
                    <a:p>
                      <a:pPr algn="l"/>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山上國中、大內國中</a:t>
                      </a:r>
                    </a:p>
                    <a:p>
                      <a:pPr algn="l"/>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新市國中</a:t>
                      </a:r>
                    </a:p>
                    <a:p>
                      <a:pPr algn="l"/>
                      <a:r>
                        <a:rPr lang="zh-TW" altLang="zh-TW" sz="2800" kern="1200" dirty="0" smtClean="0">
                          <a:solidFill>
                            <a:schemeClr val="dk1"/>
                          </a:solidFill>
                          <a:effectLst/>
                          <a:latin typeface="標楷體" panose="03000509000000000000" pitchFamily="65" charset="-120"/>
                          <a:ea typeface="標楷體" panose="03000509000000000000" pitchFamily="65" charset="-120"/>
                          <a:cs typeface="+mn-cs"/>
                        </a:rPr>
                        <a:t>南科實中附設國中</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756808">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化工科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756808">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電子科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756808">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r h="756808">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廣告設計科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3973544853"/>
                  </a:ext>
                </a:extLst>
              </a:tr>
            </a:tbl>
          </a:graphicData>
        </a:graphic>
      </p:graphicFrame>
    </p:spTree>
    <p:extLst>
      <p:ext uri="{BB962C8B-B14F-4D97-AF65-F5344CB8AC3E}">
        <p14:creationId xmlns:p14="http://schemas.microsoft.com/office/powerpoint/2010/main" xmlns="" val="755744211"/>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64" name="標題 1"/>
          <p:cNvSpPr txBox="1">
            <a:spLocks/>
          </p:cNvSpPr>
          <p:nvPr/>
        </p:nvSpPr>
        <p:spPr bwMode="auto">
          <a:xfrm>
            <a:off x="1766888" y="431800"/>
            <a:ext cx="9882866"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十四</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dirty="0">
                <a:solidFill>
                  <a:srgbClr val="FFFF00"/>
                </a:solidFill>
                <a:latin typeface="標楷體" panose="03000509000000000000" pitchFamily="65" charset="-120"/>
                <a:ea typeface="標楷體" panose="03000509000000000000" pitchFamily="65" charset="-120"/>
              </a:rPr>
              <a:t>試辦</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學習區完全免試</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—108</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辦理學校</a:t>
            </a:r>
          </a:p>
        </p:txBody>
      </p:sp>
      <p:sp>
        <p:nvSpPr>
          <p:cNvPr id="244765"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5F2CA8-F424-4C67-B6F9-BAD72740E75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graphicFrame>
        <p:nvGraphicFramePr>
          <p:cNvPr id="7" name="內容版面配置區 1"/>
          <p:cNvGraphicFramePr>
            <a:graphicFrameLocks/>
          </p:cNvGraphicFramePr>
          <p:nvPr>
            <p:extLst>
              <p:ext uri="{D42A27DB-BD31-4B8C-83A1-F6EECF244321}">
                <p14:modId xmlns:p14="http://schemas.microsoft.com/office/powerpoint/2010/main" xmlns="" val="3860561976"/>
              </p:ext>
            </p:extLst>
          </p:nvPr>
        </p:nvGraphicFramePr>
        <p:xfrm>
          <a:off x="900718" y="1820248"/>
          <a:ext cx="10749036" cy="3961616"/>
        </p:xfrm>
        <a:graphic>
          <a:graphicData uri="http://schemas.openxmlformats.org/drawingml/2006/table">
            <a:tbl>
              <a:tblPr>
                <a:tableStyleId>{5C22544A-7EE6-4342-B048-85BDC9FD1C3A}</a:tableStyleId>
              </a:tblPr>
              <a:tblGrid>
                <a:gridCol w="1772214">
                  <a:extLst>
                    <a:ext uri="{9D8B030D-6E8A-4147-A177-3AD203B41FA5}">
                      <a16:colId xmlns:a16="http://schemas.microsoft.com/office/drawing/2014/main" xmlns="" val="2133117232"/>
                    </a:ext>
                  </a:extLst>
                </a:gridCol>
                <a:gridCol w="3183424">
                  <a:extLst>
                    <a:ext uri="{9D8B030D-6E8A-4147-A177-3AD203B41FA5}">
                      <a16:colId xmlns:a16="http://schemas.microsoft.com/office/drawing/2014/main" xmlns="" val="3251991606"/>
                    </a:ext>
                  </a:extLst>
                </a:gridCol>
                <a:gridCol w="2180108">
                  <a:extLst>
                    <a:ext uri="{9D8B030D-6E8A-4147-A177-3AD203B41FA5}">
                      <a16:colId xmlns:a16="http://schemas.microsoft.com/office/drawing/2014/main" xmlns="" val="1708508259"/>
                    </a:ext>
                  </a:extLst>
                </a:gridCol>
                <a:gridCol w="3613290">
                  <a:extLst>
                    <a:ext uri="{9D8B030D-6E8A-4147-A177-3AD203B41FA5}">
                      <a16:colId xmlns:a16="http://schemas.microsoft.com/office/drawing/2014/main" xmlns="" val="3430214061"/>
                    </a:ext>
                  </a:extLst>
                </a:gridCol>
              </a:tblGrid>
              <a:tr h="540575">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招生名額</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140347">
                <a:tc rowSpan="3">
                  <a:txBody>
                    <a:bodyPr/>
                    <a:lstStyle/>
                    <a:p>
                      <a:pPr algn="ctr" fontAlgn="ctr"/>
                      <a:r>
                        <a:rPr lang="zh-TW" altLang="en-US" sz="2800" u="none" strike="noStrike" dirty="0" smtClean="0">
                          <a:effectLst/>
                          <a:latin typeface="標楷體" panose="03000509000000000000" pitchFamily="65" charset="-120"/>
                          <a:ea typeface="標楷體" panose="03000509000000000000" pitchFamily="65" charset="-120"/>
                        </a:rPr>
                        <a:t>曾文農工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smtClean="0">
                          <a:solidFill>
                            <a:schemeClr val="dk1"/>
                          </a:solidFill>
                          <a:effectLst/>
                          <a:latin typeface="標楷體" panose="03000509000000000000" pitchFamily="65" charset="-120"/>
                          <a:ea typeface="標楷體" panose="03000509000000000000" pitchFamily="65" charset="-120"/>
                          <a:cs typeface="+mn-cs"/>
                        </a:rPr>
                        <a:t>電腦機械製圖科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29</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a:r>
                        <a:rPr lang="zh-TW" altLang="en-US" sz="2800" kern="1200" dirty="0" smtClean="0">
                          <a:solidFill>
                            <a:schemeClr val="dk1"/>
                          </a:solidFill>
                          <a:effectLst/>
                          <a:latin typeface="標楷體" panose="03000509000000000000" pitchFamily="65" charset="-120"/>
                          <a:ea typeface="標楷體" panose="03000509000000000000" pitchFamily="65" charset="-120"/>
                          <a:cs typeface="+mn-cs"/>
                        </a:rPr>
                        <a:t>安定國中、麻豆國中、官田國中、佳里國中、佳興國中、學甲國中、西港國中、將軍國中、後港國中、竹橋國中、北門國中、昭明國中、港明高中附設國中部、黎明高中附設國中部</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140347">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u="none" strike="noStrike" kern="1200" dirty="0" smtClean="0">
                          <a:solidFill>
                            <a:schemeClr val="dk1"/>
                          </a:solidFill>
                          <a:effectLst/>
                          <a:latin typeface="標楷體" panose="03000509000000000000" pitchFamily="65" charset="-120"/>
                          <a:ea typeface="標楷體" panose="03000509000000000000" pitchFamily="65" charset="-120"/>
                          <a:cs typeface="+mn-cs"/>
                        </a:rPr>
                        <a:t>化工科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29</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1140347">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u="none" strike="noStrike" kern="1200" dirty="0" smtClean="0">
                          <a:solidFill>
                            <a:schemeClr val="dk1"/>
                          </a:solidFill>
                          <a:effectLst/>
                          <a:latin typeface="標楷體" panose="03000509000000000000" pitchFamily="65" charset="-120"/>
                          <a:ea typeface="標楷體" panose="03000509000000000000" pitchFamily="65" charset="-120"/>
                          <a:cs typeface="+mn-cs"/>
                        </a:rPr>
                        <a:t>綜合高中</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86</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bl>
          </a:graphicData>
        </a:graphic>
      </p:graphicFrame>
    </p:spTree>
    <p:extLst>
      <p:ext uri="{BB962C8B-B14F-4D97-AF65-F5344CB8AC3E}">
        <p14:creationId xmlns:p14="http://schemas.microsoft.com/office/powerpoint/2010/main" xmlns="" val="3978620452"/>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標題 1"/>
          <p:cNvSpPr txBox="1">
            <a:spLocks/>
          </p:cNvSpPr>
          <p:nvPr/>
        </p:nvSpPr>
        <p:spPr bwMode="auto">
          <a:xfrm>
            <a:off x="1766888" y="431800"/>
            <a:ext cx="7201621" cy="8636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十四</a:t>
            </a:r>
            <a:r>
              <a:rPr kumimoji="0" lang="en-US"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dirty="0">
                <a:solidFill>
                  <a:srgbClr val="FFFF00"/>
                </a:solidFill>
                <a:latin typeface="標楷體" panose="03000509000000000000" pitchFamily="65" charset="-120"/>
                <a:ea typeface="標楷體" panose="03000509000000000000" pitchFamily="65" charset="-120"/>
              </a:rPr>
              <a:t>試辦</a:t>
            </a: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學習區完全免試</a:t>
            </a:r>
          </a:p>
        </p:txBody>
      </p:sp>
      <p:sp>
        <p:nvSpPr>
          <p:cNvPr id="6" name="內容版面配置區 5"/>
          <p:cNvSpPr>
            <a:spLocks noGrp="1"/>
          </p:cNvSpPr>
          <p:nvPr>
            <p:ph idx="1"/>
          </p:nvPr>
        </p:nvSpPr>
        <p:spPr>
          <a:xfrm>
            <a:off x="1765300" y="1689100"/>
            <a:ext cx="9874250" cy="4633913"/>
          </a:xfrm>
        </p:spPr>
        <p:txBody>
          <a:bodyPr/>
          <a:lstStyle/>
          <a:p>
            <a:pPr marL="257168" indent="-257168" defTabSz="342891">
              <a:spcBef>
                <a:spcPts val="751"/>
              </a:spcBef>
              <a:defRPr/>
            </a:pPr>
            <a:r>
              <a:rPr lang="zh-TW" altLang="en-US" sz="3200" dirty="0">
                <a:solidFill>
                  <a:srgbClr val="FF0000"/>
                </a:solidFill>
                <a:latin typeface="標楷體" panose="03000509000000000000" pitchFamily="65" charset="-120"/>
                <a:ea typeface="標楷體" panose="03000509000000000000" pitchFamily="65" charset="-120"/>
              </a:rPr>
              <a:t>不採計會考成績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latin typeface="標楷體" panose="03000509000000000000" pitchFamily="65" charset="-120"/>
                <a:ea typeface="標楷體" panose="03000509000000000000" pitchFamily="65" charset="-120"/>
              </a:rPr>
              <a:t>報名人數未超過招生人數，則全部錄取。若有超額，則依臺南市免試入學超額比序表中之</a:t>
            </a:r>
            <a:r>
              <a:rPr lang="zh-TW" altLang="en-US" sz="3200" b="1" dirty="0">
                <a:solidFill>
                  <a:srgbClr val="FF0000"/>
                </a:solidFill>
                <a:latin typeface="標楷體" panose="03000509000000000000" pitchFamily="65" charset="-120"/>
                <a:ea typeface="標楷體" panose="03000509000000000000" pitchFamily="65" charset="-120"/>
              </a:rPr>
              <a:t>多元學習表現</a:t>
            </a:r>
            <a:r>
              <a:rPr lang="zh-TW" altLang="en-US" sz="3200" dirty="0">
                <a:latin typeface="標楷體" panose="03000509000000000000" pitchFamily="65" charset="-120"/>
                <a:ea typeface="標楷體" panose="03000509000000000000" pitchFamily="65" charset="-120"/>
              </a:rPr>
              <a:t>之分數進行超額比序。</a:t>
            </a:r>
            <a:r>
              <a:rPr lang="en-US" altLang="zh-TW" sz="3200" dirty="0">
                <a:latin typeface="標楷體" panose="03000509000000000000" pitchFamily="65" charset="-120"/>
                <a:ea typeface="標楷體" panose="03000509000000000000" pitchFamily="65" charset="-120"/>
              </a:rPr>
              <a:t>(50</a:t>
            </a:r>
            <a:r>
              <a:rPr lang="zh-TW" altLang="en-US" sz="3200" dirty="0">
                <a:latin typeface="標楷體" panose="03000509000000000000" pitchFamily="65" charset="-120"/>
                <a:ea typeface="標楷體" panose="03000509000000000000" pitchFamily="65" charset="-120"/>
              </a:rPr>
              <a:t>分</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多元學習表現總積分相同者，則依照以下順序來進行比序：</a:t>
            </a:r>
            <a:endParaRPr lang="en-US" altLang="zh-TW" sz="32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體適能、</a:t>
            </a:r>
            <a:r>
              <a:rPr lang="en-US" altLang="zh-TW" sz="3200" dirty="0">
                <a:solidFill>
                  <a:srgbClr val="FF0000"/>
                </a:solidFill>
                <a:latin typeface="標楷體" panose="03000509000000000000" pitchFamily="65" charset="-120"/>
                <a:ea typeface="標楷體" panose="03000509000000000000" pitchFamily="65" charset="-120"/>
              </a:rPr>
              <a:t>2.</a:t>
            </a:r>
            <a:r>
              <a:rPr lang="zh-TW" altLang="en-US" sz="3200" dirty="0">
                <a:solidFill>
                  <a:srgbClr val="FF0000"/>
                </a:solidFill>
                <a:latin typeface="標楷體" panose="03000509000000000000" pitchFamily="65" charset="-120"/>
                <a:ea typeface="標楷體" panose="03000509000000000000" pitchFamily="65" charset="-120"/>
              </a:rPr>
              <a:t>社團參與、</a:t>
            </a:r>
            <a:r>
              <a:rPr lang="en-US" altLang="zh-TW" sz="3200" dirty="0">
                <a:solidFill>
                  <a:srgbClr val="FF0000"/>
                </a:solidFill>
                <a:latin typeface="標楷體" panose="03000509000000000000" pitchFamily="65" charset="-120"/>
                <a:ea typeface="標楷體" panose="03000509000000000000" pitchFamily="65" charset="-120"/>
              </a:rPr>
              <a:t>3.</a:t>
            </a:r>
            <a:r>
              <a:rPr lang="zh-TW" altLang="en-US" sz="3200" dirty="0">
                <a:solidFill>
                  <a:srgbClr val="FF0000"/>
                </a:solidFill>
                <a:latin typeface="標楷體" panose="03000509000000000000" pitchFamily="65" charset="-120"/>
                <a:ea typeface="標楷體" panose="03000509000000000000" pitchFamily="65" charset="-120"/>
              </a:rPr>
              <a:t>獎勵紀錄、</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4.</a:t>
            </a:r>
            <a:r>
              <a:rPr lang="zh-TW" altLang="en-US" sz="3200" dirty="0">
                <a:solidFill>
                  <a:srgbClr val="FF0000"/>
                </a:solidFill>
                <a:latin typeface="標楷體" panose="03000509000000000000" pitchFamily="65" charset="-120"/>
                <a:ea typeface="標楷體" panose="03000509000000000000" pitchFamily="65" charset="-120"/>
              </a:rPr>
              <a:t>服務學習、</a:t>
            </a:r>
            <a:r>
              <a:rPr lang="en-US" altLang="zh-TW" sz="3200" dirty="0">
                <a:solidFill>
                  <a:srgbClr val="FF0000"/>
                </a:solidFill>
                <a:latin typeface="標楷體" panose="03000509000000000000" pitchFamily="65" charset="-120"/>
                <a:ea typeface="標楷體" panose="03000509000000000000" pitchFamily="65" charset="-120"/>
              </a:rPr>
              <a:t>5.</a:t>
            </a:r>
            <a:r>
              <a:rPr lang="zh-TW" altLang="en-US" sz="3200" dirty="0">
                <a:solidFill>
                  <a:srgbClr val="FF0000"/>
                </a:solidFill>
                <a:latin typeface="標楷體" panose="03000509000000000000" pitchFamily="65" charset="-120"/>
                <a:ea typeface="標楷體" panose="03000509000000000000" pitchFamily="65" charset="-120"/>
              </a:rPr>
              <a:t>競賽成績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solidFill>
                  <a:srgbClr val="FF0000"/>
                </a:solidFill>
                <a:latin typeface="標楷體" panose="03000509000000000000" pitchFamily="65" charset="-120"/>
                <a:ea typeface="標楷體" panose="03000509000000000000" pitchFamily="65" charset="-120"/>
              </a:rPr>
              <a:t>選填方式採一校一科方式辦理。</a:t>
            </a:r>
          </a:p>
          <a:p>
            <a:pPr marL="257168" indent="-257168" defTabSz="342891">
              <a:spcBef>
                <a:spcPts val="751"/>
              </a:spcBef>
              <a:defRPr/>
            </a:pPr>
            <a:endParaRPr lang="en-US" altLang="zh-TW" sz="28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endParaRPr lang="zh-TW" altLang="en-US" sz="2800" dirty="0">
              <a:latin typeface="標楷體" panose="03000509000000000000" pitchFamily="65" charset="-120"/>
              <a:ea typeface="標楷體" panose="03000509000000000000" pitchFamily="65" charset="-120"/>
            </a:endParaRPr>
          </a:p>
        </p:txBody>
      </p:sp>
      <p:sp>
        <p:nvSpPr>
          <p:cNvPr id="245764"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F132F9-04A5-4B9D-B47C-F2A864E9944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xmlns="" val="3006618752"/>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52579" name="標題 3"/>
          <p:cNvSpPr>
            <a:spLocks noGrp="1"/>
          </p:cNvSpPr>
          <p:nvPr>
            <p:ph type="title"/>
          </p:nvPr>
        </p:nvSpPr>
        <p:spPr>
          <a:xfrm>
            <a:off x="2667000" y="2790825"/>
            <a:ext cx="6858000" cy="950913"/>
          </a:xfrm>
          <a:solidFill>
            <a:srgbClr val="0000FF"/>
          </a:solidFill>
        </p:spPr>
        <p:txBody>
          <a:bodyPr/>
          <a:lstStyle/>
          <a:p>
            <a:pPr eaLnBrk="1" hangingPunct="1"/>
            <a:r>
              <a:rPr lang="zh-TW" altLang="en-US" sz="4800" smtClean="0">
                <a:solidFill>
                  <a:schemeClr val="bg1"/>
                </a:solidFill>
                <a:latin typeface="標楷體" panose="03000509000000000000" pitchFamily="65" charset="-120"/>
                <a:ea typeface="標楷體" panose="03000509000000000000" pitchFamily="65" charset="-120"/>
              </a:rPr>
              <a:t>五、特色招生甄選入學</a:t>
            </a:r>
          </a:p>
        </p:txBody>
      </p:sp>
      <p:pic>
        <p:nvPicPr>
          <p:cNvPr id="152580" name="圖片 2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字版面配置區 1"/>
          <p:cNvSpPr>
            <a:spLocks noGrp="1"/>
          </p:cNvSpPr>
          <p:nvPr>
            <p:ph type="body" idx="1"/>
          </p:nvPr>
        </p:nvSpPr>
        <p:spPr>
          <a:xfrm>
            <a:off x="2792413" y="3827463"/>
            <a:ext cx="7581900" cy="2419350"/>
          </a:xfrm>
        </p:spPr>
        <p:txBody>
          <a:bodyPr/>
          <a:lstStyle/>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藝術才能班：音樂、美術、舞蹈、戲劇</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體育班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科學班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專業群科</a:t>
            </a:r>
            <a:endParaRPr lang="en-US" altLang="zh-TW" sz="3200" dirty="0">
              <a:solidFill>
                <a:srgbClr val="FF0000"/>
              </a:solidFill>
              <a:latin typeface="標楷體" panose="03000509000000000000" pitchFamily="65" charset="-120"/>
              <a:ea typeface="標楷體" panose="03000509000000000000" pitchFamily="65" charset="-120"/>
            </a:endParaRPr>
          </a:p>
          <a:p>
            <a:pPr>
              <a:defRPr/>
            </a:pPr>
            <a:endParaRPr lang="zh-TW" altLang="en-US" sz="3200" dirty="0">
              <a:ea typeface="超研澤粗魏碑" panose="02010609010101010101" pitchFamily="49" charset="-120"/>
            </a:endParaRPr>
          </a:p>
        </p:txBody>
      </p:sp>
      <p:sp>
        <p:nvSpPr>
          <p:cNvPr id="152582"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70C57AC-7EFA-451A-A7E8-E5CD04D9C6B4}" type="slidenum">
              <a:rPr kumimoji="0" lang="zh-TW" altLang="en-US" smtClean="0">
                <a:solidFill>
                  <a:srgbClr val="FEFFFF"/>
                </a:solidFill>
                <a:latin typeface="Century Gothic" panose="020B0502020202020204" pitchFamily="34" charset="0"/>
              </a:rPr>
              <a:pPr/>
              <a:t>88</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1943100" y="681038"/>
            <a:ext cx="8912225" cy="863600"/>
          </a:xfrm>
          <a:solidFill>
            <a:srgbClr val="66FF66"/>
          </a:solidFill>
        </p:spPr>
        <p:txBody>
          <a:bodyPr/>
          <a:lstStyle/>
          <a:p>
            <a:pPr>
              <a:defRPr/>
            </a:pPr>
            <a:r>
              <a:rPr lang="en-US" altLang="zh-TW" sz="4000" dirty="0">
                <a:solidFill>
                  <a:srgbClr val="C00000"/>
                </a:solidFill>
                <a:latin typeface="標楷體" panose="03000509000000000000" pitchFamily="65" charset="-120"/>
                <a:ea typeface="標楷體" panose="03000509000000000000" pitchFamily="65" charset="-120"/>
              </a:rPr>
              <a:t>(</a:t>
            </a:r>
            <a:r>
              <a:rPr lang="zh-TW" altLang="en-US" sz="4000" dirty="0">
                <a:solidFill>
                  <a:srgbClr val="C00000"/>
                </a:solidFill>
                <a:latin typeface="標楷體" panose="03000509000000000000" pitchFamily="65" charset="-120"/>
                <a:ea typeface="標楷體" panose="03000509000000000000" pitchFamily="65" charset="-120"/>
              </a:rPr>
              <a:t>一</a:t>
            </a:r>
            <a:r>
              <a:rPr lang="en-US" altLang="zh-TW" sz="4000" dirty="0">
                <a:solidFill>
                  <a:srgbClr val="C00000"/>
                </a:solidFill>
                <a:latin typeface="標楷體" panose="03000509000000000000" pitchFamily="65" charset="-120"/>
                <a:ea typeface="標楷體" panose="03000509000000000000" pitchFamily="65" charset="-120"/>
              </a:rPr>
              <a:t>)</a:t>
            </a:r>
            <a:r>
              <a:rPr lang="zh-TW" altLang="en-US" sz="4000" dirty="0">
                <a:solidFill>
                  <a:srgbClr val="C00000"/>
                </a:solidFill>
                <a:latin typeface="標楷體" panose="03000509000000000000" pitchFamily="65" charset="-120"/>
                <a:ea typeface="標楷體" panose="03000509000000000000" pitchFamily="65" charset="-120"/>
              </a:rPr>
              <a:t>特色招生甄選入學</a:t>
            </a:r>
            <a:r>
              <a:rPr lang="en-US" altLang="zh-TW" sz="4000" dirty="0">
                <a:solidFill>
                  <a:srgbClr val="C00000"/>
                </a:solidFill>
                <a:latin typeface="標楷體" panose="03000509000000000000" pitchFamily="65" charset="-120"/>
                <a:ea typeface="標楷體" panose="03000509000000000000" pitchFamily="65" charset="-120"/>
              </a:rPr>
              <a:t>---</a:t>
            </a:r>
            <a:r>
              <a:rPr lang="zh-TW" altLang="en-US" sz="4000" dirty="0">
                <a:solidFill>
                  <a:srgbClr val="C00000"/>
                </a:solidFill>
                <a:latin typeface="標楷體" panose="03000509000000000000" pitchFamily="65" charset="-120"/>
                <a:ea typeface="標楷體" panose="03000509000000000000" pitchFamily="65" charset="-120"/>
              </a:rPr>
              <a:t>藝術才能班</a:t>
            </a:r>
            <a:r>
              <a:rPr lang="en-US" altLang="zh-TW" sz="4000" dirty="0">
                <a:solidFill>
                  <a:srgbClr val="C00000"/>
                </a:solidFill>
                <a:latin typeface="標楷體" panose="03000509000000000000" pitchFamily="65" charset="-120"/>
                <a:ea typeface="標楷體" panose="03000509000000000000" pitchFamily="65" charset="-120"/>
              </a:rPr>
              <a:t>1</a:t>
            </a:r>
            <a:endParaRPr lang="zh-TW" altLang="en-US" sz="4000" dirty="0">
              <a:solidFill>
                <a:srgbClr val="C00000"/>
              </a:solidFill>
              <a:latin typeface="標楷體" panose="03000509000000000000" pitchFamily="65" charset="-120"/>
              <a:ea typeface="標楷體" panose="03000509000000000000" pitchFamily="65" charset="-120"/>
            </a:endParaRPr>
          </a:p>
        </p:txBody>
      </p:sp>
      <p:sp>
        <p:nvSpPr>
          <p:cNvPr id="154627" name="內容版面配置區 2"/>
          <p:cNvSpPr>
            <a:spLocks noGrp="1"/>
          </p:cNvSpPr>
          <p:nvPr>
            <p:ph idx="1"/>
          </p:nvPr>
        </p:nvSpPr>
        <p:spPr>
          <a:xfrm>
            <a:off x="2319338" y="2133600"/>
            <a:ext cx="9185275" cy="3778250"/>
          </a:xfrm>
        </p:spPr>
        <p:txBody>
          <a:bodyPr/>
          <a:lstStyle/>
          <a:p>
            <a:r>
              <a:rPr lang="zh-TW" altLang="en-US" sz="3200" dirty="0" smtClean="0">
                <a:solidFill>
                  <a:srgbClr val="000000"/>
                </a:solidFill>
                <a:latin typeface="標楷體" panose="03000509000000000000" pitchFamily="65" charset="-120"/>
                <a:ea typeface="標楷體" panose="03000509000000000000" pitchFamily="65" charset="-120"/>
              </a:rPr>
              <a:t>分為</a:t>
            </a:r>
            <a:r>
              <a:rPr lang="zh-TW" altLang="en-US" sz="3200" b="1" dirty="0" smtClean="0">
                <a:solidFill>
                  <a:srgbClr val="FF0000"/>
                </a:solidFill>
                <a:latin typeface="標楷體" panose="03000509000000000000" pitchFamily="65" charset="-120"/>
                <a:ea typeface="標楷體" panose="03000509000000000000" pitchFamily="65" charset="-120"/>
              </a:rPr>
              <a:t>音樂班、美術班、舞蹈班、戲劇班</a:t>
            </a:r>
            <a:r>
              <a:rPr lang="zh-TW" altLang="en-US" sz="3200" dirty="0" smtClean="0">
                <a:solidFill>
                  <a:srgbClr val="000000"/>
                </a:solidFill>
                <a:latin typeface="標楷體" panose="03000509000000000000" pitchFamily="65" charset="-120"/>
                <a:ea typeface="標楷體" panose="03000509000000000000" pitchFamily="65" charset="-120"/>
              </a:rPr>
              <a:t>等四類。</a:t>
            </a:r>
            <a:endParaRPr lang="en-US" altLang="zh-TW" sz="3200" dirty="0" smtClean="0">
              <a:solidFill>
                <a:srgbClr val="000000"/>
              </a:solidFill>
              <a:latin typeface="標楷體" panose="03000509000000000000" pitchFamily="65" charset="-120"/>
              <a:ea typeface="標楷體" panose="03000509000000000000" pitchFamily="65" charset="-120"/>
            </a:endParaRPr>
          </a:p>
          <a:p>
            <a:r>
              <a:rPr lang="zh-TW" altLang="en-US" sz="3200" dirty="0" smtClean="0">
                <a:solidFill>
                  <a:srgbClr val="000000"/>
                </a:solidFill>
                <a:latin typeface="標楷體" panose="03000509000000000000" pitchFamily="65" charset="-120"/>
                <a:ea typeface="標楷體" panose="03000509000000000000" pitchFamily="65" charset="-120"/>
              </a:rPr>
              <a:t>藝術才能班甄選入學以聯合辦理為原則。國中非藝術才能班學生亦可報考，</a:t>
            </a:r>
            <a:r>
              <a:rPr lang="zh-TW" altLang="en-US" sz="3200" dirty="0" smtClean="0">
                <a:solidFill>
                  <a:srgbClr val="FF0000"/>
                </a:solidFill>
                <a:latin typeface="標楷體" panose="03000509000000000000" pitchFamily="65" charset="-120"/>
                <a:ea typeface="標楷體" panose="03000509000000000000" pitchFamily="65" charset="-120"/>
              </a:rPr>
              <a:t>且</a:t>
            </a:r>
            <a:r>
              <a:rPr lang="zh-TW" altLang="en-US" sz="3200" b="1" dirty="0" smtClean="0">
                <a:solidFill>
                  <a:srgbClr val="FF0000"/>
                </a:solidFill>
                <a:latin typeface="標楷體" panose="03000509000000000000" pitchFamily="65" charset="-120"/>
                <a:ea typeface="標楷體" panose="03000509000000000000" pitchFamily="65" charset="-120"/>
              </a:rPr>
              <a:t>不受免試就學區之限制</a:t>
            </a:r>
            <a:r>
              <a:rPr lang="zh-TW" altLang="en-US" sz="3200" dirty="0" smtClean="0">
                <a:solidFill>
                  <a:srgbClr val="FF0000"/>
                </a:solidFill>
                <a:latin typeface="標楷體" panose="03000509000000000000" pitchFamily="65" charset="-120"/>
                <a:ea typeface="標楷體" panose="03000509000000000000" pitchFamily="65" charset="-120"/>
              </a:rPr>
              <a:t>，</a:t>
            </a:r>
            <a:r>
              <a:rPr lang="zh-TW" altLang="en-US" sz="3200" dirty="0" smtClean="0">
                <a:solidFill>
                  <a:srgbClr val="000000"/>
                </a:solidFill>
                <a:latin typeface="標楷體" panose="03000509000000000000" pitchFamily="65" charset="-120"/>
                <a:ea typeface="標楷體" panose="03000509000000000000" pitchFamily="65" charset="-120"/>
              </a:rPr>
              <a:t>但僅能向一區（校）報名術科測驗及申請分發。</a:t>
            </a:r>
          </a:p>
        </p:txBody>
      </p:sp>
      <p:sp>
        <p:nvSpPr>
          <p:cNvPr id="154628"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269DDEF-37E6-46BE-8A2A-A1E3DAFEA16C}" type="slidenum">
              <a:rPr kumimoji="0" lang="zh-TW" altLang="en-US" smtClean="0">
                <a:solidFill>
                  <a:srgbClr val="FEFFFF"/>
                </a:solidFill>
                <a:latin typeface="Century Gothic" panose="020B0502020202020204" pitchFamily="34" charset="0"/>
              </a:rPr>
              <a:pPr/>
              <a:t>89</a:t>
            </a:fld>
            <a:endParaRPr kumimoji="0" lang="zh-TW" altLang="en-US" smtClean="0">
              <a:solidFill>
                <a:srgbClr val="FEFFFF"/>
              </a:solidFill>
              <a:latin typeface="Century Gothic" panose="020B0502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p:cNvGraphicFramePr/>
          <p:nvPr>
            <p:extLst>
              <p:ext uri="{D42A27DB-BD31-4B8C-83A1-F6EECF244321}">
                <p14:modId xmlns:p14="http://schemas.microsoft.com/office/powerpoint/2010/main" xmlns="" val="2911251901"/>
              </p:ext>
            </p:extLst>
          </p:nvPr>
        </p:nvGraphicFramePr>
        <p:xfrm>
          <a:off x="1869942" y="1684779"/>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4996"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08ED9AD-35CF-4F71-A834-FF7377593F7A}" type="slidenum">
              <a:rPr kumimoji="0" lang="zh-TW" altLang="en-US" smtClean="0">
                <a:solidFill>
                  <a:srgbClr val="FEFFFF"/>
                </a:solidFill>
                <a:latin typeface="Century Gothic" panose="020B0502020202020204" pitchFamily="34" charset="0"/>
              </a:rPr>
              <a:pPr/>
              <a:t>9</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內容版面配置區 2"/>
          <p:cNvSpPr>
            <a:spLocks noGrp="1"/>
          </p:cNvSpPr>
          <p:nvPr>
            <p:ph idx="1"/>
          </p:nvPr>
        </p:nvSpPr>
        <p:spPr>
          <a:xfrm>
            <a:off x="2571750" y="1544638"/>
            <a:ext cx="8915400" cy="3778250"/>
          </a:xfrm>
        </p:spPr>
        <p:txBody>
          <a:bodyPr/>
          <a:lstStyle/>
          <a:p>
            <a:pPr eaLnBrk="1" hangingPunct="1"/>
            <a:r>
              <a:rPr lang="en-US" altLang="zh-TW" sz="3200" dirty="0" smtClean="0">
                <a:latin typeface="標楷體" panose="03000509000000000000" pitchFamily="65" charset="-120"/>
                <a:ea typeface="標楷體" panose="03000509000000000000" pitchFamily="65" charset="-120"/>
                <a:cs typeface="超研澤粗魏碑"/>
              </a:rPr>
              <a:t>108</a:t>
            </a:r>
            <a:r>
              <a:rPr lang="zh-TW" altLang="en-US" sz="3200" dirty="0" smtClean="0">
                <a:latin typeface="標楷體" panose="03000509000000000000" pitchFamily="65" charset="-120"/>
                <a:ea typeface="標楷體" panose="03000509000000000000" pitchFamily="65" charset="-120"/>
                <a:cs typeface="超研澤粗魏碑"/>
              </a:rPr>
              <a:t>年</a:t>
            </a:r>
            <a:r>
              <a:rPr lang="en-US" altLang="zh-TW" sz="3200" dirty="0" smtClean="0">
                <a:latin typeface="標楷體" panose="03000509000000000000" pitchFamily="65" charset="-120"/>
                <a:ea typeface="標楷體" panose="03000509000000000000" pitchFamily="65" charset="-120"/>
                <a:cs typeface="超研澤粗魏碑"/>
              </a:rPr>
              <a:t>3</a:t>
            </a:r>
            <a:r>
              <a:rPr lang="zh-TW" altLang="zh-TW" sz="3200" dirty="0" smtClean="0">
                <a:latin typeface="標楷體" panose="03000509000000000000" pitchFamily="65" charset="-120"/>
                <a:ea typeface="標楷體" panose="03000509000000000000" pitchFamily="65" charset="-120"/>
                <a:cs typeface="超研澤粗魏碑"/>
              </a:rPr>
              <a:t>月報名，</a:t>
            </a:r>
            <a:r>
              <a:rPr lang="en-US" altLang="zh-TW" sz="3200" dirty="0" smtClean="0">
                <a:latin typeface="標楷體" panose="03000509000000000000" pitchFamily="65" charset="-120"/>
                <a:ea typeface="標楷體" panose="03000509000000000000" pitchFamily="65" charset="-120"/>
                <a:cs typeface="超研澤粗魏碑"/>
              </a:rPr>
              <a:t>4</a:t>
            </a:r>
            <a:r>
              <a:rPr lang="zh-TW" altLang="zh-TW" sz="3200" dirty="0" smtClean="0">
                <a:latin typeface="標楷體" panose="03000509000000000000" pitchFamily="65" charset="-120"/>
                <a:ea typeface="標楷體" panose="03000509000000000000" pitchFamily="65" charset="-120"/>
                <a:cs typeface="超研澤粗魏碑"/>
              </a:rPr>
              <a:t>月進行術科測驗</a:t>
            </a:r>
            <a:endParaRPr lang="en-US" altLang="zh-TW" sz="3200" dirty="0" smtClean="0">
              <a:latin typeface="標楷體" panose="03000509000000000000" pitchFamily="65" charset="-120"/>
              <a:ea typeface="標楷體" panose="03000509000000000000" pitchFamily="65" charset="-120"/>
              <a:cs typeface="超研澤粗魏碑"/>
            </a:endParaRPr>
          </a:p>
          <a:p>
            <a:pPr eaLnBrk="1" hangingPunct="1"/>
            <a:r>
              <a:rPr lang="zh-TW" altLang="en-US" sz="3200" dirty="0" smtClean="0">
                <a:latin typeface="標楷體" panose="03000509000000000000" pitchFamily="65" charset="-120"/>
                <a:ea typeface="標楷體" panose="03000509000000000000" pitchFamily="65" charset="-120"/>
              </a:rPr>
              <a:t>考試科目與以往相同</a:t>
            </a:r>
          </a:p>
          <a:p>
            <a:pPr eaLnBrk="1" hangingPunct="1"/>
            <a:endParaRPr lang="en-US" altLang="zh-TW" sz="3200" dirty="0" smtClean="0">
              <a:latin typeface="標楷體" panose="03000509000000000000" pitchFamily="65" charset="-120"/>
              <a:ea typeface="標楷體" panose="03000509000000000000" pitchFamily="65" charset="-120"/>
              <a:cs typeface="超研澤粗魏碑"/>
            </a:endParaRPr>
          </a:p>
        </p:txBody>
      </p:sp>
      <p:graphicFrame>
        <p:nvGraphicFramePr>
          <p:cNvPr id="6" name="表格 5"/>
          <p:cNvGraphicFramePr>
            <a:graphicFrameLocks noGrp="1"/>
          </p:cNvGraphicFramePr>
          <p:nvPr>
            <p:extLst>
              <p:ext uri="{D42A27DB-BD31-4B8C-83A1-F6EECF244321}">
                <p14:modId xmlns:p14="http://schemas.microsoft.com/office/powerpoint/2010/main" xmlns="" val="3450570452"/>
              </p:ext>
            </p:extLst>
          </p:nvPr>
        </p:nvGraphicFramePr>
        <p:xfrm>
          <a:off x="2306638" y="2705894"/>
          <a:ext cx="7450138" cy="2338387"/>
        </p:xfrm>
        <a:graphic>
          <a:graphicData uri="http://schemas.openxmlformats.org/drawingml/2006/table">
            <a:tbl>
              <a:tblPr firstRow="1" firstCol="1" bandRow="1">
                <a:tableStyleId>{5C22544A-7EE6-4342-B048-85BDC9FD1C3A}</a:tableStyleId>
              </a:tblPr>
              <a:tblGrid>
                <a:gridCol w="1397035">
                  <a:extLst>
                    <a:ext uri="{9D8B030D-6E8A-4147-A177-3AD203B41FA5}">
                      <a16:colId xmlns:a16="http://schemas.microsoft.com/office/drawing/2014/main" xmlns="" val="20000"/>
                    </a:ext>
                  </a:extLst>
                </a:gridCol>
                <a:gridCol w="3248574">
                  <a:extLst>
                    <a:ext uri="{9D8B030D-6E8A-4147-A177-3AD203B41FA5}">
                      <a16:colId xmlns:a16="http://schemas.microsoft.com/office/drawing/2014/main" xmlns="" val="20001"/>
                    </a:ext>
                  </a:extLst>
                </a:gridCol>
                <a:gridCol w="1073055">
                  <a:extLst>
                    <a:ext uri="{9D8B030D-6E8A-4147-A177-3AD203B41FA5}">
                      <a16:colId xmlns:a16="http://schemas.microsoft.com/office/drawing/2014/main" xmlns="" val="20002"/>
                    </a:ext>
                  </a:extLst>
                </a:gridCol>
                <a:gridCol w="1073055">
                  <a:extLst>
                    <a:ext uri="{9D8B030D-6E8A-4147-A177-3AD203B41FA5}">
                      <a16:colId xmlns:a16="http://schemas.microsoft.com/office/drawing/2014/main" xmlns="" val="20003"/>
                    </a:ext>
                  </a:extLst>
                </a:gridCol>
                <a:gridCol w="658419">
                  <a:extLst>
                    <a:ext uri="{9D8B030D-6E8A-4147-A177-3AD203B41FA5}">
                      <a16:colId xmlns:a16="http://schemas.microsoft.com/office/drawing/2014/main" xmlns="" val="20004"/>
                    </a:ext>
                  </a:extLst>
                </a:gridCol>
              </a:tblGrid>
              <a:tr h="731551">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學校</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特色班別名稱</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班級數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招生數</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總數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01709">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smtClean="0">
                          <a:effectLst/>
                          <a:latin typeface="標楷體" panose="03000509000000000000" pitchFamily="65" charset="-120"/>
                          <a:ea typeface="標楷體" panose="03000509000000000000" pitchFamily="65" charset="-120"/>
                        </a:rPr>
                        <a:t>南</a:t>
                      </a:r>
                      <a:r>
                        <a:rPr lang="zh-TW" sz="2400" kern="0" dirty="0">
                          <a:effectLst/>
                          <a:latin typeface="標楷體" panose="03000509000000000000" pitchFamily="65" charset="-120"/>
                          <a:ea typeface="標楷體" panose="03000509000000000000" pitchFamily="65" charset="-120"/>
                        </a:rPr>
                        <a:t>二中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01709">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smtClean="0">
                          <a:effectLst/>
                          <a:latin typeface="標楷體" panose="03000509000000000000" pitchFamily="65" charset="-120"/>
                          <a:ea typeface="標楷體" panose="03000509000000000000" pitchFamily="65" charset="-120"/>
                        </a:rPr>
                        <a:t>南</a:t>
                      </a:r>
                      <a:r>
                        <a:rPr lang="zh-TW" sz="2400" kern="0" dirty="0">
                          <a:effectLst/>
                          <a:latin typeface="標楷體" panose="03000509000000000000" pitchFamily="65" charset="-120"/>
                          <a:ea typeface="標楷體" panose="03000509000000000000" pitchFamily="65" charset="-120"/>
                        </a:rPr>
                        <a:t>女中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smtClean="0">
                          <a:effectLst/>
                          <a:latin typeface="標楷體" panose="03000509000000000000" pitchFamily="65" charset="-120"/>
                          <a:ea typeface="標楷體" panose="03000509000000000000" pitchFamily="65" charset="-120"/>
                        </a:rPr>
                        <a:t>音樂</a:t>
                      </a:r>
                      <a:r>
                        <a:rPr lang="zh-TW" altLang="en-US" sz="2400" kern="0" dirty="0" smtClean="0">
                          <a:effectLst/>
                          <a:latin typeface="標楷體" panose="03000509000000000000" pitchFamily="65" charset="-120"/>
                          <a:ea typeface="標楷體" panose="03000509000000000000" pitchFamily="65" charset="-120"/>
                        </a:rPr>
                        <a:t>資優</a:t>
                      </a:r>
                      <a:r>
                        <a:rPr lang="zh-TW" sz="2400" kern="0" dirty="0" smtClean="0">
                          <a:effectLst/>
                          <a:latin typeface="標楷體" panose="03000509000000000000" pitchFamily="65" charset="-120"/>
                          <a:ea typeface="標楷體" panose="03000509000000000000" pitchFamily="65" charset="-120"/>
                        </a:rPr>
                        <a:t>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01709">
                <a:tc>
                  <a:txBody>
                    <a:bodyPr/>
                    <a:lstStyle/>
                    <a:p>
                      <a:pPr algn="ctr">
                        <a:spcAft>
                          <a:spcPts val="0"/>
                        </a:spcAft>
                      </a:pPr>
                      <a:r>
                        <a:rPr lang="zh-TW" sz="2400" kern="0" dirty="0" smtClean="0">
                          <a:effectLst/>
                          <a:latin typeface="標楷體" panose="03000509000000000000" pitchFamily="65" charset="-120"/>
                          <a:ea typeface="標楷體" panose="03000509000000000000" pitchFamily="65" charset="-120"/>
                        </a:rPr>
                        <a:t>家齊</a:t>
                      </a:r>
                      <a:r>
                        <a:rPr lang="zh-TW" altLang="en-US" sz="2400" kern="0" dirty="0" smtClean="0">
                          <a:effectLst/>
                          <a:latin typeface="標楷體" panose="03000509000000000000" pitchFamily="65" charset="-120"/>
                          <a:ea typeface="標楷體" panose="03000509000000000000" pitchFamily="65" charset="-120"/>
                        </a:rPr>
                        <a:t>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舞蹈資優班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01709">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新營高中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7"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一</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藝術才能班</a:t>
            </a:r>
            <a:r>
              <a:rPr kumimoji="0" lang="en-US" altLang="zh-TW" sz="40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56715"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558EA87-7100-4531-8FC3-2E718E0A5986}" type="slidenum">
              <a:rPr kumimoji="0" lang="zh-TW" altLang="en-US" smtClean="0">
                <a:solidFill>
                  <a:srgbClr val="FEFFFF"/>
                </a:solidFill>
                <a:latin typeface="Century Gothic" panose="020B0502020202020204" pitchFamily="34" charset="0"/>
              </a:rPr>
              <a:pPr/>
              <a:t>90</a:t>
            </a:fld>
            <a:endParaRPr kumimoji="0" lang="zh-TW" altLang="en-US" smtClean="0">
              <a:solidFill>
                <a:srgbClr val="FEFFFF"/>
              </a:solidFill>
              <a:latin typeface="Century Gothic" panose="020B0502020202020204" pitchFamily="34" charset="0"/>
            </a:endParaRPr>
          </a:p>
        </p:txBody>
      </p:sp>
      <p:sp>
        <p:nvSpPr>
          <p:cNvPr id="8" name="文字方塊 1"/>
          <p:cNvSpPr txBox="1">
            <a:spLocks noChangeArrowheads="1"/>
          </p:cNvSpPr>
          <p:nvPr/>
        </p:nvSpPr>
        <p:spPr bwMode="auto">
          <a:xfrm>
            <a:off x="2202098" y="5160705"/>
            <a:ext cx="8866955" cy="1323439"/>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dirty="0" smtClean="0">
                <a:solidFill>
                  <a:srgbClr val="C00000"/>
                </a:solidFill>
                <a:latin typeface="標楷體" panose="03000509000000000000" pitchFamily="65" charset="-120"/>
                <a:ea typeface="標楷體" panose="03000509000000000000" pitchFamily="65" charset="-120"/>
                <a:cs typeface="超研澤超圓"/>
              </a:rPr>
              <a:t>有意報考者，請家長務必提醒孩子注意教務處公布之報名相關期程</a:t>
            </a:r>
            <a:endParaRPr lang="zh-TW" altLang="en-US" sz="4000" dirty="0">
              <a:solidFill>
                <a:srgbClr val="C00000"/>
              </a:solidFill>
              <a:latin typeface="標楷體" panose="03000509000000000000" pitchFamily="65" charset="-120"/>
              <a:ea typeface="標楷體" panose="03000509000000000000" pitchFamily="65" charset="-120"/>
              <a:cs typeface="超研澤超圓"/>
            </a:endParaRPr>
          </a:p>
        </p:txBody>
      </p:sp>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p:cNvSpPr>
            <a:spLocks noGrp="1"/>
          </p:cNvSpPr>
          <p:nvPr>
            <p:ph idx="1"/>
          </p:nvPr>
        </p:nvSpPr>
        <p:spPr>
          <a:xfrm>
            <a:off x="2027238" y="1671638"/>
            <a:ext cx="8915400" cy="4367212"/>
          </a:xfrm>
        </p:spPr>
        <p:txBody>
          <a:bodyPr/>
          <a:lstStyle/>
          <a:p>
            <a:pPr>
              <a:defRPr/>
            </a:pPr>
            <a:r>
              <a:rPr altLang="en-US" sz="3067"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高級中等學校體育班辦理特色招生甄選入學，係依術科測驗分數作為入學依據。由學校依體育班發展運動種類及特色課程內容，設計考科及計分方式。</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altLang="en-US" sz="3067" dirty="0" err="1">
                <a:solidFill>
                  <a:srgbClr val="000000"/>
                </a:solidFill>
                <a:latin typeface="標楷體" panose="03000509000000000000" pitchFamily="65" charset="-120"/>
                <a:ea typeface="標楷體" panose="03000509000000000000" pitchFamily="65" charset="-120"/>
              </a:rPr>
              <a:t>招生方式得由學校選擇採取獨立或聯合招生方式為之，招生範圍則不受免試就學區限制，各校可跨區招生，學生也可跨區報考</a:t>
            </a:r>
            <a:r>
              <a:rPr altLang="en-US" sz="3067" dirty="0">
                <a:solidFill>
                  <a:srgbClr val="000000"/>
                </a:solidFill>
                <a:latin typeface="標楷體" panose="03000509000000000000" pitchFamily="65" charset="-120"/>
                <a:ea typeface="標楷體" panose="03000509000000000000" pitchFamily="65" charset="-120"/>
              </a:rPr>
              <a:t>。</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lang="en-US" altLang="zh-TW" sz="3067" dirty="0" smtClean="0">
                <a:solidFill>
                  <a:srgbClr val="000000"/>
                </a:solidFill>
                <a:latin typeface="標楷體" panose="03000509000000000000" pitchFamily="65" charset="-120"/>
                <a:ea typeface="標楷體" panose="03000509000000000000" pitchFamily="65" charset="-120"/>
              </a:rPr>
              <a:t>108</a:t>
            </a:r>
            <a:r>
              <a:rPr lang="zh-TW" altLang="en-US" sz="3067" dirty="0" smtClean="0">
                <a:solidFill>
                  <a:srgbClr val="000000"/>
                </a:solidFill>
                <a:latin typeface="標楷體" panose="03000509000000000000" pitchFamily="65" charset="-120"/>
                <a:ea typeface="標楷體" panose="03000509000000000000" pitchFamily="65" charset="-120"/>
              </a:rPr>
              <a:t>年</a:t>
            </a:r>
            <a:r>
              <a:rPr lang="en-US" altLang="zh-TW" sz="3067" dirty="0" smtClean="0">
                <a:solidFill>
                  <a:srgbClr val="000000"/>
                </a:solidFill>
                <a:latin typeface="標楷體" panose="03000509000000000000" pitchFamily="65" charset="-120"/>
                <a:ea typeface="標楷體" panose="03000509000000000000" pitchFamily="65" charset="-120"/>
              </a:rPr>
              <a:t>4</a:t>
            </a:r>
            <a:r>
              <a:rPr lang="zh-TW" altLang="en-US" sz="3067" dirty="0" smtClean="0">
                <a:solidFill>
                  <a:srgbClr val="000000"/>
                </a:solidFill>
                <a:latin typeface="標楷體" panose="03000509000000000000" pitchFamily="65" charset="-120"/>
                <a:ea typeface="標楷體" panose="03000509000000000000" pitchFamily="65" charset="-120"/>
              </a:rPr>
              <a:t>月底</a:t>
            </a:r>
            <a:r>
              <a:rPr lang="en-US" altLang="zh-TW" sz="3067" dirty="0" smtClean="0">
                <a:solidFill>
                  <a:srgbClr val="000000"/>
                </a:solidFill>
                <a:latin typeface="標楷體" panose="03000509000000000000" pitchFamily="65" charset="-120"/>
                <a:ea typeface="標楷體" panose="03000509000000000000" pitchFamily="65" charset="-120"/>
              </a:rPr>
              <a:t>~5</a:t>
            </a:r>
            <a:r>
              <a:rPr lang="zh-TW" altLang="en-US" sz="3067" dirty="0" smtClean="0">
                <a:solidFill>
                  <a:srgbClr val="000000"/>
                </a:solidFill>
                <a:latin typeface="標楷體" panose="03000509000000000000" pitchFamily="65" charset="-120"/>
                <a:ea typeface="標楷體" panose="03000509000000000000" pitchFamily="65" charset="-120"/>
              </a:rPr>
              <a:t>月初報名</a:t>
            </a:r>
            <a:r>
              <a:rPr lang="zh-TW" altLang="en-US" sz="3067" dirty="0">
                <a:solidFill>
                  <a:srgbClr val="000000"/>
                </a:solidFill>
                <a:latin typeface="標楷體" panose="03000509000000000000" pitchFamily="65" charset="-120"/>
                <a:ea typeface="標楷體" panose="03000509000000000000" pitchFamily="65" charset="-120"/>
              </a:rPr>
              <a:t>、進行術科測驗。</a:t>
            </a:r>
            <a:endParaRPr lang="en-US" altLang="zh-TW" sz="3067" dirty="0">
              <a:solidFill>
                <a:srgbClr val="000000"/>
              </a:solidFill>
              <a:latin typeface="標楷體" panose="03000509000000000000" pitchFamily="65" charset="-120"/>
              <a:ea typeface="標楷體" panose="03000509000000000000" pitchFamily="65" charset="-120"/>
            </a:endParaRPr>
          </a:p>
          <a:p>
            <a:pPr>
              <a:defRPr/>
            </a:pPr>
            <a:endParaRPr altLang="en-US" sz="3067" dirty="0">
              <a:solidFill>
                <a:srgbClr val="000000"/>
              </a:solidFill>
              <a:latin typeface="標楷體" panose="03000509000000000000" pitchFamily="65" charset="-120"/>
              <a:ea typeface="標楷體" panose="03000509000000000000" pitchFamily="65" charset="-120"/>
            </a:endParaRPr>
          </a:p>
        </p:txBody>
      </p:sp>
      <p:sp>
        <p:nvSpPr>
          <p:cNvPr id="6"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二</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smtClean="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體育班</a:t>
            </a:r>
            <a:r>
              <a:rPr kumimoji="0" lang="en-US" altLang="zh-TW" sz="4000" dirty="0">
                <a:solidFill>
                  <a:srgbClr val="C00000"/>
                </a:solidFill>
                <a:latin typeface="標楷體" panose="03000509000000000000" pitchFamily="65" charset="-120"/>
                <a:ea typeface="標楷體" panose="03000509000000000000" pitchFamily="65" charset="-120"/>
              </a:rPr>
              <a:t>1</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57700"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C0C9E1-EDA7-43FE-99CD-2FE3151D32A9}" type="slidenum">
              <a:rPr kumimoji="0" lang="zh-TW" altLang="en-US" smtClean="0">
                <a:solidFill>
                  <a:srgbClr val="FEFFFF"/>
                </a:solidFill>
                <a:latin typeface="Century Gothic" panose="020B0502020202020204" pitchFamily="34" charset="0"/>
              </a:rPr>
              <a:pPr/>
              <a:t>91</a:t>
            </a:fld>
            <a:endParaRPr kumimoji="0" lang="zh-TW" altLang="en-US" smtClean="0">
              <a:solidFill>
                <a:srgbClr val="FEFFFF"/>
              </a:solidFill>
              <a:latin typeface="Century Gothic" panose="020B0502020202020204" pitchFamily="34" charset="0"/>
            </a:endParaRPr>
          </a:p>
        </p:txBody>
      </p:sp>
    </p:spTree>
    <p:extLst>
      <p:ext uri="{BB962C8B-B14F-4D97-AF65-F5344CB8AC3E}">
        <p14:creationId xmlns:p14="http://schemas.microsoft.com/office/powerpoint/2010/main" xmlns="" val="3635742644"/>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158723"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39" name="手繪多邊形 38"/>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algn="ctr">
              <a:lnSpc>
                <a:spcPts val="3700"/>
              </a:lnSpc>
              <a:defRPr/>
            </a:pPr>
            <a:r>
              <a:rPr lang="zh-TW" altLang="en-US" sz="2800" b="1" dirty="0"/>
              <a:t>甄審</a:t>
            </a:r>
            <a:endParaRPr lang="en-US" altLang="zh-TW" sz="2800" b="1" dirty="0"/>
          </a:p>
        </p:txBody>
      </p:sp>
      <p:sp>
        <p:nvSpPr>
          <p:cNvPr id="40" name="手繪多邊形 39"/>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lvl="1" defTabSz="1289018">
              <a:lnSpc>
                <a:spcPts val="3000"/>
              </a:lnSpc>
              <a:spcAft>
                <a:spcPts val="0"/>
              </a:spcAft>
              <a:defRPr/>
            </a:pPr>
            <a:r>
              <a:rPr lang="zh-TW" altLang="en-US" dirty="0"/>
              <a:t>甄審係以國際運動競賽成就為報名門檻，作為分發之標準，為外加招生名額。</a:t>
            </a:r>
          </a:p>
        </p:txBody>
      </p:sp>
      <p:grpSp>
        <p:nvGrpSpPr>
          <p:cNvPr id="158726" name="群組 3"/>
          <p:cNvGrpSpPr>
            <a:grpSpLocks/>
          </p:cNvGrpSpPr>
          <p:nvPr/>
        </p:nvGrpSpPr>
        <p:grpSpPr bwMode="auto">
          <a:xfrm>
            <a:off x="5232400" y="1412875"/>
            <a:ext cx="5661025" cy="4322763"/>
            <a:chOff x="1613324" y="2376765"/>
            <a:chExt cx="2108325" cy="3077303"/>
          </a:xfrm>
        </p:grpSpPr>
        <p:sp>
          <p:nvSpPr>
            <p:cNvPr id="42" name="手繪多邊形 41"/>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3" name="手繪多邊形 42"/>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3000"/>
                </a:lnSpc>
                <a:spcAft>
                  <a:spcPts val="0"/>
                </a:spcAft>
                <a:defRPr/>
              </a:pPr>
              <a:r>
                <a:rPr lang="zh-TW" altLang="zh-TW" sz="2267" dirty="0"/>
                <a:t>以</a:t>
              </a:r>
              <a:r>
                <a:rPr lang="zh-TW" altLang="zh-TW" sz="2267" dirty="0">
                  <a:solidFill>
                    <a:srgbClr val="FF0000"/>
                  </a:solidFill>
                </a:rPr>
                <a:t>運動競賽成就</a:t>
              </a:r>
              <a:r>
                <a:rPr lang="zh-TW" altLang="zh-TW" sz="2267" dirty="0"/>
                <a:t>為報名門檻，並加考</a:t>
              </a:r>
              <a:r>
                <a:rPr lang="zh-TW" altLang="zh-TW" sz="2267" dirty="0">
                  <a:solidFill>
                    <a:srgbClr val="FF0000"/>
                  </a:solidFill>
                </a:rPr>
                <a:t>學科</a:t>
              </a:r>
              <a:r>
                <a:rPr lang="en-US" altLang="zh-TW" sz="2267" dirty="0"/>
                <a:t>(</a:t>
              </a:r>
              <a:r>
                <a:rPr lang="zh-TW" altLang="zh-TW" sz="2267" dirty="0"/>
                <a:t>國、英、數、自然及社會</a:t>
              </a:r>
              <a:r>
                <a:rPr lang="en-US" altLang="zh-TW" sz="2267" dirty="0"/>
                <a:t>)</a:t>
              </a:r>
              <a:r>
                <a:rPr lang="zh-TW" altLang="zh-TW" sz="2267" dirty="0"/>
                <a:t>及部分專長須參加</a:t>
              </a:r>
              <a:r>
                <a:rPr lang="zh-TW" altLang="zh-TW" sz="2267" dirty="0">
                  <a:solidFill>
                    <a:srgbClr val="FF0000"/>
                  </a:solidFill>
                </a:rPr>
                <a:t>術科</a:t>
              </a:r>
              <a:r>
                <a:rPr lang="zh-TW" altLang="zh-TW" sz="2267" dirty="0"/>
                <a:t>檢定，為內含之招生名額。</a:t>
              </a:r>
            </a:p>
            <a:p>
              <a:pPr marL="0" lvl="1" defTabSz="1289018">
                <a:lnSpc>
                  <a:spcPts val="3500"/>
                </a:lnSpc>
                <a:spcAft>
                  <a:spcPts val="0"/>
                </a:spcAft>
                <a:defRPr/>
              </a:pPr>
              <a:endParaRPr lang="en-US" altLang="zh-TW" sz="2267" dirty="0">
                <a:latin typeface="+mj-ea"/>
                <a:ea typeface="+mj-ea"/>
              </a:endParaRPr>
            </a:p>
          </p:txBody>
        </p:sp>
        <p:sp>
          <p:nvSpPr>
            <p:cNvPr id="44" name="手繪多邊形 43"/>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5" name="手繪多邊形 44"/>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p:cNvSpPr/>
          <p:nvPr/>
        </p:nvSpPr>
        <p:spPr>
          <a:xfrm>
            <a:off x="5183188" y="1484313"/>
            <a:ext cx="2208212"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p:cNvSpPr/>
          <p:nvPr/>
        </p:nvSpPr>
        <p:spPr>
          <a:xfrm>
            <a:off x="7535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58729" name="矩形 3"/>
          <p:cNvSpPr>
            <a:spLocks noChangeArrowheads="1"/>
          </p:cNvSpPr>
          <p:nvPr/>
        </p:nvSpPr>
        <p:spPr bwMode="auto">
          <a:xfrm>
            <a:off x="1057275" y="1758950"/>
            <a:ext cx="1603375" cy="316865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r>
              <a:rPr lang="zh-TW" altLang="en-US" sz="4000" b="1" dirty="0">
                <a:solidFill>
                  <a:srgbClr val="0000CC"/>
                </a:solidFill>
                <a:latin typeface="標楷體" panose="03000509000000000000" pitchFamily="65" charset="-120"/>
                <a:ea typeface="標楷體" panose="03000509000000000000" pitchFamily="65" charset="-120"/>
              </a:rPr>
              <a:t>運動績優生升學管道 </a:t>
            </a:r>
            <a:endParaRPr lang="zh-TW" altLang="en-US" sz="3200" b="1" dirty="0">
              <a:solidFill>
                <a:srgbClr val="FF00FF"/>
              </a:solidFill>
              <a:latin typeface="標楷體" panose="03000509000000000000" pitchFamily="65" charset="-120"/>
              <a:ea typeface="標楷體" panose="03000509000000000000" pitchFamily="65" charset="-120"/>
            </a:endParaRPr>
          </a:p>
        </p:txBody>
      </p:sp>
      <p:sp>
        <p:nvSpPr>
          <p:cNvPr id="18" name="向下箭號 17"/>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158731"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lnSpc>
                <a:spcPts val="3500"/>
              </a:lnSpc>
              <a:buFont typeface="Arial" panose="020B0604020202020204" pitchFamily="34" charset="0"/>
              <a:buNone/>
            </a:pPr>
            <a:r>
              <a:rPr lang="zh-TW" altLang="en-US" sz="3200" b="1" dirty="0">
                <a:latin typeface="標楷體" panose="03000509000000000000" pitchFamily="65" charset="-120"/>
                <a:ea typeface="標楷體" panose="03000509000000000000" pitchFamily="65" charset="-120"/>
                <a:cs typeface="Times New Roman" panose="02020603050405020304" pitchFamily="18" charset="0"/>
              </a:rPr>
              <a:t>甄審及甄試由教育部辦理，單獨招生由學校辦理。</a:t>
            </a:r>
          </a:p>
        </p:txBody>
      </p:sp>
      <p:sp>
        <p:nvSpPr>
          <p:cNvPr id="17"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二</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體育班</a:t>
            </a:r>
            <a:r>
              <a:rPr kumimoji="0" lang="en-US" altLang="zh-TW" sz="40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58733"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C6E3D19-EAB0-41D9-9D29-D5098FB600D5}" type="slidenum">
              <a:rPr kumimoji="0" lang="zh-TW" altLang="en-US" smtClean="0">
                <a:solidFill>
                  <a:srgbClr val="FEFFFF"/>
                </a:solidFill>
                <a:latin typeface="Century Gothic" panose="020B0502020202020204" pitchFamily="34" charset="0"/>
              </a:rPr>
              <a:pPr/>
              <a:t>92</a:t>
            </a:fld>
            <a:endParaRPr kumimoji="0" lang="zh-TW" altLang="en-US" smtClean="0">
              <a:solidFill>
                <a:srgbClr val="FEFFFF"/>
              </a:solidFill>
              <a:latin typeface="Century Gothic" panose="020B0502020202020204" pitchFamily="34" charset="0"/>
            </a:endParaRPr>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xmlns="" val="118659041"/>
              </p:ext>
            </p:extLst>
          </p:nvPr>
        </p:nvGraphicFramePr>
        <p:xfrm>
          <a:off x="1616149" y="1419096"/>
          <a:ext cx="9678912" cy="5146244"/>
        </p:xfrm>
        <a:graphic>
          <a:graphicData uri="http://schemas.openxmlformats.org/drawingml/2006/table">
            <a:tbl>
              <a:tblPr/>
              <a:tblGrid>
                <a:gridCol w="1979399">
                  <a:extLst>
                    <a:ext uri="{9D8B030D-6E8A-4147-A177-3AD203B41FA5}">
                      <a16:colId xmlns:a16="http://schemas.microsoft.com/office/drawing/2014/main" xmlns="" val="20000"/>
                    </a:ext>
                  </a:extLst>
                </a:gridCol>
                <a:gridCol w="4618139">
                  <a:extLst>
                    <a:ext uri="{9D8B030D-6E8A-4147-A177-3AD203B41FA5}">
                      <a16:colId xmlns:a16="http://schemas.microsoft.com/office/drawing/2014/main" xmlns="" val="20001"/>
                    </a:ext>
                  </a:extLst>
                </a:gridCol>
                <a:gridCol w="1435100">
                  <a:extLst>
                    <a:ext uri="{9D8B030D-6E8A-4147-A177-3AD203B41FA5}">
                      <a16:colId xmlns:a16="http://schemas.microsoft.com/office/drawing/2014/main" xmlns="" val="20002"/>
                    </a:ext>
                  </a:extLst>
                </a:gridCol>
                <a:gridCol w="1646274">
                  <a:extLst>
                    <a:ext uri="{9D8B030D-6E8A-4147-A177-3AD203B41FA5}">
                      <a16:colId xmlns:a16="http://schemas.microsoft.com/office/drawing/2014/main" xmlns="" val="20003"/>
                    </a:ext>
                  </a:extLst>
                </a:gridCol>
              </a:tblGrid>
              <a:tr h="525590">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學校</a:t>
                      </a: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類別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班級數</a:t>
                      </a: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招生總數</a:t>
                      </a: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北門高中</a:t>
                      </a: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足球、田徑</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射箭、西式划船、壘球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2"/>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羽球、軟式網球、跆拳道、游泳</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3"/>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羽球、足球、桌球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4"/>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籃球、棒球、網球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31</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5"/>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跆拳、排球、軟式網球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6"/>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排球、跆拳道、武術</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7"/>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臺南海事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田徑、棒球、輕艇</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8"/>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長榮中學</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田徑、橄欖球、柔道、韻律體操</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45</a:t>
                      </a:r>
                      <a:endParaRPr kumimoji="0" lang="zh-TW"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2829516703"/>
                  </a:ext>
                </a:extLst>
              </a:tr>
            </a:tbl>
          </a:graphicData>
        </a:graphic>
      </p:graphicFrame>
      <p:sp>
        <p:nvSpPr>
          <p:cNvPr id="6" name="標題 1"/>
          <p:cNvSpPr txBox="1">
            <a:spLocks/>
          </p:cNvSpPr>
          <p:nvPr/>
        </p:nvSpPr>
        <p:spPr bwMode="auto">
          <a:xfrm>
            <a:off x="1257301" y="32660"/>
            <a:ext cx="7905750" cy="745879"/>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二</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體育班</a:t>
            </a:r>
            <a:r>
              <a:rPr kumimoji="0" lang="en-US" altLang="zh-TW" sz="4000" dirty="0">
                <a:solidFill>
                  <a:srgbClr val="C00000"/>
                </a:solidFill>
                <a:latin typeface="標楷體" panose="03000509000000000000" pitchFamily="65" charset="-120"/>
                <a:ea typeface="標楷體" panose="03000509000000000000" pitchFamily="65" charset="-120"/>
              </a:rPr>
              <a:t>3</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59811"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01C2B4A-ADD1-4F7F-8B87-E52A4EE7AB30}" type="slidenum">
              <a:rPr kumimoji="0" lang="zh-TW" altLang="en-US" smtClean="0">
                <a:solidFill>
                  <a:srgbClr val="FEFFFF"/>
                </a:solidFill>
                <a:latin typeface="Century Gothic" panose="020B0502020202020204" pitchFamily="34" charset="0"/>
              </a:rPr>
              <a:pPr/>
              <a:t>93</a:t>
            </a:fld>
            <a:endParaRPr kumimoji="0" lang="zh-TW" altLang="en-US" smtClean="0">
              <a:solidFill>
                <a:srgbClr val="FEFFFF"/>
              </a:solidFill>
              <a:latin typeface="Century Gothic" panose="020B0502020202020204" pitchFamily="34" charset="0"/>
            </a:endParaRPr>
          </a:p>
        </p:txBody>
      </p:sp>
      <p:sp>
        <p:nvSpPr>
          <p:cNvPr id="8" name="標題 1"/>
          <p:cNvSpPr>
            <a:spLocks noGrp="1"/>
          </p:cNvSpPr>
          <p:nvPr>
            <p:ph type="title"/>
          </p:nvPr>
        </p:nvSpPr>
        <p:spPr>
          <a:xfrm>
            <a:off x="1616149" y="778540"/>
            <a:ext cx="9355138" cy="1281113"/>
          </a:xfrm>
        </p:spPr>
        <p:txBody>
          <a:bodyPr/>
          <a:lstStyle/>
          <a:p>
            <a:pPr eaLnBrk="1" hangingPunct="1"/>
            <a:r>
              <a:rPr kumimoji="1" lang="zh-TW" altLang="en-US" sz="3200" b="1" dirty="0" smtClean="0">
                <a:solidFill>
                  <a:srgbClr val="C00000"/>
                </a:solidFill>
                <a:latin typeface="標楷體" panose="03000509000000000000" pitchFamily="65" charset="-120"/>
                <a:ea typeface="標楷體" panose="03000509000000000000" pitchFamily="65" charset="-120"/>
              </a:rPr>
              <a:t>臺南區體育班甄選入學學校</a:t>
            </a:r>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內容版面配置區 2"/>
          <p:cNvSpPr>
            <a:spLocks noGrp="1"/>
          </p:cNvSpPr>
          <p:nvPr>
            <p:ph idx="1"/>
          </p:nvPr>
        </p:nvSpPr>
        <p:spPr>
          <a:xfrm>
            <a:off x="2074861" y="1825626"/>
            <a:ext cx="8915400" cy="3778250"/>
          </a:xfrm>
        </p:spPr>
        <p:txBody>
          <a:bodyPr/>
          <a:lstStyle/>
          <a:p>
            <a:pPr eaLnBrk="1" fontAlgn="ctr" hangingPunct="1"/>
            <a:r>
              <a:rPr lang="en-US" altLang="zh-TW" sz="3200" dirty="0" smtClean="0">
                <a:solidFill>
                  <a:schemeClr val="tx1"/>
                </a:solidFill>
                <a:latin typeface="標楷體" panose="03000509000000000000" pitchFamily="65" charset="-120"/>
                <a:ea typeface="標楷體" panose="03000509000000000000" pitchFamily="65" charset="-120"/>
                <a:cs typeface="超研澤粗魏碑"/>
              </a:rPr>
              <a:t>108</a:t>
            </a:r>
            <a:r>
              <a:rPr lang="zh-TW" altLang="en-US" sz="3200" dirty="0" smtClean="0">
                <a:solidFill>
                  <a:schemeClr val="tx1"/>
                </a:solidFill>
                <a:latin typeface="標楷體" panose="03000509000000000000" pitchFamily="65" charset="-120"/>
                <a:ea typeface="標楷體" panose="03000509000000000000" pitchFamily="65" charset="-120"/>
                <a:cs typeface="超研澤粗魏碑"/>
              </a:rPr>
              <a:t>年</a:t>
            </a:r>
            <a:r>
              <a:rPr lang="en-US" altLang="zh-TW" sz="3200" dirty="0" smtClean="0">
                <a:solidFill>
                  <a:schemeClr val="tx1"/>
                </a:solidFill>
                <a:latin typeface="標楷體" panose="03000509000000000000" pitchFamily="65" charset="-120"/>
                <a:ea typeface="標楷體" panose="03000509000000000000" pitchFamily="65" charset="-120"/>
                <a:cs typeface="超研澤粗魏碑"/>
              </a:rPr>
              <a:t>3</a:t>
            </a:r>
            <a:r>
              <a:rPr lang="zh-TW" altLang="zh-TW" sz="3200" dirty="0" smtClean="0">
                <a:solidFill>
                  <a:schemeClr val="tx1"/>
                </a:solidFill>
                <a:latin typeface="標楷體" panose="03000509000000000000" pitchFamily="65" charset="-120"/>
                <a:ea typeface="標楷體" panose="03000509000000000000" pitchFamily="65" charset="-120"/>
                <a:cs typeface="超研澤粗魏碑"/>
              </a:rPr>
              <a:t>月</a:t>
            </a:r>
            <a:r>
              <a:rPr lang="zh-TW" altLang="en-US" sz="3200" dirty="0" smtClean="0">
                <a:solidFill>
                  <a:schemeClr val="tx1"/>
                </a:solidFill>
                <a:latin typeface="標楷體" panose="03000509000000000000" pitchFamily="65" charset="-120"/>
                <a:ea typeface="標楷體" panose="03000509000000000000" pitchFamily="65" charset="-120"/>
                <a:cs typeface="超研澤粗魏碑"/>
              </a:rPr>
              <a:t>進行科學班科學能力檢定</a:t>
            </a:r>
          </a:p>
          <a:p>
            <a:pPr eaLnBrk="1" hangingPunct="1"/>
            <a:r>
              <a:rPr lang="zh-TW" altLang="en-US" sz="3200" dirty="0" smtClean="0">
                <a:solidFill>
                  <a:schemeClr val="tx1"/>
                </a:solidFill>
                <a:latin typeface="標楷體" panose="03000509000000000000" pitchFamily="65" charset="-120"/>
                <a:ea typeface="標楷體" panose="03000509000000000000" pitchFamily="65" charset="-120"/>
                <a:cs typeface="超研澤粗魏碑"/>
              </a:rPr>
              <a:t>以科學營的方式辦理考試，測驗科目為科學實驗。準備方式除了學校課業學習之外，特別需要著重實驗原理、設計及操作。</a:t>
            </a:r>
          </a:p>
        </p:txBody>
      </p:sp>
      <p:graphicFrame>
        <p:nvGraphicFramePr>
          <p:cNvPr id="6" name="表格 5"/>
          <p:cNvGraphicFramePr>
            <a:graphicFrameLocks noGrp="1"/>
          </p:cNvGraphicFramePr>
          <p:nvPr>
            <p:extLst>
              <p:ext uri="{D42A27DB-BD31-4B8C-83A1-F6EECF244321}">
                <p14:modId xmlns:p14="http://schemas.microsoft.com/office/powerpoint/2010/main" xmlns="" val="2832503836"/>
              </p:ext>
            </p:extLst>
          </p:nvPr>
        </p:nvGraphicFramePr>
        <p:xfrm>
          <a:off x="2225675" y="4140200"/>
          <a:ext cx="6461126" cy="1463676"/>
        </p:xfrm>
        <a:graphic>
          <a:graphicData uri="http://schemas.openxmlformats.org/drawingml/2006/table">
            <a:tbl>
              <a:tblPr/>
              <a:tblGrid>
                <a:gridCol w="1314019">
                  <a:extLst>
                    <a:ext uri="{9D8B030D-6E8A-4147-A177-3AD203B41FA5}">
                      <a16:colId xmlns:a16="http://schemas.microsoft.com/office/drawing/2014/main" xmlns="" val="20000"/>
                    </a:ext>
                  </a:extLst>
                </a:gridCol>
                <a:gridCol w="2858674">
                  <a:extLst>
                    <a:ext uri="{9D8B030D-6E8A-4147-A177-3AD203B41FA5}">
                      <a16:colId xmlns:a16="http://schemas.microsoft.com/office/drawing/2014/main" xmlns="" val="20001"/>
                    </a:ext>
                  </a:extLst>
                </a:gridCol>
                <a:gridCol w="854116">
                  <a:extLst>
                    <a:ext uri="{9D8B030D-6E8A-4147-A177-3AD203B41FA5}">
                      <a16:colId xmlns:a16="http://schemas.microsoft.com/office/drawing/2014/main" xmlns="" val="20002"/>
                    </a:ext>
                  </a:extLst>
                </a:gridCol>
                <a:gridCol w="855361">
                  <a:extLst>
                    <a:ext uri="{9D8B030D-6E8A-4147-A177-3AD203B41FA5}">
                      <a16:colId xmlns:a16="http://schemas.microsoft.com/office/drawing/2014/main" xmlns="" val="20003"/>
                    </a:ext>
                  </a:extLst>
                </a:gridCol>
                <a:gridCol w="578956">
                  <a:extLst>
                    <a:ext uri="{9D8B030D-6E8A-4147-A177-3AD203B41FA5}">
                      <a16:colId xmlns:a16="http://schemas.microsoft.com/office/drawing/2014/main" xmlns=""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微軟正黑體"/>
                        </a:rPr>
                        <a:t>學校</a:t>
                      </a:r>
                      <a:endParaRPr kumimoji="0" lang="zh-TW"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微軟正黑體"/>
                        </a:rPr>
                        <a:t>特色班別名稱</a:t>
                      </a:r>
                      <a:endParaRPr kumimoji="0" lang="zh-TW"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標楷體" panose="03000509000000000000" pitchFamily="65" charset="-120"/>
                          <a:ea typeface="標楷體" panose="03000509000000000000" pitchFamily="65" charset="-120"/>
                          <a:cs typeface="微軟正黑體"/>
                        </a:rPr>
                        <a:t>班級數</a:t>
                      </a:r>
                      <a:endParaRPr kumimoji="0" lang="zh-TW" altLang="en-US" sz="2400" b="1" i="0" u="none" strike="noStrike" cap="none" normalizeH="0" baseline="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微軟正黑體"/>
                        </a:rPr>
                        <a:t>招生數</a:t>
                      </a:r>
                      <a:endParaRPr kumimoji="0" lang="zh-TW"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微軟正黑體"/>
                        </a:rPr>
                        <a:t>總數</a:t>
                      </a:r>
                      <a:endParaRPr kumimoji="0" lang="zh-TW"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微軟正黑體"/>
                        </a:rPr>
                        <a:t>臺南一中</a:t>
                      </a:r>
                      <a:endParaRPr kumimoji="0" lang="zh-TW" altLang="en-US" sz="24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科學班</a:t>
                      </a:r>
                      <a:endPar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1</a:t>
                      </a:r>
                      <a:endParaRPr kumimoji="0" lang="zh-TW"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28</a:t>
                      </a:r>
                      <a:endParaRPr kumimoji="0" lang="zh-TW"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微軟正黑體"/>
                        </a:rPr>
                        <a:t>28</a:t>
                      </a:r>
                      <a:endParaRPr kumimoji="0" lang="zh-TW"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bl>
          </a:graphicData>
        </a:graphic>
      </p:graphicFrame>
      <p:sp>
        <p:nvSpPr>
          <p:cNvPr id="7" name="標題 1"/>
          <p:cNvSpPr txBox="1">
            <a:spLocks/>
          </p:cNvSpPr>
          <p:nvPr/>
        </p:nvSpPr>
        <p:spPr bwMode="auto">
          <a:xfrm>
            <a:off x="1754189" y="684213"/>
            <a:ext cx="8137064" cy="7218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三</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科學班</a:t>
            </a:r>
            <a:r>
              <a:rPr kumimoji="0" lang="en-US" altLang="zh-TW" sz="4000" dirty="0">
                <a:solidFill>
                  <a:srgbClr val="C00000"/>
                </a:solidFill>
                <a:latin typeface="標楷體" panose="03000509000000000000" pitchFamily="65" charset="-120"/>
                <a:ea typeface="標楷體" panose="03000509000000000000" pitchFamily="65" charset="-120"/>
              </a:rPr>
              <a:t>1</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60792"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329E15E-56A5-42C5-AB94-CC23C277980D}" type="slidenum">
              <a:rPr kumimoji="0" lang="zh-TW" altLang="en-US" smtClean="0">
                <a:solidFill>
                  <a:srgbClr val="FEFFFF"/>
                </a:solidFill>
                <a:latin typeface="Century Gothic" panose="020B0502020202020204" pitchFamily="34" charset="0"/>
              </a:rPr>
              <a:pPr/>
              <a:t>94</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p:cNvSpPr txBox="1">
            <a:spLocks/>
          </p:cNvSpPr>
          <p:nvPr/>
        </p:nvSpPr>
        <p:spPr bwMode="gray">
          <a:xfrm>
            <a:off x="1784350" y="1412875"/>
            <a:ext cx="8623300" cy="1171575"/>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defRPr/>
            </a:pPr>
            <a:endParaRPr lang="zh-TW" altLang="en-US" sz="3067" kern="0" dirty="0">
              <a:solidFill>
                <a:srgbClr val="002060"/>
              </a:solidFill>
              <a:latin typeface="微軟正黑體" panose="020B0604030504040204" pitchFamily="34" charset="-120"/>
            </a:endParaRPr>
          </a:p>
        </p:txBody>
      </p:sp>
      <p:sp>
        <p:nvSpPr>
          <p:cNvPr id="6" name="標題 1"/>
          <p:cNvSpPr txBox="1">
            <a:spLocks/>
          </p:cNvSpPr>
          <p:nvPr/>
        </p:nvSpPr>
        <p:spPr bwMode="auto">
          <a:xfrm>
            <a:off x="1627188" y="138113"/>
            <a:ext cx="9979025" cy="8636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三</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科學班</a:t>
            </a:r>
            <a:r>
              <a:rPr kumimoji="0" lang="en-US" altLang="zh-TW" sz="4000" dirty="0">
                <a:solidFill>
                  <a:srgbClr val="C00000"/>
                </a:solidFill>
                <a:latin typeface="標楷體" panose="03000509000000000000" pitchFamily="65" charset="-120"/>
                <a:ea typeface="標楷體" panose="03000509000000000000" pitchFamily="65" charset="-120"/>
              </a:rPr>
              <a:t>2</a:t>
            </a:r>
            <a:r>
              <a:rPr kumimoji="0" lang="zh-TW" altLang="en-US" sz="4000" dirty="0">
                <a:solidFill>
                  <a:srgbClr val="C00000"/>
                </a:solidFill>
                <a:latin typeface="標楷體" panose="03000509000000000000" pitchFamily="65" charset="-120"/>
                <a:ea typeface="標楷體" panose="03000509000000000000" pitchFamily="65" charset="-120"/>
              </a:rPr>
              <a:t>辦理學校</a:t>
            </a:r>
          </a:p>
        </p:txBody>
      </p:sp>
      <p:sp>
        <p:nvSpPr>
          <p:cNvPr id="162872"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D603CB8-7406-4A67-8760-4642A076601A}" type="slidenum">
              <a:rPr kumimoji="0" lang="zh-TW" altLang="en-US" smtClean="0">
                <a:solidFill>
                  <a:srgbClr val="FEFFFF"/>
                </a:solidFill>
                <a:latin typeface="Century Gothic" panose="020B0502020202020204" pitchFamily="34" charset="0"/>
              </a:rPr>
              <a:pPr/>
              <a:t>95</a:t>
            </a:fld>
            <a:endParaRPr kumimoji="0" lang="zh-TW" altLang="en-US" smtClean="0">
              <a:solidFill>
                <a:srgbClr val="FEFFFF"/>
              </a:solidFill>
              <a:latin typeface="Century Gothic" panose="020B0502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xmlns="" val="2578768955"/>
              </p:ext>
            </p:extLst>
          </p:nvPr>
        </p:nvGraphicFramePr>
        <p:xfrm>
          <a:off x="1627188" y="1020897"/>
          <a:ext cx="9822130" cy="5674843"/>
        </p:xfrm>
        <a:graphic>
          <a:graphicData uri="http://schemas.openxmlformats.org/drawingml/2006/table">
            <a:tbl>
              <a:tblPr firstRow="1" bandRow="1">
                <a:tableStyleId>{5C22544A-7EE6-4342-B048-85BDC9FD1C3A}</a:tableStyleId>
              </a:tblPr>
              <a:tblGrid>
                <a:gridCol w="1430397">
                  <a:extLst>
                    <a:ext uri="{9D8B030D-6E8A-4147-A177-3AD203B41FA5}">
                      <a16:colId xmlns:a16="http://schemas.microsoft.com/office/drawing/2014/main" xmlns="" val="20000"/>
                    </a:ext>
                  </a:extLst>
                </a:gridCol>
                <a:gridCol w="3319543">
                  <a:extLst>
                    <a:ext uri="{9D8B030D-6E8A-4147-A177-3AD203B41FA5}">
                      <a16:colId xmlns:a16="http://schemas.microsoft.com/office/drawing/2014/main" xmlns="" val="20001"/>
                    </a:ext>
                  </a:extLst>
                </a:gridCol>
                <a:gridCol w="3430511">
                  <a:extLst>
                    <a:ext uri="{9D8B030D-6E8A-4147-A177-3AD203B41FA5}">
                      <a16:colId xmlns:a16="http://schemas.microsoft.com/office/drawing/2014/main" xmlns="" val="20002"/>
                    </a:ext>
                  </a:extLst>
                </a:gridCol>
                <a:gridCol w="1641679">
                  <a:extLst>
                    <a:ext uri="{9D8B030D-6E8A-4147-A177-3AD203B41FA5}">
                      <a16:colId xmlns:a16="http://schemas.microsoft.com/office/drawing/2014/main" xmlns="" val="20003"/>
                    </a:ext>
                  </a:extLst>
                </a:gridCol>
              </a:tblGrid>
              <a:tr h="432047">
                <a:tc>
                  <a:txBody>
                    <a:bodyPr/>
                    <a:lstStyle/>
                    <a:p>
                      <a:pPr algn="ctr"/>
                      <a:r>
                        <a:rPr lang="zh-TW" altLang="en-US" sz="2000" dirty="0" smtClean="0">
                          <a:solidFill>
                            <a:schemeClr val="bg1"/>
                          </a:solidFill>
                          <a:latin typeface="標楷體" panose="03000509000000000000" pitchFamily="65" charset="-120"/>
                          <a:ea typeface="標楷體" panose="03000509000000000000" pitchFamily="65" charset="-120"/>
                        </a:rPr>
                        <a:t>區域別</a:t>
                      </a:r>
                      <a:endParaRPr lang="zh-TW" altLang="en-US" sz="2000" dirty="0">
                        <a:solidFill>
                          <a:schemeClr val="bg1"/>
                        </a:solidFill>
                        <a:latin typeface="標楷體" panose="03000509000000000000" pitchFamily="65" charset="-120"/>
                        <a:ea typeface="標楷體" panose="03000509000000000000" pitchFamily="65" charset="-120"/>
                      </a:endParaRPr>
                    </a:p>
                  </a:txBody>
                  <a:tcPr/>
                </a:tc>
                <a:tc>
                  <a:txBody>
                    <a:bodyPr/>
                    <a:lstStyle/>
                    <a:p>
                      <a:pPr algn="ctr"/>
                      <a:r>
                        <a:rPr lang="zh-TW" altLang="en-US" sz="2000" dirty="0" smtClean="0">
                          <a:solidFill>
                            <a:schemeClr val="bg1"/>
                          </a:solidFill>
                          <a:latin typeface="標楷體" panose="03000509000000000000" pitchFamily="65" charset="-120"/>
                          <a:ea typeface="標楷體" panose="03000509000000000000" pitchFamily="65" charset="-120"/>
                        </a:rPr>
                        <a:t>招生學校</a:t>
                      </a:r>
                      <a:endParaRPr lang="zh-TW" altLang="en-US" sz="2000" dirty="0">
                        <a:solidFill>
                          <a:schemeClr val="bg1"/>
                        </a:solidFill>
                        <a:latin typeface="標楷體" panose="03000509000000000000" pitchFamily="65" charset="-120"/>
                        <a:ea typeface="標楷體" panose="03000509000000000000" pitchFamily="65" charset="-120"/>
                      </a:endParaRPr>
                    </a:p>
                  </a:txBody>
                  <a:tcPr/>
                </a:tc>
                <a:tc>
                  <a:txBody>
                    <a:bodyPr/>
                    <a:lstStyle/>
                    <a:p>
                      <a:pPr algn="ctr"/>
                      <a:r>
                        <a:rPr lang="zh-TW" altLang="en-US" sz="2000" dirty="0" smtClean="0">
                          <a:solidFill>
                            <a:schemeClr val="bg1"/>
                          </a:solidFill>
                          <a:latin typeface="標楷體" panose="03000509000000000000" pitchFamily="65" charset="-120"/>
                          <a:ea typeface="標楷體" panose="03000509000000000000" pitchFamily="65" charset="-120"/>
                        </a:rPr>
                        <a:t>合作辦理大學</a:t>
                      </a:r>
                      <a:endParaRPr lang="zh-TW" altLang="en-US" sz="2000" dirty="0">
                        <a:solidFill>
                          <a:schemeClr val="bg1"/>
                        </a:solidFill>
                        <a:latin typeface="標楷體" panose="03000509000000000000" pitchFamily="65" charset="-120"/>
                        <a:ea typeface="標楷體" panose="03000509000000000000" pitchFamily="65" charset="-120"/>
                      </a:endParaRPr>
                    </a:p>
                  </a:txBody>
                  <a:tcPr/>
                </a:tc>
                <a:tc>
                  <a:txBody>
                    <a:bodyPr/>
                    <a:lstStyle/>
                    <a:p>
                      <a:r>
                        <a:rPr lang="zh-TW" altLang="en-US" sz="2000" dirty="0" smtClean="0">
                          <a:solidFill>
                            <a:schemeClr val="bg1"/>
                          </a:solidFill>
                          <a:latin typeface="標楷體" panose="03000509000000000000" pitchFamily="65" charset="-120"/>
                          <a:ea typeface="標楷體" panose="03000509000000000000" pitchFamily="65" charset="-120"/>
                        </a:rPr>
                        <a:t>招生人數</a:t>
                      </a:r>
                      <a:endParaRPr lang="zh-TW" altLang="en-US" sz="2000" dirty="0">
                        <a:solidFill>
                          <a:schemeClr val="bg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0"/>
                  </a:ext>
                </a:extLst>
              </a:tr>
              <a:tr h="440145">
                <a:tc rowSpan="5">
                  <a:txBody>
                    <a:bodyPr/>
                    <a:lstStyle/>
                    <a:p>
                      <a:pPr algn="ctr"/>
                      <a:r>
                        <a:rPr lang="zh-TW" altLang="en-US" sz="2000" dirty="0" smtClean="0">
                          <a:solidFill>
                            <a:schemeClr val="bg1"/>
                          </a:solidFill>
                          <a:latin typeface="標楷體" panose="03000509000000000000" pitchFamily="65" charset="-120"/>
                          <a:ea typeface="標楷體" panose="03000509000000000000" pitchFamily="65" charset="-120"/>
                        </a:rPr>
                        <a:t>北區</a:t>
                      </a:r>
                      <a:endParaRPr lang="zh-TW" altLang="en-US" sz="2000" dirty="0">
                        <a:solidFill>
                          <a:schemeClr val="bg1"/>
                        </a:solidFill>
                        <a:latin typeface="標楷體" panose="03000509000000000000" pitchFamily="65" charset="-120"/>
                        <a:ea typeface="標楷體" panose="03000509000000000000" pitchFamily="65" charset="-120"/>
                      </a:endParaRPr>
                    </a:p>
                  </a:txBody>
                  <a:tcPr anchor="ctr">
                    <a:solidFill>
                      <a:srgbClr val="00B0F0"/>
                    </a:solidFill>
                  </a:tcPr>
                </a:tc>
                <a:tc>
                  <a:txBody>
                    <a:bodyPr/>
                    <a:lstStyle/>
                    <a:p>
                      <a:r>
                        <a:rPr lang="zh-TW" altLang="en-US" sz="2000" dirty="0" smtClean="0">
                          <a:latin typeface="標楷體" panose="03000509000000000000" pitchFamily="65" charset="-120"/>
                          <a:ea typeface="標楷體" panose="03000509000000000000" pitchFamily="65" charset="-120"/>
                        </a:rPr>
                        <a:t>臺北市立建國高中</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國立臺灣大學</a:t>
                      </a:r>
                      <a:endParaRPr lang="zh-TW" altLang="en-US" sz="2000" dirty="0">
                        <a:latin typeface="標楷體" panose="03000509000000000000" pitchFamily="65" charset="-120"/>
                        <a:ea typeface="標楷體" panose="03000509000000000000" pitchFamily="65" charset="-120"/>
                      </a:endParaRPr>
                    </a:p>
                  </a:txBody>
                  <a:tcP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1"/>
                  </a:ext>
                </a:extLst>
              </a:tr>
              <a:tr h="287727">
                <a:tc vMerge="1">
                  <a:txBody>
                    <a:bodyPr/>
                    <a:lstStyle/>
                    <a:p>
                      <a:endParaRPr lang="zh-TW" altLang="en-US" dirty="0"/>
                    </a:p>
                  </a:txBody>
                  <a:tcPr/>
                </a:tc>
                <a:tc>
                  <a:txBody>
                    <a:bodyPr/>
                    <a:lstStyle/>
                    <a:p>
                      <a:r>
                        <a:rPr lang="zh-TW" altLang="en-US" sz="2000" dirty="0" smtClean="0">
                          <a:latin typeface="標楷體" panose="03000509000000000000" pitchFamily="65" charset="-120"/>
                          <a:ea typeface="標楷體" panose="03000509000000000000" pitchFamily="65" charset="-120"/>
                        </a:rPr>
                        <a:t>臺北市立北一女中</a:t>
                      </a:r>
                      <a:endParaRPr lang="zh-TW" altLang="en-US" sz="2000" dirty="0">
                        <a:latin typeface="標楷體" panose="03000509000000000000" pitchFamily="65" charset="-120"/>
                        <a:ea typeface="標楷體" panose="03000509000000000000" pitchFamily="65" charset="-120"/>
                      </a:endParaRPr>
                    </a:p>
                  </a:txBody>
                  <a:tcPr>
                    <a:lnB w="12700" cap="flat" cmpd="sng" algn="ctr">
                      <a:noFill/>
                      <a:prstDash val="solid"/>
                      <a:round/>
                      <a:headEnd type="none" w="med" len="med"/>
                      <a:tailEnd type="none" w="med" len="med"/>
                    </a:lnB>
                  </a:tcPr>
                </a:tc>
                <a:tc>
                  <a:txBody>
                    <a:bodyPr/>
                    <a:lstStyle/>
                    <a:p>
                      <a:r>
                        <a:rPr lang="zh-TW" altLang="en-US" sz="2000" dirty="0" smtClean="0">
                          <a:latin typeface="標楷體" panose="03000509000000000000" pitchFamily="65" charset="-120"/>
                          <a:ea typeface="標楷體" panose="03000509000000000000" pitchFamily="65" charset="-120"/>
                        </a:rPr>
                        <a:t>國立臺灣大學</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國立臺灣師範大學</a:t>
                      </a:r>
                      <a:endParaRPr lang="zh-TW" altLang="en-US" sz="2000" dirty="0">
                        <a:latin typeface="標楷體" panose="03000509000000000000" pitchFamily="65" charset="-120"/>
                        <a:ea typeface="標楷體" panose="03000509000000000000" pitchFamily="65" charset="-120"/>
                      </a:endParaRPr>
                    </a:p>
                  </a:txBody>
                  <a:tcPr>
                    <a:lnB w="12700" cap="flat" cmpd="sng" algn="ctr">
                      <a:noFill/>
                      <a:prstDash val="solid"/>
                      <a:round/>
                      <a:headEnd type="none" w="med" len="med"/>
                      <a:tailEnd type="none" w="med" len="med"/>
                    </a:lnB>
                  </a:tcP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r h="471974">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國立臺灣師大附中</a:t>
                      </a:r>
                      <a:endParaRPr lang="zh-TW" altLang="en-US" sz="2000" dirty="0">
                        <a:latin typeface="標楷體" panose="03000509000000000000" pitchFamily="65" charset="-120"/>
                        <a:ea typeface="標楷體" panose="03000509000000000000" pitchFamily="65" charset="-120"/>
                      </a:endParaRPr>
                    </a:p>
                  </a:txBody>
                  <a:tcPr>
                    <a:lnT w="12700" cap="flat" cmpd="sng" algn="ctr">
                      <a:noFill/>
                      <a:prstDash val="solid"/>
                      <a:round/>
                      <a:headEnd type="none" w="med" len="med"/>
                      <a:tailEnd type="none" w="med" len="med"/>
                    </a:lnT>
                  </a:tcPr>
                </a:tc>
                <a:tc>
                  <a:txBody>
                    <a:bodyPr/>
                    <a:lstStyle/>
                    <a:p>
                      <a:r>
                        <a:rPr lang="zh-TW" altLang="en-US" sz="2000" dirty="0" smtClean="0">
                          <a:latin typeface="標楷體" panose="03000509000000000000" pitchFamily="65" charset="-120"/>
                          <a:ea typeface="標楷體" panose="03000509000000000000" pitchFamily="65" charset="-120"/>
                        </a:rPr>
                        <a:t>國立臺灣師範大學</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國立陽明大學</a:t>
                      </a:r>
                      <a:endParaRPr lang="zh-TW" altLang="en-US" sz="2000" dirty="0">
                        <a:latin typeface="標楷體" panose="03000509000000000000" pitchFamily="65" charset="-120"/>
                        <a:ea typeface="標楷體" panose="03000509000000000000" pitchFamily="65" charset="-120"/>
                      </a:endParaRPr>
                    </a:p>
                  </a:txBody>
                  <a:tcPr>
                    <a:lnT w="12700" cap="flat" cmpd="sng" algn="ctr">
                      <a:noFill/>
                      <a:prstDash val="solid"/>
                      <a:round/>
                      <a:headEnd type="none" w="med" len="med"/>
                      <a:tailEnd type="none" w="med" len="med"/>
                    </a:lnT>
                  </a:tcP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xmlns="" val="1534315997"/>
                  </a:ext>
                </a:extLst>
              </a:tr>
              <a:tr h="440145">
                <a:tc vMerge="1">
                  <a:txBody>
                    <a:bodyPr/>
                    <a:lstStyle/>
                    <a:p>
                      <a:endParaRPr lang="zh-TW" altLang="en-US"/>
                    </a:p>
                  </a:txBody>
                  <a:tcPr/>
                </a:tc>
                <a:tc>
                  <a:txBody>
                    <a:bodyPr/>
                    <a:lstStyle/>
                    <a:p>
                      <a:r>
                        <a:rPr lang="zh-TW" altLang="en-US" sz="2000" dirty="0" smtClean="0">
                          <a:latin typeface="標楷體" panose="03000509000000000000" pitchFamily="65" charset="-120"/>
                          <a:ea typeface="標楷體" panose="03000509000000000000" pitchFamily="65" charset="-120"/>
                        </a:rPr>
                        <a:t>國立武陵高中</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國立中央大學</a:t>
                      </a:r>
                      <a:endParaRPr lang="zh-TW" altLang="en-US" sz="2000" dirty="0">
                        <a:latin typeface="標楷體" panose="03000509000000000000" pitchFamily="65" charset="-120"/>
                        <a:ea typeface="標楷體" panose="03000509000000000000" pitchFamily="65" charset="-120"/>
                      </a:endParaRPr>
                    </a:p>
                  </a:txBody>
                  <a:tcP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3"/>
                  </a:ext>
                </a:extLst>
              </a:tr>
              <a:tr h="440145">
                <a:tc vMerge="1">
                  <a:txBody>
                    <a:bodyPr/>
                    <a:lstStyle/>
                    <a:p>
                      <a:endParaRPr lang="zh-TW" altLang="en-US" dirty="0"/>
                    </a:p>
                  </a:txBody>
                  <a:tcPr/>
                </a:tc>
                <a:tc>
                  <a:txBody>
                    <a:bodyPr/>
                    <a:lstStyle/>
                    <a:p>
                      <a:r>
                        <a:rPr lang="zh-TW" altLang="en-US" sz="2000" dirty="0" smtClean="0">
                          <a:latin typeface="標楷體" panose="03000509000000000000" pitchFamily="65" charset="-120"/>
                          <a:ea typeface="標楷體" panose="03000509000000000000" pitchFamily="65" charset="-120"/>
                        </a:rPr>
                        <a:t>國立新竹科學實中</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國立清華大學</a:t>
                      </a:r>
                      <a:endParaRPr lang="zh-TW" altLang="en-US" sz="2000" dirty="0">
                        <a:latin typeface="標楷體" panose="03000509000000000000" pitchFamily="65" charset="-120"/>
                        <a:ea typeface="標楷體" panose="03000509000000000000" pitchFamily="65" charset="-120"/>
                      </a:endParaRPr>
                    </a:p>
                  </a:txBody>
                  <a:tcP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4"/>
                  </a:ext>
                </a:extLst>
              </a:tr>
              <a:tr h="440145">
                <a:tc rowSpan="2">
                  <a:txBody>
                    <a:bodyPr/>
                    <a:lstStyle/>
                    <a:p>
                      <a:pPr algn="ctr"/>
                      <a:r>
                        <a:rPr lang="zh-TW" altLang="en-US" sz="2000" dirty="0" smtClean="0">
                          <a:solidFill>
                            <a:schemeClr val="bg1"/>
                          </a:solidFill>
                          <a:latin typeface="標楷體" panose="03000509000000000000" pitchFamily="65" charset="-120"/>
                          <a:ea typeface="標楷體" panose="03000509000000000000" pitchFamily="65" charset="-120"/>
                        </a:rPr>
                        <a:t>中區</a:t>
                      </a:r>
                      <a:endParaRPr lang="zh-TW" altLang="en-US" sz="2000" dirty="0">
                        <a:solidFill>
                          <a:schemeClr val="bg1"/>
                        </a:solidFill>
                        <a:latin typeface="標楷體" panose="03000509000000000000" pitchFamily="65" charset="-120"/>
                        <a:ea typeface="標楷體" panose="03000509000000000000" pitchFamily="65" charset="-120"/>
                      </a:endParaRPr>
                    </a:p>
                  </a:txBody>
                  <a:tcPr anchor="ctr">
                    <a:solidFill>
                      <a:srgbClr val="00B050"/>
                    </a:solidFill>
                  </a:tcPr>
                </a:tc>
                <a:tc>
                  <a:txBody>
                    <a:bodyPr/>
                    <a:lstStyle/>
                    <a:p>
                      <a:r>
                        <a:rPr lang="zh-TW" altLang="en-US" sz="2000" dirty="0" smtClean="0">
                          <a:latin typeface="標楷體" panose="03000509000000000000" pitchFamily="65" charset="-120"/>
                          <a:ea typeface="標楷體" panose="03000509000000000000" pitchFamily="65" charset="-120"/>
                        </a:rPr>
                        <a:t>國立臺中一中</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國立交通大學</a:t>
                      </a:r>
                      <a:endParaRPr lang="zh-TW" altLang="en-US" sz="2000" dirty="0">
                        <a:latin typeface="標楷體" panose="03000509000000000000" pitchFamily="65" charset="-120"/>
                        <a:ea typeface="標楷體" panose="03000509000000000000" pitchFamily="65" charset="-120"/>
                      </a:endParaRPr>
                    </a:p>
                  </a:txBody>
                  <a:tcP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5"/>
                  </a:ext>
                </a:extLst>
              </a:tr>
              <a:tr h="440145">
                <a:tc vMerge="1">
                  <a:txBody>
                    <a:bodyPr/>
                    <a:lstStyle/>
                    <a:p>
                      <a:endParaRPr lang="zh-TW" altLang="en-US" dirty="0"/>
                    </a:p>
                  </a:txBody>
                  <a:tcPr/>
                </a:tc>
                <a:tc>
                  <a:txBody>
                    <a:bodyPr/>
                    <a:lstStyle/>
                    <a:p>
                      <a:r>
                        <a:rPr lang="zh-TW" altLang="en-US" sz="2000" dirty="0" smtClean="0">
                          <a:latin typeface="標楷體" panose="03000509000000000000" pitchFamily="65" charset="-120"/>
                          <a:ea typeface="標楷體" panose="03000509000000000000" pitchFamily="65" charset="-120"/>
                        </a:rPr>
                        <a:t>國立彰化高中</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國立中興大學</a:t>
                      </a:r>
                      <a:endParaRPr lang="zh-TW" altLang="en-US" sz="2000" dirty="0">
                        <a:latin typeface="標楷體" panose="03000509000000000000" pitchFamily="65" charset="-120"/>
                        <a:ea typeface="標楷體" panose="03000509000000000000" pitchFamily="65" charset="-120"/>
                      </a:endParaRPr>
                    </a:p>
                  </a:txBody>
                  <a:tcP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6"/>
                  </a:ext>
                </a:extLst>
              </a:tr>
              <a:tr h="759701">
                <a:tc rowSpan="3">
                  <a:txBody>
                    <a:bodyPr/>
                    <a:lstStyle/>
                    <a:p>
                      <a:pPr algn="ctr"/>
                      <a:r>
                        <a:rPr lang="zh-TW" altLang="en-US" sz="2000" dirty="0" smtClean="0">
                          <a:solidFill>
                            <a:schemeClr val="bg1"/>
                          </a:solidFill>
                          <a:latin typeface="標楷體" panose="03000509000000000000" pitchFamily="65" charset="-120"/>
                          <a:ea typeface="標楷體" panose="03000509000000000000" pitchFamily="65" charset="-120"/>
                        </a:rPr>
                        <a:t>南區</a:t>
                      </a:r>
                      <a:endParaRPr lang="zh-TW" altLang="en-US" sz="2000" dirty="0">
                        <a:solidFill>
                          <a:schemeClr val="bg1"/>
                        </a:solidFill>
                        <a:latin typeface="標楷體" panose="03000509000000000000" pitchFamily="65" charset="-120"/>
                        <a:ea typeface="標楷體" panose="03000509000000000000" pitchFamily="65" charset="-120"/>
                      </a:endParaRPr>
                    </a:p>
                  </a:txBody>
                  <a:tcPr anchor="ctr">
                    <a:solidFill>
                      <a:srgbClr val="FF0000"/>
                    </a:solidFill>
                  </a:tcPr>
                </a:tc>
                <a:tc>
                  <a:txBody>
                    <a:bodyPr/>
                    <a:lstStyle/>
                    <a:p>
                      <a:r>
                        <a:rPr lang="zh-TW" altLang="en-US" sz="2000" dirty="0" smtClean="0">
                          <a:latin typeface="標楷體" panose="03000509000000000000" pitchFamily="65" charset="-120"/>
                          <a:ea typeface="標楷體" panose="03000509000000000000" pitchFamily="65" charset="-120"/>
                        </a:rPr>
                        <a:t>國立嘉義高中</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國立嘉義大學</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國立中正大學</a:t>
                      </a:r>
                      <a:endParaRPr lang="zh-TW" altLang="en-US" sz="2000" dirty="0">
                        <a:latin typeface="標楷體" panose="03000509000000000000" pitchFamily="65" charset="-120"/>
                        <a:ea typeface="標楷體" panose="03000509000000000000" pitchFamily="65" charset="-120"/>
                      </a:endParaRPr>
                    </a:p>
                  </a:txBody>
                  <a:tcP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7"/>
                  </a:ext>
                </a:extLst>
              </a:tr>
              <a:tr h="440145">
                <a:tc vMerge="1">
                  <a:txBody>
                    <a:bodyPr/>
                    <a:lstStyle/>
                    <a:p>
                      <a:endParaRPr lang="zh-TW" altLang="en-US" dirty="0"/>
                    </a:p>
                  </a:txBody>
                  <a:tcPr/>
                </a:tc>
                <a:tc>
                  <a:txBody>
                    <a:bodyPr/>
                    <a:lstStyle/>
                    <a:p>
                      <a:r>
                        <a:rPr lang="zh-TW" altLang="en-US" sz="2000" dirty="0" smtClean="0">
                          <a:latin typeface="標楷體" panose="03000509000000000000" pitchFamily="65" charset="-120"/>
                          <a:ea typeface="標楷體" panose="03000509000000000000" pitchFamily="65" charset="-120"/>
                        </a:rPr>
                        <a:t>國立臺南一中</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國立成功大學</a:t>
                      </a:r>
                      <a:endParaRPr lang="zh-TW" altLang="en-US" sz="2000" dirty="0">
                        <a:latin typeface="標楷體" panose="03000509000000000000" pitchFamily="65" charset="-120"/>
                        <a:ea typeface="標楷體" panose="03000509000000000000" pitchFamily="65" charset="-120"/>
                      </a:endParaRPr>
                    </a:p>
                  </a:txBody>
                  <a:tcP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8"/>
                  </a:ext>
                </a:extLst>
              </a:tr>
              <a:tr h="440145">
                <a:tc vMerge="1">
                  <a:txBody>
                    <a:bodyPr/>
                    <a:lstStyle/>
                    <a:p>
                      <a:endParaRPr lang="zh-TW" altLang="en-US" dirty="0"/>
                    </a:p>
                  </a:txBody>
                  <a:tcPr/>
                </a:tc>
                <a:tc>
                  <a:txBody>
                    <a:bodyPr/>
                    <a:lstStyle/>
                    <a:p>
                      <a:r>
                        <a:rPr lang="zh-TW" altLang="en-US" sz="2000" dirty="0" smtClean="0">
                          <a:latin typeface="標楷體" panose="03000509000000000000" pitchFamily="65" charset="-120"/>
                          <a:ea typeface="標楷體" panose="03000509000000000000" pitchFamily="65" charset="-120"/>
                        </a:rPr>
                        <a:t>高雄市立高雄高中</a:t>
                      </a:r>
                      <a:endParaRPr lang="zh-TW" altLang="en-US" sz="2000" dirty="0">
                        <a:latin typeface="標楷體" panose="03000509000000000000" pitchFamily="65" charset="-120"/>
                        <a:ea typeface="標楷體" panose="03000509000000000000" pitchFamily="65" charset="-120"/>
                      </a:endParaRPr>
                    </a:p>
                  </a:txBody>
                  <a:tcPr/>
                </a:tc>
                <a:tc>
                  <a:txBody>
                    <a:bodyPr/>
                    <a:lstStyle/>
                    <a:p>
                      <a:r>
                        <a:rPr lang="zh-TW" altLang="en-US" sz="2000" dirty="0" smtClean="0">
                          <a:latin typeface="標楷體" panose="03000509000000000000" pitchFamily="65" charset="-120"/>
                          <a:ea typeface="標楷體" panose="03000509000000000000" pitchFamily="65" charset="-120"/>
                        </a:rPr>
                        <a:t>國立中山大學</a:t>
                      </a:r>
                      <a:endParaRPr lang="zh-TW" altLang="en-US" sz="2000" dirty="0">
                        <a:latin typeface="標楷體" panose="03000509000000000000" pitchFamily="65" charset="-120"/>
                        <a:ea typeface="標楷體" panose="03000509000000000000" pitchFamily="65" charset="-120"/>
                      </a:endParaRPr>
                    </a:p>
                  </a:txBody>
                  <a:tcP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0009"/>
                  </a:ext>
                </a:extLst>
              </a:tr>
            </a:tbl>
          </a:graphicData>
        </a:graphic>
      </p:graphicFrame>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內容版面配置區 2"/>
          <p:cNvSpPr>
            <a:spLocks noGrp="1"/>
          </p:cNvSpPr>
          <p:nvPr>
            <p:ph idx="1"/>
          </p:nvPr>
        </p:nvSpPr>
        <p:spPr>
          <a:xfrm>
            <a:off x="2927350" y="1600200"/>
            <a:ext cx="7489825" cy="4983163"/>
          </a:xfrm>
        </p:spPr>
        <p:txBody>
          <a:bodyPr/>
          <a:lstStyle/>
          <a:p>
            <a:pPr eaLnBrk="1" hangingPunct="1"/>
            <a:r>
              <a:rPr lang="en-US" altLang="zh-TW" sz="3600" dirty="0" smtClean="0">
                <a:solidFill>
                  <a:schemeClr val="tx1"/>
                </a:solidFill>
                <a:latin typeface="標楷體" panose="03000509000000000000" pitchFamily="65" charset="-120"/>
                <a:ea typeface="標楷體" panose="03000509000000000000" pitchFamily="65" charset="-120"/>
                <a:cs typeface="超研澤粗魏碑"/>
              </a:rPr>
              <a:t>108</a:t>
            </a:r>
            <a:r>
              <a:rPr lang="zh-TW" altLang="en-US" sz="3600" dirty="0" smtClean="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smtClean="0">
                <a:solidFill>
                  <a:schemeClr val="tx1"/>
                </a:solidFill>
                <a:latin typeface="標楷體" panose="03000509000000000000" pitchFamily="65" charset="-120"/>
                <a:ea typeface="標楷體" panose="03000509000000000000" pitchFamily="65" charset="-120"/>
                <a:cs typeface="超研澤粗魏碑"/>
              </a:rPr>
              <a:t>4</a:t>
            </a:r>
            <a:r>
              <a:rPr lang="zh-TW" altLang="zh-TW" sz="3600" dirty="0" smtClean="0">
                <a:solidFill>
                  <a:schemeClr val="tx1"/>
                </a:solidFill>
                <a:latin typeface="標楷體" panose="03000509000000000000" pitchFamily="65" charset="-120"/>
                <a:ea typeface="標楷體" panose="03000509000000000000" pitchFamily="65" charset="-120"/>
                <a:cs typeface="超研澤粗魏碑"/>
              </a:rPr>
              <a:t>月</a:t>
            </a:r>
            <a:r>
              <a:rPr lang="zh-TW" altLang="en-US" sz="3600" dirty="0" smtClean="0">
                <a:solidFill>
                  <a:schemeClr val="tx1"/>
                </a:solidFill>
                <a:latin typeface="標楷體" panose="03000509000000000000" pitchFamily="65" charset="-120"/>
                <a:ea typeface="標楷體" panose="03000509000000000000" pitchFamily="65" charset="-120"/>
                <a:cs typeface="超研澤粗魏碑"/>
              </a:rPr>
              <a:t>進行術科</a:t>
            </a:r>
            <a:r>
              <a:rPr lang="zh-TW" altLang="zh-TW" sz="3600" dirty="0" smtClean="0">
                <a:solidFill>
                  <a:schemeClr val="tx1"/>
                </a:solidFill>
                <a:latin typeface="標楷體" panose="03000509000000000000" pitchFamily="65" charset="-120"/>
                <a:ea typeface="標楷體" panose="03000509000000000000" pitchFamily="65" charset="-120"/>
                <a:cs typeface="超研澤粗魏碑"/>
              </a:rPr>
              <a:t>測驗</a:t>
            </a:r>
            <a:endParaRPr lang="en-US" altLang="zh-TW" sz="3600" dirty="0" smtClean="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600" dirty="0" smtClean="0">
                <a:solidFill>
                  <a:schemeClr val="tx1"/>
                </a:solidFill>
                <a:latin typeface="標楷體" panose="03000509000000000000" pitchFamily="65" charset="-120"/>
                <a:ea typeface="標楷體" panose="03000509000000000000" pitchFamily="65" charset="-120"/>
                <a:cs typeface="超研澤粗魏碑"/>
              </a:rPr>
              <a:t>各校依群科屬性，考量國中生學習基礎，規劃簡易操作測驗，或者依招生需求，以書面審查、口試等方式進行篩選。</a:t>
            </a:r>
            <a:endParaRPr lang="en-US" altLang="zh-TW" sz="3600" dirty="0" smtClean="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buNone/>
            </a:pPr>
            <a:endParaRPr lang="zh-TW" altLang="en-US" sz="3600" dirty="0" smtClean="0">
              <a:solidFill>
                <a:schemeClr val="tx1"/>
              </a:solidFill>
              <a:latin typeface="標楷體" panose="03000509000000000000" pitchFamily="65" charset="-120"/>
              <a:ea typeface="標楷體" panose="03000509000000000000" pitchFamily="65" charset="-120"/>
              <a:cs typeface="超研澤粗魏碑"/>
            </a:endParaRPr>
          </a:p>
        </p:txBody>
      </p:sp>
      <p:sp>
        <p:nvSpPr>
          <p:cNvPr id="5" name="標題 1"/>
          <p:cNvSpPr txBox="1">
            <a:spLocks/>
          </p:cNvSpPr>
          <p:nvPr/>
        </p:nvSpPr>
        <p:spPr bwMode="auto">
          <a:xfrm>
            <a:off x="1627188" y="569913"/>
            <a:ext cx="9979025" cy="8636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四</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專業群科</a:t>
            </a:r>
            <a:r>
              <a:rPr kumimoji="0" lang="en-US" altLang="zh-TW" sz="4000" dirty="0">
                <a:solidFill>
                  <a:srgbClr val="C00000"/>
                </a:solidFill>
                <a:latin typeface="標楷體" panose="03000509000000000000" pitchFamily="65" charset="-120"/>
                <a:ea typeface="標楷體" panose="03000509000000000000" pitchFamily="65" charset="-120"/>
              </a:rPr>
              <a:t>1</a:t>
            </a:r>
          </a:p>
          <a:p>
            <a:pPr>
              <a:defRPr/>
            </a:pP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6384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7065949-5CE3-44DA-9741-C59CBA53A8BD}" type="slidenum">
              <a:rPr kumimoji="0" lang="zh-TW" altLang="en-US" smtClean="0">
                <a:solidFill>
                  <a:srgbClr val="FEFFFF"/>
                </a:solidFill>
                <a:latin typeface="Century Gothic" panose="020B0502020202020204" pitchFamily="34" charset="0"/>
              </a:rPr>
              <a:pPr/>
              <a:t>96</a:t>
            </a:fld>
            <a:endParaRPr kumimoji="0" lang="zh-TW" altLang="en-US" smtClean="0">
              <a:solidFill>
                <a:srgbClr val="FE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標題 1"/>
          <p:cNvSpPr txBox="1">
            <a:spLocks/>
          </p:cNvSpPr>
          <p:nvPr/>
        </p:nvSpPr>
        <p:spPr bwMode="auto">
          <a:xfrm>
            <a:off x="1649222" y="0"/>
            <a:ext cx="9593262" cy="587375"/>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a:t>
            </a:r>
            <a:r>
              <a:rPr kumimoji="0" lang="zh-TW" altLang="en-US" sz="3600" dirty="0" smtClean="0">
                <a:solidFill>
                  <a:srgbClr val="C00000"/>
                </a:solidFill>
                <a:latin typeface="標楷體" panose="03000509000000000000" pitchFamily="65" charset="-120"/>
                <a:ea typeface="標楷體" panose="03000509000000000000" pitchFamily="65" charset="-120"/>
              </a:rPr>
              <a:t>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smtClean="0">
                <a:solidFill>
                  <a:srgbClr val="C00000"/>
                </a:solidFill>
                <a:latin typeface="標楷體" panose="03000509000000000000" pitchFamily="65" charset="-120"/>
                <a:ea typeface="標楷體" panose="03000509000000000000" pitchFamily="65" charset="-120"/>
              </a:rPr>
              <a:t>專業</a:t>
            </a:r>
            <a:r>
              <a:rPr kumimoji="0" lang="zh-TW" altLang="en-US" sz="3600" dirty="0">
                <a:solidFill>
                  <a:srgbClr val="C00000"/>
                </a:solidFill>
                <a:latin typeface="標楷體" panose="03000509000000000000" pitchFamily="65" charset="-120"/>
                <a:ea typeface="標楷體" panose="03000509000000000000" pitchFamily="65" charset="-120"/>
              </a:rPr>
              <a:t>群</a:t>
            </a:r>
            <a:r>
              <a:rPr kumimoji="0" lang="zh-TW" altLang="en-US" sz="3600" dirty="0" smtClean="0">
                <a:solidFill>
                  <a:srgbClr val="C00000"/>
                </a:solidFill>
                <a:latin typeface="標楷體" panose="03000509000000000000" pitchFamily="65" charset="-120"/>
                <a:ea typeface="標楷體" panose="03000509000000000000" pitchFamily="65" charset="-120"/>
              </a:rPr>
              <a:t>科</a:t>
            </a:r>
            <a:r>
              <a:rPr kumimoji="0" lang="en-US" altLang="zh-TW" sz="3600" dirty="0" smtClean="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xmlns="" val="2742489489"/>
              </p:ext>
            </p:extLst>
          </p:nvPr>
        </p:nvGraphicFramePr>
        <p:xfrm>
          <a:off x="2187575" y="1040788"/>
          <a:ext cx="8680450" cy="5570898"/>
        </p:xfrm>
        <a:graphic>
          <a:graphicData uri="http://schemas.openxmlformats.org/drawingml/2006/table">
            <a:tbl>
              <a:tblPr>
                <a:tableStyleId>{5C22544A-7EE6-4342-B048-85BDC9FD1C3A}</a:tableStyleId>
              </a:tblPr>
              <a:tblGrid>
                <a:gridCol w="1835121">
                  <a:extLst>
                    <a:ext uri="{9D8B030D-6E8A-4147-A177-3AD203B41FA5}">
                      <a16:colId xmlns:a16="http://schemas.microsoft.com/office/drawing/2014/main" xmlns="" val="20000"/>
                    </a:ext>
                  </a:extLst>
                </a:gridCol>
                <a:gridCol w="4425979">
                  <a:extLst>
                    <a:ext uri="{9D8B030D-6E8A-4147-A177-3AD203B41FA5}">
                      <a16:colId xmlns:a16="http://schemas.microsoft.com/office/drawing/2014/main" xmlns="" val="20001"/>
                    </a:ext>
                  </a:extLst>
                </a:gridCol>
                <a:gridCol w="1400175">
                  <a:extLst>
                    <a:ext uri="{9D8B030D-6E8A-4147-A177-3AD203B41FA5}">
                      <a16:colId xmlns:a16="http://schemas.microsoft.com/office/drawing/2014/main" xmlns="" val="20002"/>
                    </a:ext>
                  </a:extLst>
                </a:gridCol>
                <a:gridCol w="1019175">
                  <a:extLst>
                    <a:ext uri="{9D8B030D-6E8A-4147-A177-3AD203B41FA5}">
                      <a16:colId xmlns:a16="http://schemas.microsoft.com/office/drawing/2014/main" xmlns="" val="20003"/>
                    </a:ext>
                  </a:extLst>
                </a:gridCol>
              </a:tblGrid>
              <a:tr h="494130">
                <a:tc>
                  <a:txBody>
                    <a:bodyPr/>
                    <a:lstStyle/>
                    <a:p>
                      <a:pPr algn="ctr" rtl="0"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學校</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4879" marR="4879" marT="4878"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特色班別名稱</a:t>
                      </a:r>
                    </a:p>
                  </a:txBody>
                  <a:tcPr marL="4879" marR="4879" marT="4878"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招生數</a:t>
                      </a:r>
                    </a:p>
                  </a:txBody>
                  <a:tcPr marL="4879" marR="4879" marT="4878"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總數</a:t>
                      </a:r>
                    </a:p>
                  </a:txBody>
                  <a:tcPr marL="4879" marR="4879" marT="4878" marB="0" anchor="ctr">
                    <a:solidFill>
                      <a:srgbClr val="E78712"/>
                    </a:solidFill>
                  </a:tcPr>
                </a:tc>
                <a:extLst>
                  <a:ext uri="{0D108BD9-81ED-4DB2-BD59-A6C34878D82A}">
                    <a16:rowId xmlns:a16="http://schemas.microsoft.com/office/drawing/2014/main" xmlns="" val="10000"/>
                  </a:ext>
                </a:extLst>
              </a:tr>
              <a:tr h="309600">
                <a:tc rowSpan="5">
                  <a:txBody>
                    <a:bodyPr/>
                    <a:lstStyle/>
                    <a:p>
                      <a:pPr algn="ctr" rtl="0"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臺南高商</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4879" marR="4879" marT="4878" marB="0" anchor="ctr">
                    <a:solidFill>
                      <a:srgbClr val="E78712"/>
                    </a:solidFill>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廣告設計科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文</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創設計</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rowSpan="5">
                  <a:txBody>
                    <a:bodyPr/>
                    <a:lstStyle/>
                    <a:p>
                      <a:pPr algn="ctr" rtl="0" fontAlgn="ctr"/>
                      <a:r>
                        <a:rPr lang="en-US" altLang="zh-TW" sz="200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194</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extLst>
                  <a:ext uri="{0D108BD9-81ED-4DB2-BD59-A6C34878D82A}">
                    <a16:rowId xmlns:a16="http://schemas.microsoft.com/office/drawing/2014/main" xmlns="" val="10001"/>
                  </a:ext>
                </a:extLst>
              </a:tr>
              <a:tr h="309600">
                <a:tc vMerge="1">
                  <a:txBody>
                    <a:bodyPr/>
                    <a:lstStyle/>
                    <a:p>
                      <a:endParaRPr lang="zh-TW" altLang="en-US"/>
                    </a:p>
                  </a:txBody>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觀光事業科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餐</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旅休閒管理</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a16="http://schemas.microsoft.com/office/drawing/2014/main" xmlns="" val="10002"/>
                  </a:ext>
                </a:extLst>
              </a:tr>
              <a:tr h="309600">
                <a:tc vMerge="1">
                  <a:txBody>
                    <a:bodyPr/>
                    <a:lstStyle/>
                    <a:p>
                      <a:endParaRPr lang="zh-TW" altLang="en-US"/>
                    </a:p>
                  </a:txBody>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國際貿易科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外貿</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精英</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a16="http://schemas.microsoft.com/office/drawing/2014/main" xmlns="" val="10003"/>
                  </a:ext>
                </a:extLst>
              </a:tr>
              <a:tr h="309600">
                <a:tc vMerge="1">
                  <a:txBody>
                    <a:bodyPr/>
                    <a:lstStyle/>
                    <a:p>
                      <a:endParaRPr lang="zh-TW" altLang="en-US"/>
                    </a:p>
                  </a:txBody>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應用外語科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職</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場英文精英</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a16="http://schemas.microsoft.com/office/drawing/2014/main" xmlns="" val="10004"/>
                  </a:ext>
                </a:extLst>
              </a:tr>
              <a:tr h="309600">
                <a:tc vMerge="1">
                  <a:txBody>
                    <a:bodyPr/>
                    <a:lstStyle/>
                    <a:p>
                      <a:endParaRPr lang="zh-TW" altLang="en-US"/>
                    </a:p>
                  </a:txBody>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資料處理科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數位</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科技精英</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a16="http://schemas.microsoft.com/office/drawing/2014/main" xmlns="" val="10005"/>
                  </a:ext>
                </a:extLst>
              </a:tr>
              <a:tr h="309600">
                <a:tc>
                  <a:txBody>
                    <a:bodyPr/>
                    <a:lstStyle/>
                    <a:p>
                      <a:pPr algn="ctr" rtl="0"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臺南高工</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4879" marR="4879" marT="4878" marB="0" anchor="ctr">
                    <a:solidFill>
                      <a:srgbClr val="E78712"/>
                    </a:solidFill>
                  </a:tcPr>
                </a:tc>
                <a:tc>
                  <a:txBody>
                    <a:bodyPr/>
                    <a:lstStyle/>
                    <a:p>
                      <a:pPr algn="l" rtl="0" fontAlgn="ctr"/>
                      <a:r>
                        <a:rPr lang="zh-TW" altLang="en-US" sz="2000" u="none" strike="noStrike" dirty="0" smtClean="0">
                          <a:solidFill>
                            <a:schemeClr val="tx1"/>
                          </a:solidFill>
                          <a:effectLst/>
                          <a:latin typeface="標楷體" panose="03000509000000000000" pitchFamily="65" charset="-120"/>
                          <a:ea typeface="標楷體" panose="03000509000000000000" pitchFamily="65" charset="-120"/>
                        </a:rPr>
                        <a:t>板金科</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4879" marR="4879" marT="4878" marB="0" anchor="ctr"/>
                </a:tc>
                <a:tc>
                  <a:txBody>
                    <a:bodyPr/>
                    <a:lstStyle/>
                    <a:p>
                      <a:pPr algn="ctr" rtl="0" fontAlgn="ctr"/>
                      <a:r>
                        <a:rPr lang="en-US" altLang="zh-TW" sz="200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a:txBody>
                    <a:bodyPr/>
                    <a:lstStyle/>
                    <a:p>
                      <a:pPr algn="ctr" rtl="0" fontAlgn="ctr"/>
                      <a:r>
                        <a:rPr lang="en-US" altLang="zh-TW" sz="200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extLst>
                  <a:ext uri="{0D108BD9-81ED-4DB2-BD59-A6C34878D82A}">
                    <a16:rowId xmlns:a16="http://schemas.microsoft.com/office/drawing/2014/main" xmlns="" val="10006"/>
                  </a:ext>
                </a:extLst>
              </a:tr>
              <a:tr h="309600">
                <a:tc rowSpan="3">
                  <a:txBody>
                    <a:bodyPr/>
                    <a:lstStyle/>
                    <a:p>
                      <a:pPr algn="ctr" rtl="0"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新營高工</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4879" marR="4879" marT="4878" marB="0" anchor="ctr">
                    <a:solidFill>
                      <a:srgbClr val="E78712"/>
                    </a:solidFill>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機械科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數控加工特色班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rowSpan="3">
                  <a:txBody>
                    <a:bodyPr/>
                    <a:lstStyle/>
                    <a:p>
                      <a:pPr algn="ctr" rtl="0" fontAlgn="ctr"/>
                      <a:r>
                        <a:rPr lang="en-US" altLang="zh-TW" sz="200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108</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extLst>
                  <a:ext uri="{0D108BD9-81ED-4DB2-BD59-A6C34878D82A}">
                    <a16:rowId xmlns:a16="http://schemas.microsoft.com/office/drawing/2014/main" xmlns="" val="10007"/>
                  </a:ext>
                </a:extLst>
              </a:tr>
              <a:tr h="309600">
                <a:tc vMerge="1">
                  <a:txBody>
                    <a:bodyPr/>
                    <a:lstStyle/>
                    <a:p>
                      <a:endParaRPr lang="zh-TW" altLang="en-US"/>
                    </a:p>
                  </a:txBody>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模具科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電腦輔助</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模具設計製作</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a16="http://schemas.microsoft.com/office/drawing/2014/main" xmlns="" val="10008"/>
                  </a:ext>
                </a:extLst>
              </a:tr>
              <a:tr h="309600">
                <a:tc vMerge="1">
                  <a:txBody>
                    <a:bodyPr/>
                    <a:lstStyle/>
                    <a:p>
                      <a:endParaRPr lang="zh-TW" altLang="en-US"/>
                    </a:p>
                  </a:txBody>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資訊科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(APP</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暨機器人</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程式設計</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a16="http://schemas.microsoft.com/office/drawing/2014/main" xmlns="" val="10009"/>
                  </a:ext>
                </a:extLst>
              </a:tr>
              <a:tr h="309600">
                <a:tc>
                  <a:txBody>
                    <a:bodyPr/>
                    <a:lstStyle/>
                    <a:p>
                      <a:pPr algn="ctr" rtl="0"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家齊高中</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4879" marR="4879" marT="4878" marB="0" anchor="ctr">
                    <a:solidFill>
                      <a:srgbClr val="E78712"/>
                    </a:solidFill>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流行服飾科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dirty="0" smtClean="0">
                          <a:solidFill>
                            <a:schemeClr val="tx1"/>
                          </a:solidFill>
                          <a:effectLst/>
                          <a:latin typeface="標楷體" panose="03000509000000000000" pitchFamily="65" charset="-120"/>
                          <a:ea typeface="標楷體" panose="03000509000000000000" pitchFamily="65" charset="-120"/>
                        </a:rPr>
                        <a:t>流行</a:t>
                      </a:r>
                      <a:r>
                        <a:rPr lang="zh-TW" altLang="en-US" sz="2000" u="none" strike="noStrike" dirty="0">
                          <a:solidFill>
                            <a:schemeClr val="tx1"/>
                          </a:solidFill>
                          <a:effectLst/>
                          <a:latin typeface="標楷體" panose="03000509000000000000" pitchFamily="65" charset="-120"/>
                          <a:ea typeface="標楷體" panose="03000509000000000000" pitchFamily="65" charset="-120"/>
                        </a:rPr>
                        <a:t>服飾科特色</a:t>
                      </a:r>
                      <a:r>
                        <a:rPr lang="zh-TW" altLang="en-US" sz="2000" u="none" strike="noStrike" dirty="0" smtClean="0">
                          <a:solidFill>
                            <a:schemeClr val="tx1"/>
                          </a:solidFill>
                          <a:effectLst/>
                          <a:latin typeface="標楷體" panose="03000509000000000000" pitchFamily="65" charset="-120"/>
                          <a:ea typeface="標楷體" panose="03000509000000000000" pitchFamily="65" charset="-120"/>
                        </a:rPr>
                        <a:t>班</a:t>
                      </a:r>
                      <a:r>
                        <a:rPr lang="en-US" altLang="zh-TW" sz="2000" u="none" strike="noStrike" dirty="0" smtClean="0">
                          <a:solidFill>
                            <a:schemeClr val="tx1"/>
                          </a:solidFill>
                          <a:effectLst/>
                          <a:latin typeface="標楷體" panose="03000509000000000000" pitchFamily="65" charset="-120"/>
                          <a:ea typeface="標楷體" panose="03000509000000000000" pitchFamily="65" charset="-120"/>
                        </a:rPr>
                        <a:t>)</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4879" marR="4879" marT="4878" marB="0" anchor="ctr"/>
                </a:tc>
                <a:tc>
                  <a:txBody>
                    <a:bodyPr/>
                    <a:lstStyle/>
                    <a:p>
                      <a:pPr algn="ctr" rtl="0" fontAlgn="ctr"/>
                      <a:r>
                        <a:rPr lang="en-US" altLang="zh-TW" sz="200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a:txBody>
                    <a:bodyPr/>
                    <a:lstStyle/>
                    <a:p>
                      <a:pPr algn="ctr" rtl="0" fontAlgn="ctr"/>
                      <a:r>
                        <a:rPr lang="en-US" altLang="zh-TW" sz="2000" b="0"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extLst>
                  <a:ext uri="{0D108BD9-81ED-4DB2-BD59-A6C34878D82A}">
                    <a16:rowId xmlns:a16="http://schemas.microsoft.com/office/drawing/2014/main" xmlns="" val="10011"/>
                  </a:ext>
                </a:extLst>
              </a:tr>
              <a:tr h="309600">
                <a:tc rowSpan="6">
                  <a:txBody>
                    <a:bodyPr/>
                    <a:lstStyle/>
                    <a:p>
                      <a:pPr algn="ctr" rtl="0"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陽明工商</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4879" marR="4879" marT="4878" marB="0" anchor="ctr">
                    <a:solidFill>
                      <a:srgbClr val="E78712"/>
                    </a:solidFill>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應用外語科英文組</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應用</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外語特色</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b="0"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rowSpan="6">
                  <a:txBody>
                    <a:bodyPr/>
                    <a:lstStyle/>
                    <a:p>
                      <a:pPr algn="ctr" rtl="0" fontAlgn="ctr"/>
                      <a:r>
                        <a:rPr lang="en-US" altLang="zh-TW" sz="2000" b="0"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140</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extLst>
                  <a:ext uri="{0D108BD9-81ED-4DB2-BD59-A6C34878D82A}">
                    <a16:rowId xmlns:a16="http://schemas.microsoft.com/office/drawing/2014/main" xmlns="" val="10012"/>
                  </a:ext>
                </a:extLst>
              </a:tr>
              <a:tr h="309600">
                <a:tc vMerge="1">
                  <a:txBody>
                    <a:bodyPr/>
                    <a:lstStyle/>
                    <a:p>
                      <a:endParaRPr lang="zh-TW" altLang="en-US"/>
                    </a:p>
                  </a:txBody>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商業經營科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門市</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服務特色</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b="0"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a16="http://schemas.microsoft.com/office/drawing/2014/main" xmlns="" val="10013"/>
                  </a:ext>
                </a:extLst>
              </a:tr>
              <a:tr h="309600">
                <a:tc vMerge="1">
                  <a:txBody>
                    <a:bodyPr/>
                    <a:lstStyle/>
                    <a:p>
                      <a:endParaRPr lang="zh-TW" altLang="en-US"/>
                    </a:p>
                  </a:txBody>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多媒體設計科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動漫遊戲及創新設計班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b="0"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a16="http://schemas.microsoft.com/office/drawing/2014/main" xmlns="" val="10014"/>
                  </a:ext>
                </a:extLst>
              </a:tr>
              <a:tr h="309600">
                <a:tc vMerge="1">
                  <a:txBody>
                    <a:bodyPr/>
                    <a:lstStyle/>
                    <a:p>
                      <a:endParaRPr lang="zh-TW" altLang="en-US"/>
                    </a:p>
                  </a:txBody>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資訊科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電</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競特色</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b="0"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a16="http://schemas.microsoft.com/office/drawing/2014/main" xmlns="" val="10015"/>
                  </a:ext>
                </a:extLst>
              </a:tr>
              <a:tr h="309600">
                <a:tc vMerge="1">
                  <a:txBody>
                    <a:bodyPr/>
                    <a:lstStyle/>
                    <a:p>
                      <a:endParaRPr lang="zh-TW" altLang="en-US"/>
                    </a:p>
                  </a:txBody>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汽車科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汽車</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技術特色</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b="0" i="0" u="none" strike="noStrike"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40</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a16="http://schemas.microsoft.com/office/drawing/2014/main" xmlns="" val="10016"/>
                  </a:ext>
                </a:extLst>
              </a:tr>
              <a:tr h="309600">
                <a:tc vMerge="1">
                  <a:txBody>
                    <a:bodyPr/>
                    <a:lstStyle/>
                    <a:p>
                      <a:pPr algn="ctr" rtl="0" fontAlgn="ctr"/>
                      <a:endParaRPr lang="zh-TW" altLang="en-US" sz="24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4879" marR="4879" marT="4878" marB="0" anchor="ctr">
                    <a:solidFill>
                      <a:srgbClr val="E78712"/>
                    </a:solidFill>
                  </a:tcPr>
                </a:tc>
                <a:tc>
                  <a:txBody>
                    <a:bodyPr/>
                    <a:lstStyle/>
                    <a:p>
                      <a:pPr algn="l" rtl="0" fontAlgn="ct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家具木工科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師徒制木作職人班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[108</a:t>
                      </a:r>
                      <a:r>
                        <a:rPr lang="zh-TW" altLang="en-US"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新</a:t>
                      </a:r>
                      <a:r>
                        <a:rPr lang="en-US" altLang="zh-TW"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marL="0" algn="ctr" defTabSz="3429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pPr algn="ctr" rtl="0" fontAlgn="ctr"/>
                      <a:endParaRPr lang="en-US" altLang="zh-TW" sz="2000" b="0" i="0" u="none" strike="noStrike" dirty="0">
                        <a:solidFill>
                          <a:srgbClr val="FF0000"/>
                        </a:solidFill>
                        <a:effectLst/>
                        <a:latin typeface="Arial" panose="020B0604020202020204" pitchFamily="34" charset="0"/>
                        <a:ea typeface="新細明體" panose="02020500000000000000" pitchFamily="18" charset="-120"/>
                      </a:endParaRPr>
                    </a:p>
                  </a:txBody>
                  <a:tcPr marL="4879" marR="4879" marT="4878" marB="0" anchor="ctr"/>
                </a:tc>
                <a:extLst>
                  <a:ext uri="{0D108BD9-81ED-4DB2-BD59-A6C34878D82A}">
                    <a16:rowId xmlns:a16="http://schemas.microsoft.com/office/drawing/2014/main" xmlns="" val="1214259098"/>
                  </a:ext>
                </a:extLst>
              </a:tr>
            </a:tbl>
          </a:graphicData>
        </a:graphic>
      </p:graphicFrame>
      <p:sp>
        <p:nvSpPr>
          <p:cNvPr id="164937" name="投影片編號版面配置區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FD85208-DC50-4147-898E-39DD62431394}" type="slidenum">
              <a:rPr kumimoji="0" lang="zh-TW" altLang="en-US" smtClean="0">
                <a:solidFill>
                  <a:srgbClr val="FEFFFF"/>
                </a:solidFill>
                <a:latin typeface="Century Gothic" panose="020B0502020202020204" pitchFamily="34" charset="0"/>
              </a:rPr>
              <a:pPr/>
              <a:t>97</a:t>
            </a:fld>
            <a:endParaRPr kumimoji="0" lang="zh-TW" altLang="en-US" smtClean="0">
              <a:solidFill>
                <a:srgbClr val="FEFFFF"/>
              </a:solidFill>
              <a:latin typeface="Century Gothic" panose="020B0502020202020204" pitchFamily="34" charset="0"/>
            </a:endParaRPr>
          </a:p>
        </p:txBody>
      </p:sp>
      <p:sp>
        <p:nvSpPr>
          <p:cNvPr id="5" name="標題 1"/>
          <p:cNvSpPr>
            <a:spLocks noGrp="1"/>
          </p:cNvSpPr>
          <p:nvPr>
            <p:ph type="title"/>
          </p:nvPr>
        </p:nvSpPr>
        <p:spPr>
          <a:xfrm>
            <a:off x="2187575" y="534012"/>
            <a:ext cx="6838567" cy="506776"/>
          </a:xfrm>
        </p:spPr>
        <p:txBody>
          <a:bodyPr/>
          <a:lstStyle/>
          <a:p>
            <a:pPr eaLnBrk="1" hangingPunct="1"/>
            <a:r>
              <a:rPr kumimoji="1" lang="zh-TW" altLang="en-US" sz="2800" dirty="0" smtClean="0">
                <a:solidFill>
                  <a:srgbClr val="C00000"/>
                </a:solidFill>
                <a:latin typeface="標楷體" panose="03000509000000000000" pitchFamily="65" charset="-120"/>
                <a:ea typeface="標楷體" panose="03000509000000000000" pitchFamily="65" charset="-120"/>
              </a:rPr>
              <a:t>臺南區專業群科甄選入學辦理學校</a:t>
            </a:r>
          </a:p>
        </p:txBody>
      </p:sp>
    </p:spTree>
    <p:extLst>
      <p:ext uri="{BB962C8B-B14F-4D97-AF65-F5344CB8AC3E}">
        <p14:creationId xmlns:p14="http://schemas.microsoft.com/office/powerpoint/2010/main" xmlns="" val="1624662134"/>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628776" y="46020"/>
            <a:ext cx="7417660" cy="569895"/>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a:t>
            </a:r>
            <a:r>
              <a:rPr kumimoji="0" lang="zh-TW" altLang="en-US" sz="3600" dirty="0" smtClean="0">
                <a:solidFill>
                  <a:srgbClr val="C00000"/>
                </a:solidFill>
                <a:latin typeface="標楷體" panose="03000509000000000000" pitchFamily="65" charset="-120"/>
                <a:ea typeface="標楷體" panose="03000509000000000000" pitchFamily="65" charset="-120"/>
              </a:rPr>
              <a:t>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smtClean="0">
                <a:solidFill>
                  <a:srgbClr val="C00000"/>
                </a:solidFill>
                <a:latin typeface="標楷體" panose="03000509000000000000" pitchFamily="65" charset="-120"/>
                <a:ea typeface="標楷體" panose="03000509000000000000" pitchFamily="65" charset="-120"/>
              </a:rPr>
              <a:t>專業</a:t>
            </a:r>
            <a:r>
              <a:rPr kumimoji="0" lang="zh-TW" altLang="en-US" sz="3600" dirty="0">
                <a:solidFill>
                  <a:srgbClr val="C00000"/>
                </a:solidFill>
                <a:latin typeface="標楷體" panose="03000509000000000000" pitchFamily="65" charset="-120"/>
                <a:ea typeface="標楷體" panose="03000509000000000000" pitchFamily="65" charset="-120"/>
              </a:rPr>
              <a:t>群</a:t>
            </a:r>
            <a:r>
              <a:rPr kumimoji="0" lang="zh-TW" altLang="en-US" sz="3600" dirty="0" smtClean="0">
                <a:solidFill>
                  <a:srgbClr val="C00000"/>
                </a:solidFill>
                <a:latin typeface="標楷體" panose="03000509000000000000" pitchFamily="65" charset="-120"/>
                <a:ea typeface="標楷體" panose="03000509000000000000" pitchFamily="65" charset="-120"/>
              </a:rPr>
              <a:t>科</a:t>
            </a:r>
            <a:r>
              <a:rPr kumimoji="0" lang="en-US" altLang="zh-TW" sz="3600" dirty="0" smtClean="0">
                <a:solidFill>
                  <a:srgbClr val="C00000"/>
                </a:solidFill>
                <a:latin typeface="標楷體" panose="03000509000000000000" pitchFamily="65" charset="-120"/>
                <a:ea typeface="標楷體" panose="03000509000000000000" pitchFamily="65" charset="-120"/>
              </a:rPr>
              <a:t>3</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xmlns="" val="990142724"/>
              </p:ext>
            </p:extLst>
          </p:nvPr>
        </p:nvGraphicFramePr>
        <p:xfrm>
          <a:off x="1628776" y="1046509"/>
          <a:ext cx="9705974" cy="5710342"/>
        </p:xfrm>
        <a:graphic>
          <a:graphicData uri="http://schemas.openxmlformats.org/drawingml/2006/table">
            <a:tbl>
              <a:tblPr>
                <a:tableStyleId>{5C22544A-7EE6-4342-B048-85BDC9FD1C3A}</a:tableStyleId>
              </a:tblPr>
              <a:tblGrid>
                <a:gridCol w="1535456">
                  <a:extLst>
                    <a:ext uri="{9D8B030D-6E8A-4147-A177-3AD203B41FA5}">
                      <a16:colId xmlns:a16="http://schemas.microsoft.com/office/drawing/2014/main" xmlns="" val="20000"/>
                    </a:ext>
                  </a:extLst>
                </a:gridCol>
                <a:gridCol w="6094068">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009650">
                  <a:extLst>
                    <a:ext uri="{9D8B030D-6E8A-4147-A177-3AD203B41FA5}">
                      <a16:colId xmlns:a16="http://schemas.microsoft.com/office/drawing/2014/main" xmlns="" val="20003"/>
                    </a:ext>
                  </a:extLst>
                </a:gridCol>
              </a:tblGrid>
              <a:tr h="447142">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學校</a:t>
                      </a:r>
                    </a:p>
                  </a:txBody>
                  <a:tcPr marL="4605" marR="4605" marT="4605"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特色班別名稱</a:t>
                      </a:r>
                    </a:p>
                  </a:txBody>
                  <a:tcPr marL="4605" marR="4605" marT="4605"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招生數</a:t>
                      </a:r>
                    </a:p>
                  </a:txBody>
                  <a:tcPr marL="4605" marR="4605" marT="4605"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總數</a:t>
                      </a:r>
                    </a:p>
                  </a:txBody>
                  <a:tcPr marL="4605" marR="4605" marT="4605" marB="0" anchor="ctr">
                    <a:solidFill>
                      <a:srgbClr val="E78712"/>
                    </a:solidFill>
                  </a:tcPr>
                </a:tc>
                <a:extLst>
                  <a:ext uri="{0D108BD9-81ED-4DB2-BD59-A6C34878D82A}">
                    <a16:rowId xmlns:a16="http://schemas.microsoft.com/office/drawing/2014/main" xmlns="" val="10000"/>
                  </a:ext>
                </a:extLst>
              </a:tr>
              <a:tr h="309600">
                <a:tc rowSpan="4">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光華高中</a:t>
                      </a:r>
                    </a:p>
                  </a:txBody>
                  <a:tcPr marL="4605" marR="4605" marT="4605" marB="0" anchor="ctr">
                    <a:solidFill>
                      <a:srgbClr val="E7871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多媒體設計科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動</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漫</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國際特色班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rowSpan="4">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161</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a16="http://schemas.microsoft.com/office/drawing/2014/main" xmlns="" val="10001"/>
                  </a:ext>
                </a:extLst>
              </a:tr>
              <a:tr h="309600">
                <a:tc vMerge="1">
                  <a:txBody>
                    <a:bodyPr/>
                    <a:lstStyle/>
                    <a:p>
                      <a:endParaRPr lang="zh-TW"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幼兒保育科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幼教</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職場實務</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endParaRPr lang="zh-TW" altLang="en-US"/>
                    </a:p>
                  </a:txBody>
                  <a:tcPr/>
                </a:tc>
                <a:extLst>
                  <a:ext uri="{0D108BD9-81ED-4DB2-BD59-A6C34878D82A}">
                    <a16:rowId xmlns:a16="http://schemas.microsoft.com/office/drawing/2014/main" xmlns="" val="10002"/>
                  </a:ext>
                </a:extLst>
              </a:tr>
              <a:tr h="30960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餐飲管理科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美食</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文化特色</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endParaRPr lang="zh-TW" altLang="en-US"/>
                    </a:p>
                  </a:txBody>
                  <a:tcPr/>
                </a:tc>
                <a:extLst>
                  <a:ext uri="{0D108BD9-81ED-4DB2-BD59-A6C34878D82A}">
                    <a16:rowId xmlns:a16="http://schemas.microsoft.com/office/drawing/2014/main" xmlns="" val="10003"/>
                  </a:ext>
                </a:extLst>
              </a:tr>
              <a:tr h="309600">
                <a:tc vMerge="1">
                  <a:txBody>
                    <a:bodyPr/>
                    <a:lstStyle/>
                    <a:p>
                      <a:pPr marL="0" algn="ctr" defTabSz="914400" rtl="0" eaLnBrk="1" fontAlgn="ctr" latinLnBrk="0" hangingPunct="1"/>
                      <a:endParaRPr lang="zh-TW" altLang="en-US" sz="2400" u="none" strike="noStrike" kern="1200" dirty="0">
                        <a:solidFill>
                          <a:srgbClr val="FF0000"/>
                        </a:solidFill>
                        <a:effectLst/>
                        <a:latin typeface="+mn-lt"/>
                        <a:ea typeface="+mn-ea"/>
                        <a:cs typeface="+mn-cs"/>
                      </a:endParaRPr>
                    </a:p>
                  </a:txBody>
                  <a:tcPr marL="4605" marR="4605" marT="4605" marB="0" anchor="ctr">
                    <a:solidFill>
                      <a:srgbClr val="E78712"/>
                    </a:solidFill>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流行服飾科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時尚新創特色班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 </a:t>
                      </a:r>
                      <a:r>
                        <a:rPr lang="en-US" altLang="zh-TW"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[108</a:t>
                      </a:r>
                      <a:r>
                        <a:rPr lang="zh-TW" altLang="en-US"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新</a:t>
                      </a:r>
                      <a:r>
                        <a:rPr lang="en-US" altLang="zh-TW"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23</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mn-lt"/>
                        <a:ea typeface="+mn-ea"/>
                        <a:cs typeface="+mn-cs"/>
                      </a:endParaRPr>
                    </a:p>
                  </a:txBody>
                  <a:tcPr marL="4605" marR="4605" marT="4605" marB="0" anchor="ctr"/>
                </a:tc>
                <a:extLst>
                  <a:ext uri="{0D108BD9-81ED-4DB2-BD59-A6C34878D82A}">
                    <a16:rowId xmlns:a16="http://schemas.microsoft.com/office/drawing/2014/main" xmlns="" val="4240447073"/>
                  </a:ext>
                </a:extLst>
              </a:tr>
              <a:tr h="309600">
                <a:tc rowSpan="7">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北門農工</a:t>
                      </a:r>
                    </a:p>
                  </a:txBody>
                  <a:tcPr marL="4605" marR="4605" marT="4605" marB="0" anchor="ctr">
                    <a:solidFill>
                      <a:srgbClr val="E7871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機械</a:t>
                      </a: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科</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rowSpan="7">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162</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a16="http://schemas.microsoft.com/office/drawing/2014/main" xmlns="" val="1021879589"/>
                  </a:ext>
                </a:extLst>
              </a:tr>
              <a:tr h="309600">
                <a:tc vMerge="1">
                  <a:txBody>
                    <a:bodyPr/>
                    <a:lstStyle/>
                    <a:p>
                      <a:pPr marL="0" algn="ctr" defTabSz="914400" rtl="0" eaLnBrk="1" fontAlgn="ctr" latinLnBrk="0" hangingPunct="1"/>
                      <a:endPar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土木科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營建實務班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34</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a16="http://schemas.microsoft.com/office/drawing/2014/main" xmlns="" val="10004"/>
                  </a:ext>
                </a:extLst>
              </a:tr>
              <a:tr h="30960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電子商務科</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4605" marR="4605" marT="4605" marB="0" anchor="ctr"/>
                </a:tc>
                <a:tc vMerge="1">
                  <a:txBody>
                    <a:bodyPr/>
                    <a:lstStyle/>
                    <a:p>
                      <a:endParaRPr lang="zh-TW" altLang="en-US"/>
                    </a:p>
                  </a:txBody>
                  <a:tcPr/>
                </a:tc>
                <a:extLst>
                  <a:ext uri="{0D108BD9-81ED-4DB2-BD59-A6C34878D82A}">
                    <a16:rowId xmlns:a16="http://schemas.microsoft.com/office/drawing/2014/main" xmlns="" val="10005"/>
                  </a:ext>
                </a:extLst>
              </a:tr>
              <a:tr h="309600">
                <a:tc vMerge="1">
                  <a:txBody>
                    <a:bodyPr/>
                    <a:lstStyle/>
                    <a:p>
                      <a:endParaRPr lang="zh-TW"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造園</a:t>
                      </a: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科</a:t>
                      </a:r>
                      <a:r>
                        <a:rPr lang="en-US" altLang="zh-TW"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[108</a:t>
                      </a:r>
                      <a:r>
                        <a:rPr lang="zh-TW" altLang="en-US"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新</a:t>
                      </a:r>
                      <a:r>
                        <a:rPr lang="en-US" altLang="zh-TW"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endParaRPr lang="zh-TW" altLang="en-US"/>
                    </a:p>
                  </a:txBody>
                  <a:tcPr/>
                </a:tc>
                <a:extLst>
                  <a:ext uri="{0D108BD9-81ED-4DB2-BD59-A6C34878D82A}">
                    <a16:rowId xmlns:a16="http://schemas.microsoft.com/office/drawing/2014/main" xmlns="" val="10006"/>
                  </a:ext>
                </a:extLst>
              </a:tr>
              <a:tr h="309600">
                <a:tc vMerge="1">
                  <a:txBody>
                    <a:bodyPr/>
                    <a:lstStyle/>
                    <a:p>
                      <a:pPr marL="0" algn="ctr" defTabSz="914400" rtl="0" eaLnBrk="1" fontAlgn="ctr" latinLnBrk="0" hangingPunct="1"/>
                      <a:endParaRPr lang="zh-TW" altLang="en-US" sz="2400" u="none" strike="noStrike" kern="1200" dirty="0">
                        <a:solidFill>
                          <a:srgbClr val="FF0000"/>
                        </a:solidFill>
                        <a:effectLst/>
                        <a:latin typeface="+mn-lt"/>
                        <a:ea typeface="+mn-ea"/>
                        <a:cs typeface="+mn-cs"/>
                      </a:endParaRPr>
                    </a:p>
                  </a:txBody>
                  <a:tcPr marL="4605" marR="4605" marT="4605" marB="0" anchor="ctr">
                    <a:solidFill>
                      <a:srgbClr val="E7871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畜產保健科</a:t>
                      </a:r>
                      <a:r>
                        <a:rPr lang="en-US" altLang="zh-TW"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[108</a:t>
                      </a:r>
                      <a:r>
                        <a:rPr lang="zh-TW" altLang="en-US"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新</a:t>
                      </a:r>
                      <a:r>
                        <a:rPr lang="en-US" altLang="zh-TW"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rgbClr val="FF0000"/>
                        </a:solidFill>
                        <a:effectLst/>
                        <a:latin typeface="+mn-lt"/>
                        <a:ea typeface="+mn-ea"/>
                        <a:cs typeface="+mn-cs"/>
                      </a:endParaRPr>
                    </a:p>
                  </a:txBody>
                  <a:tcPr marL="4605" marR="4605" marT="4605" marB="0" anchor="ctr"/>
                </a:tc>
                <a:extLst>
                  <a:ext uri="{0D108BD9-81ED-4DB2-BD59-A6C34878D82A}">
                    <a16:rowId xmlns:a16="http://schemas.microsoft.com/office/drawing/2014/main" xmlns="" val="3464219605"/>
                  </a:ext>
                </a:extLst>
              </a:tr>
              <a:tr h="309600">
                <a:tc vMerge="1">
                  <a:txBody>
                    <a:bodyPr/>
                    <a:lstStyle/>
                    <a:p>
                      <a:pPr marL="0" algn="ctr" defTabSz="914400" rtl="0" eaLnBrk="1" fontAlgn="ctr" latinLnBrk="0" hangingPunct="1"/>
                      <a:endParaRPr lang="zh-TW" altLang="en-US" sz="2400" u="none" strike="noStrike" kern="1200" dirty="0">
                        <a:solidFill>
                          <a:srgbClr val="FF0000"/>
                        </a:solidFill>
                        <a:effectLst/>
                        <a:latin typeface="+mn-lt"/>
                        <a:ea typeface="+mn-ea"/>
                        <a:cs typeface="+mn-cs"/>
                      </a:endParaRPr>
                    </a:p>
                  </a:txBody>
                  <a:tcPr marL="4605" marR="4605" marT="4605" marB="0" anchor="ctr">
                    <a:solidFill>
                      <a:srgbClr val="E7871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食品加工科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食品加工實務班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[108</a:t>
                      </a:r>
                      <a:r>
                        <a:rPr lang="zh-TW" altLang="en-US"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新</a:t>
                      </a:r>
                      <a:r>
                        <a:rPr lang="en-US" altLang="zh-TW"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34</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rgbClr val="FF0000"/>
                        </a:solidFill>
                        <a:effectLst/>
                        <a:latin typeface="+mn-lt"/>
                        <a:ea typeface="+mn-ea"/>
                        <a:cs typeface="+mn-cs"/>
                      </a:endParaRPr>
                    </a:p>
                  </a:txBody>
                  <a:tcPr marL="4605" marR="4605" marT="4605" marB="0" anchor="ctr"/>
                </a:tc>
                <a:extLst>
                  <a:ext uri="{0D108BD9-81ED-4DB2-BD59-A6C34878D82A}">
                    <a16:rowId xmlns:a16="http://schemas.microsoft.com/office/drawing/2014/main" xmlns="" val="1446555281"/>
                  </a:ext>
                </a:extLst>
              </a:tr>
              <a:tr h="309600">
                <a:tc vMerge="1">
                  <a:txBody>
                    <a:bodyPr/>
                    <a:lstStyle/>
                    <a:p>
                      <a:pPr marL="0" algn="ctr" defTabSz="914400" rtl="0" eaLnBrk="1" fontAlgn="ctr" latinLnBrk="0" hangingPunct="1"/>
                      <a:endParaRPr lang="zh-TW" altLang="en-US" sz="2400" u="none" strike="noStrike" kern="1200" dirty="0">
                        <a:solidFill>
                          <a:srgbClr val="FF0000"/>
                        </a:solidFill>
                        <a:effectLst/>
                        <a:latin typeface="+mn-lt"/>
                        <a:ea typeface="+mn-ea"/>
                        <a:cs typeface="+mn-cs"/>
                      </a:endParaRPr>
                    </a:p>
                  </a:txBody>
                  <a:tcPr marL="4605" marR="4605" marT="4605" marB="0" anchor="ctr">
                    <a:solidFill>
                      <a:srgbClr val="E7871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電腦機械製圖科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電腦輔助設計製圖與製造班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en-US" altLang="zh-TW"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[108</a:t>
                      </a:r>
                      <a:r>
                        <a:rPr lang="zh-TW" altLang="en-US"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新</a:t>
                      </a:r>
                      <a:r>
                        <a:rPr lang="en-US" altLang="zh-TW" sz="2000" u="none" strike="noStrike" kern="1200" dirty="0" smtClean="0">
                          <a:solidFill>
                            <a:srgbClr val="3333FF"/>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34</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rgbClr val="FF0000"/>
                        </a:solidFill>
                        <a:effectLst/>
                        <a:latin typeface="+mn-lt"/>
                        <a:ea typeface="+mn-ea"/>
                        <a:cs typeface="+mn-cs"/>
                      </a:endParaRPr>
                    </a:p>
                  </a:txBody>
                  <a:tcPr marL="4605" marR="4605" marT="4605" marB="0" anchor="ctr"/>
                </a:tc>
                <a:extLst>
                  <a:ext uri="{0D108BD9-81ED-4DB2-BD59-A6C34878D82A}">
                    <a16:rowId xmlns:a16="http://schemas.microsoft.com/office/drawing/2014/main" xmlns="" val="932814324"/>
                  </a:ext>
                </a:extLst>
              </a:tr>
              <a:tr h="309600">
                <a:tc rowSpan="6">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南英商工</a:t>
                      </a:r>
                    </a:p>
                  </a:txBody>
                  <a:tcPr marL="4605" marR="4605" marT="4605" marB="0" anchor="ctr">
                    <a:solidFill>
                      <a:srgbClr val="E78712"/>
                    </a:solidFill>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汽車科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先進</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檢修實務</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特色班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rowSpan="6">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213</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a16="http://schemas.microsoft.com/office/drawing/2014/main" xmlns="" val="10007"/>
                  </a:ext>
                </a:extLst>
              </a:tr>
              <a:tr h="30960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觀光事業科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國際</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旅運專</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endParaRPr lang="zh-TW" altLang="en-US"/>
                    </a:p>
                  </a:txBody>
                  <a:tcPr/>
                </a:tc>
                <a:extLst>
                  <a:ext uri="{0D108BD9-81ED-4DB2-BD59-A6C34878D82A}">
                    <a16:rowId xmlns:a16="http://schemas.microsoft.com/office/drawing/2014/main" xmlns="" val="10008"/>
                  </a:ext>
                </a:extLst>
              </a:tr>
              <a:tr h="30960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多媒體動畫科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電</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競遊戲設計</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endParaRPr lang="zh-TW" altLang="en-US"/>
                    </a:p>
                  </a:txBody>
                  <a:tcPr/>
                </a:tc>
                <a:extLst>
                  <a:ext uri="{0D108BD9-81ED-4DB2-BD59-A6C34878D82A}">
                    <a16:rowId xmlns:a16="http://schemas.microsoft.com/office/drawing/2014/main" xmlns="" val="10009"/>
                  </a:ext>
                </a:extLst>
              </a:tr>
              <a:tr h="30960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應用日語科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日文特色班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endParaRPr lang="zh-TW" altLang="en-US"/>
                    </a:p>
                  </a:txBody>
                  <a:tcPr/>
                </a:tc>
                <a:extLst>
                  <a:ext uri="{0D108BD9-81ED-4DB2-BD59-A6C34878D82A}">
                    <a16:rowId xmlns:a16="http://schemas.microsoft.com/office/drawing/2014/main" xmlns="" val="10010"/>
                  </a:ext>
                </a:extLst>
              </a:tr>
              <a:tr h="30960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餐飲管理科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餐飲廚藝班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endParaRPr lang="zh-TW" altLang="en-US"/>
                    </a:p>
                  </a:txBody>
                  <a:tcPr/>
                </a:tc>
                <a:extLst>
                  <a:ext uri="{0D108BD9-81ED-4DB2-BD59-A6C34878D82A}">
                    <a16:rowId xmlns:a16="http://schemas.microsoft.com/office/drawing/2014/main" xmlns="" val="10011"/>
                  </a:ext>
                </a:extLst>
              </a:tr>
              <a:tr h="30960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電影電視科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影視</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才藝特色</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endParaRPr lang="zh-TW" altLang="en-US"/>
                    </a:p>
                  </a:txBody>
                  <a:tcPr/>
                </a:tc>
                <a:extLst>
                  <a:ext uri="{0D108BD9-81ED-4DB2-BD59-A6C34878D82A}">
                    <a16:rowId xmlns:a16="http://schemas.microsoft.com/office/drawing/2014/main" xmlns="" val="10012"/>
                  </a:ext>
                </a:extLst>
              </a:tr>
            </a:tbl>
          </a:graphicData>
        </a:graphic>
      </p:graphicFrame>
      <p:sp>
        <p:nvSpPr>
          <p:cNvPr id="166986"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44B45B-264F-4506-B2AB-112FF30FD8B4}" type="slidenum">
              <a:rPr kumimoji="0" lang="zh-TW" altLang="en-US" smtClean="0">
                <a:solidFill>
                  <a:srgbClr val="FEFFFF"/>
                </a:solidFill>
                <a:latin typeface="Century Gothic" panose="020B0502020202020204" pitchFamily="34" charset="0"/>
              </a:rPr>
              <a:pPr/>
              <a:t>98</a:t>
            </a:fld>
            <a:endParaRPr kumimoji="0" lang="zh-TW" altLang="en-US" smtClean="0">
              <a:solidFill>
                <a:srgbClr val="FEFFFF"/>
              </a:solidFill>
              <a:latin typeface="Century Gothic" panose="020B0502020202020204" pitchFamily="34" charset="0"/>
            </a:endParaRPr>
          </a:p>
        </p:txBody>
      </p:sp>
      <p:sp>
        <p:nvSpPr>
          <p:cNvPr id="5" name="標題 1"/>
          <p:cNvSpPr>
            <a:spLocks noGrp="1"/>
          </p:cNvSpPr>
          <p:nvPr>
            <p:ph type="title"/>
          </p:nvPr>
        </p:nvSpPr>
        <p:spPr>
          <a:xfrm>
            <a:off x="2207869" y="569895"/>
            <a:ext cx="6838567" cy="506776"/>
          </a:xfrm>
        </p:spPr>
        <p:txBody>
          <a:bodyPr/>
          <a:lstStyle/>
          <a:p>
            <a:pPr eaLnBrk="1" hangingPunct="1"/>
            <a:r>
              <a:rPr kumimoji="1" lang="zh-TW" altLang="en-US" sz="2800" dirty="0" smtClean="0">
                <a:solidFill>
                  <a:srgbClr val="C00000"/>
                </a:solidFill>
                <a:latin typeface="標楷體" panose="03000509000000000000" pitchFamily="65" charset="-120"/>
                <a:ea typeface="標楷體" panose="03000509000000000000" pitchFamily="65" charset="-120"/>
              </a:rPr>
              <a:t>臺南區專業群科甄選入學辦理學校</a:t>
            </a:r>
          </a:p>
        </p:txBody>
      </p:sp>
    </p:spTree>
    <p:extLst>
      <p:ext uri="{BB962C8B-B14F-4D97-AF65-F5344CB8AC3E}">
        <p14:creationId xmlns:p14="http://schemas.microsoft.com/office/powerpoint/2010/main" xmlns="" val="1360512488"/>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636714" y="146679"/>
            <a:ext cx="7417660" cy="569895"/>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a:t>
            </a:r>
            <a:r>
              <a:rPr kumimoji="0" lang="zh-TW" altLang="en-US" sz="3600" dirty="0" smtClean="0">
                <a:solidFill>
                  <a:srgbClr val="C00000"/>
                </a:solidFill>
                <a:latin typeface="標楷體" panose="03000509000000000000" pitchFamily="65" charset="-120"/>
                <a:ea typeface="標楷體" panose="03000509000000000000" pitchFamily="65" charset="-120"/>
              </a:rPr>
              <a:t>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smtClean="0">
                <a:solidFill>
                  <a:srgbClr val="C00000"/>
                </a:solidFill>
                <a:latin typeface="標楷體" panose="03000509000000000000" pitchFamily="65" charset="-120"/>
                <a:ea typeface="標楷體" panose="03000509000000000000" pitchFamily="65" charset="-120"/>
              </a:rPr>
              <a:t>專業</a:t>
            </a:r>
            <a:r>
              <a:rPr kumimoji="0" lang="zh-TW" altLang="en-US" sz="3600" dirty="0">
                <a:solidFill>
                  <a:srgbClr val="C00000"/>
                </a:solidFill>
                <a:latin typeface="標楷體" panose="03000509000000000000" pitchFamily="65" charset="-120"/>
                <a:ea typeface="標楷體" panose="03000509000000000000" pitchFamily="65" charset="-120"/>
              </a:rPr>
              <a:t>群</a:t>
            </a:r>
            <a:r>
              <a:rPr kumimoji="0" lang="zh-TW" altLang="en-US" sz="3600" dirty="0" smtClean="0">
                <a:solidFill>
                  <a:srgbClr val="C00000"/>
                </a:solidFill>
                <a:latin typeface="標楷體" panose="03000509000000000000" pitchFamily="65" charset="-120"/>
                <a:ea typeface="標楷體" panose="03000509000000000000" pitchFamily="65" charset="-120"/>
              </a:rPr>
              <a:t>科</a:t>
            </a:r>
            <a:r>
              <a:rPr kumimoji="0" lang="en-US" altLang="zh-TW" sz="3600" dirty="0" smtClean="0">
                <a:solidFill>
                  <a:srgbClr val="C00000"/>
                </a:solidFill>
                <a:latin typeface="標楷體" panose="03000509000000000000" pitchFamily="65" charset="-120"/>
                <a:ea typeface="標楷體" panose="03000509000000000000" pitchFamily="65" charset="-120"/>
              </a:rPr>
              <a:t>4</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xmlns="" val="3356965913"/>
              </p:ext>
            </p:extLst>
          </p:nvPr>
        </p:nvGraphicFramePr>
        <p:xfrm>
          <a:off x="2252854" y="1301101"/>
          <a:ext cx="8719946" cy="5099702"/>
        </p:xfrm>
        <a:graphic>
          <a:graphicData uri="http://schemas.openxmlformats.org/drawingml/2006/table">
            <a:tbl>
              <a:tblPr>
                <a:tableStyleId>{5C22544A-7EE6-4342-B048-85BDC9FD1C3A}</a:tableStyleId>
              </a:tblPr>
              <a:tblGrid>
                <a:gridCol w="2335771">
                  <a:extLst>
                    <a:ext uri="{9D8B030D-6E8A-4147-A177-3AD203B41FA5}">
                      <a16:colId xmlns:a16="http://schemas.microsoft.com/office/drawing/2014/main" xmlns="" val="20000"/>
                    </a:ext>
                  </a:extLst>
                </a:gridCol>
                <a:gridCol w="4298200">
                  <a:extLst>
                    <a:ext uri="{9D8B030D-6E8A-4147-A177-3AD203B41FA5}">
                      <a16:colId xmlns:a16="http://schemas.microsoft.com/office/drawing/2014/main" xmlns="" val="20001"/>
                    </a:ext>
                  </a:extLst>
                </a:gridCol>
                <a:gridCol w="1238250">
                  <a:extLst>
                    <a:ext uri="{9D8B030D-6E8A-4147-A177-3AD203B41FA5}">
                      <a16:colId xmlns:a16="http://schemas.microsoft.com/office/drawing/2014/main" xmlns="" val="20002"/>
                    </a:ext>
                  </a:extLst>
                </a:gridCol>
                <a:gridCol w="847725">
                  <a:extLst>
                    <a:ext uri="{9D8B030D-6E8A-4147-A177-3AD203B41FA5}">
                      <a16:colId xmlns:a16="http://schemas.microsoft.com/office/drawing/2014/main" xmlns="" val="20003"/>
                    </a:ext>
                  </a:extLst>
                </a:gridCol>
              </a:tblGrid>
              <a:tr h="447142">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學校</a:t>
                      </a:r>
                    </a:p>
                  </a:txBody>
                  <a:tcPr marL="4605" marR="4605" marT="4605" marB="0" anchor="ctr">
                    <a:solidFill>
                      <a:srgbClr val="E78712"/>
                    </a:solidFill>
                  </a:tcPr>
                </a:tc>
                <a:tc>
                  <a:txBody>
                    <a:bodyPr/>
                    <a:lstStyle/>
                    <a:p>
                      <a:pPr marL="0" algn="ctr" defTabSz="914400" rtl="0" eaLnBrk="1" fontAlgn="ctr" latinLnBrk="0" hangingPunct="1"/>
                      <a:r>
                        <a:rPr lang="zh-TW" altLang="en-US" sz="2400" u="none" strike="noStrike" kern="1200" dirty="0" smtClean="0">
                          <a:solidFill>
                            <a:schemeClr val="bg1"/>
                          </a:solidFill>
                          <a:effectLst/>
                          <a:latin typeface="標楷體" panose="03000509000000000000" pitchFamily="65" charset="-120"/>
                          <a:ea typeface="標楷體" panose="03000509000000000000" pitchFamily="65" charset="-120"/>
                          <a:cs typeface="+mn-cs"/>
                        </a:rPr>
                        <a:t>色</a:t>
                      </a:r>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班別名稱</a:t>
                      </a:r>
                    </a:p>
                  </a:txBody>
                  <a:tcPr marL="4605" marR="4605" marT="4605" marB="0" anchor="ctr">
                    <a:solidFill>
                      <a:srgbClr val="E78712"/>
                    </a:solidFill>
                  </a:tcPr>
                </a:tc>
                <a:tc>
                  <a:txBody>
                    <a:bodyPr/>
                    <a:lstStyle/>
                    <a:p>
                      <a:pPr marL="0" algn="ctr" defTabSz="914400" rtl="0" eaLnBrk="1" fontAlgn="ctr" latinLnBrk="0" hangingPunct="1"/>
                      <a:r>
                        <a:rPr lang="zh-TW" altLang="en-US" sz="2000" u="none" strike="noStrike" kern="1200" dirty="0">
                          <a:solidFill>
                            <a:schemeClr val="bg1"/>
                          </a:solidFill>
                          <a:effectLst/>
                          <a:latin typeface="標楷體" panose="03000509000000000000" pitchFamily="65" charset="-120"/>
                          <a:ea typeface="標楷體" panose="03000509000000000000" pitchFamily="65" charset="-120"/>
                          <a:cs typeface="+mn-cs"/>
                        </a:rPr>
                        <a:t>招生數</a:t>
                      </a:r>
                    </a:p>
                  </a:txBody>
                  <a:tcPr marL="4605" marR="4605" marT="4605"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總數</a:t>
                      </a:r>
                    </a:p>
                  </a:txBody>
                  <a:tcPr marL="4605" marR="4605" marT="4605" marB="0" anchor="ctr">
                    <a:solidFill>
                      <a:srgbClr val="E78712"/>
                    </a:solidFill>
                  </a:tcPr>
                </a:tc>
                <a:extLst>
                  <a:ext uri="{0D108BD9-81ED-4DB2-BD59-A6C34878D82A}">
                    <a16:rowId xmlns:a16="http://schemas.microsoft.com/office/drawing/2014/main" xmlns="" val="10000"/>
                  </a:ext>
                </a:extLst>
              </a:tr>
              <a:tr h="422960">
                <a:tc rowSpan="5">
                  <a:txBody>
                    <a:bodyPr/>
                    <a:lstStyle/>
                    <a:p>
                      <a:pPr marL="0" algn="l"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長榮女中</a:t>
                      </a:r>
                    </a:p>
                  </a:txBody>
                  <a:tcPr marL="4605" marR="4605" marT="4605" marB="0" anchor="ctr">
                    <a:solidFill>
                      <a:srgbClr val="E78712"/>
                    </a:solidFill>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美容科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亮麗美妝班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rowSpan="5">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230</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a16="http://schemas.microsoft.com/office/drawing/2014/main" xmlns="" val="10013"/>
                  </a:ext>
                </a:extLst>
              </a:tr>
              <a:tr h="42296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美容科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幸福</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魔髮</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師班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endParaRPr lang="zh-TW" altLang="en-US"/>
                    </a:p>
                  </a:txBody>
                  <a:tcPr/>
                </a:tc>
                <a:extLst>
                  <a:ext uri="{0D108BD9-81ED-4DB2-BD59-A6C34878D82A}">
                    <a16:rowId xmlns:a16="http://schemas.microsoft.com/office/drawing/2014/main" xmlns="" val="10014"/>
                  </a:ext>
                </a:extLst>
              </a:tr>
              <a:tr h="42296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觀光事業科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府城</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古蹟</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美食休閒班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endParaRPr lang="zh-TW" altLang="en-US"/>
                    </a:p>
                  </a:txBody>
                  <a:tcPr/>
                </a:tc>
                <a:extLst>
                  <a:ext uri="{0D108BD9-81ED-4DB2-BD59-A6C34878D82A}">
                    <a16:rowId xmlns:a16="http://schemas.microsoft.com/office/drawing/2014/main" xmlns="" val="10015"/>
                  </a:ext>
                </a:extLst>
              </a:tr>
              <a:tr h="42296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餐飲管理科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茶</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飲</a:t>
                      </a:r>
                      <a:r>
                        <a:rPr lang="zh-TW" altLang="en-US"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文化班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endParaRPr lang="zh-TW" altLang="en-US"/>
                    </a:p>
                  </a:txBody>
                  <a:tcPr/>
                </a:tc>
                <a:extLst>
                  <a:ext uri="{0D108BD9-81ED-4DB2-BD59-A6C34878D82A}">
                    <a16:rowId xmlns:a16="http://schemas.microsoft.com/office/drawing/2014/main" xmlns="" val="10016"/>
                  </a:ext>
                </a:extLst>
              </a:tr>
              <a:tr h="42296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時尚造型科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新娘秘書班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vMerge="1">
                  <a:txBody>
                    <a:bodyPr/>
                    <a:lstStyle/>
                    <a:p>
                      <a:endParaRPr lang="zh-TW" altLang="en-US"/>
                    </a:p>
                  </a:txBody>
                  <a:tcPr/>
                </a:tc>
                <a:extLst>
                  <a:ext uri="{0D108BD9-81ED-4DB2-BD59-A6C34878D82A}">
                    <a16:rowId xmlns:a16="http://schemas.microsoft.com/office/drawing/2014/main" xmlns="" val="10017"/>
                  </a:ext>
                </a:extLst>
              </a:tr>
              <a:tr h="4229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臺南海事</a:t>
                      </a:r>
                      <a:r>
                        <a:rPr lang="en-US" altLang="zh-TW"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[108</a:t>
                      </a:r>
                      <a:r>
                        <a:rPr lang="zh-TW" altLang="en-US"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新</a:t>
                      </a:r>
                      <a:r>
                        <a:rPr lang="en-US" altLang="zh-TW"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a:t>
                      </a:r>
                      <a:endPar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68580" marR="59055" indent="0" algn="l" defTabSz="342900" rtl="0" eaLnBrk="1" fontAlgn="auto" latinLnBrk="0" hangingPunct="1">
                        <a:lnSpc>
                          <a:spcPct val="100000"/>
                        </a:lnSpc>
                        <a:spcBef>
                          <a:spcPts val="230"/>
                        </a:spcBef>
                        <a:spcAft>
                          <a:spcPts val="0"/>
                        </a:spcAft>
                        <a:buClrTx/>
                        <a:buSzTx/>
                        <a:buFontTx/>
                        <a:buNone/>
                        <a:tabLst/>
                        <a:defRPr/>
                      </a:pP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電子科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AI智慧型機器人特色菁英班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rgbClr val="3939FF"/>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a16="http://schemas.microsoft.com/office/drawing/2014/main" xmlns="" val="1987931704"/>
                  </a:ext>
                </a:extLst>
              </a:tr>
              <a:tr h="4229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zh-TW"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曾文家商</a:t>
                      </a:r>
                      <a:r>
                        <a:rPr lang="en-US" altLang="zh-TW"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[108</a:t>
                      </a:r>
                      <a:r>
                        <a:rPr lang="zh-TW" altLang="en-US"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新</a:t>
                      </a:r>
                      <a:r>
                        <a:rPr lang="en-US" altLang="zh-TW"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a:t>
                      </a:r>
                      <a:endPar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餐飲管理科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廚藝管理班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rgbClr val="3939FF"/>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a16="http://schemas.microsoft.com/office/drawing/2014/main" xmlns="" val="2286485949"/>
                  </a:ext>
                </a:extLst>
              </a:tr>
              <a:tr h="422960">
                <a:tc rowSpan="4">
                  <a:txBody>
                    <a:bodyPr/>
                    <a:lstStyle/>
                    <a:p>
                      <a:pPr marL="0" algn="l" defTabSz="914400" rtl="0" eaLnBrk="1" fontAlgn="ctr" latinLnBrk="0" hangingPunct="1"/>
                      <a:r>
                        <a:rPr lang="zh-TW" altLang="zh-TW"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育德</a:t>
                      </a:r>
                      <a:r>
                        <a:rPr lang="zh-TW" altLang="en-US"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工家</a:t>
                      </a:r>
                      <a:r>
                        <a:rPr lang="en-US" altLang="zh-TW"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[108</a:t>
                      </a:r>
                      <a:r>
                        <a:rPr lang="zh-TW" altLang="en-US"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新</a:t>
                      </a:r>
                      <a:r>
                        <a:rPr lang="en-US" altLang="zh-TW" sz="2400" u="none" strike="noStrike" kern="1200" dirty="0" smtClean="0">
                          <a:solidFill>
                            <a:srgbClr val="3333FF"/>
                          </a:solidFill>
                          <a:effectLst/>
                          <a:latin typeface="標楷體" panose="03000509000000000000" pitchFamily="65" charset="-120"/>
                          <a:ea typeface="標楷體" panose="03000509000000000000" pitchFamily="65" charset="-120"/>
                          <a:cs typeface="+mn-cs"/>
                        </a:rPr>
                        <a:t>]</a:t>
                      </a:r>
                      <a:endPar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65405" marR="59055" indent="0" algn="l" defTabSz="342900" rtl="0" eaLnBrk="1" fontAlgn="auto" latinLnBrk="0" hangingPunct="1">
                        <a:lnSpc>
                          <a:spcPts val="2660"/>
                        </a:lnSpc>
                        <a:spcBef>
                          <a:spcPts val="0"/>
                        </a:spcBef>
                        <a:spcAft>
                          <a:spcPts val="0"/>
                        </a:spcAft>
                        <a:buClrTx/>
                        <a:buSzTx/>
                        <a:buFontTx/>
                        <a:buNone/>
                        <a:tabLst/>
                        <a:defRPr/>
                      </a:pPr>
                      <a:r>
                        <a:rPr 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多媒體設計科</a:t>
                      </a:r>
                      <a:endParaRPr lang="zh-TW" sz="2000" u="none" strike="noStrike" kern="1200" dirty="0">
                        <a:solidFill>
                          <a:srgbClr val="3939FF"/>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marR="160020" indent="0" algn="ctr" defTabSz="914400" rtl="0" eaLnBrk="1" fontAlgn="ctr" latinLnBrk="0" hangingPunct="1">
                        <a:lnSpc>
                          <a:spcPct val="100000"/>
                        </a:lnSpc>
                        <a:spcAft>
                          <a:spcPts val="0"/>
                        </a:spcAft>
                        <a:buFont typeface="Arial" panose="020B0604020202020204" pitchFamily="34" charset="0"/>
                        <a:buNone/>
                      </a:pPr>
                      <a:r>
                        <a:rPr lang="zh-TW" altLang="en-US"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a:t>
                      </a:r>
                      <a:endParaRPr 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rowSpan="4">
                  <a:txBody>
                    <a:bodyPr/>
                    <a:lstStyle/>
                    <a:p>
                      <a:pPr marL="0" algn="ctr" defTabSz="914400" rtl="0" eaLnBrk="1" fontAlgn="ctr" latinLnBrk="0" hangingPunct="1"/>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112</a:t>
                      </a:r>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a16="http://schemas.microsoft.com/office/drawing/2014/main" xmlns="" val="3368722666"/>
                  </a:ext>
                </a:extLst>
              </a:tr>
              <a:tr h="422960">
                <a:tc vMerge="1">
                  <a:txBody>
                    <a:bodyPr/>
                    <a:lstStyle/>
                    <a:p>
                      <a:pPr marL="0" algn="ctr" defTabSz="914400" rtl="0" eaLnBrk="1" fontAlgn="ctr" latinLnBrk="0" hangingPunct="1"/>
                      <a:endPar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78740" algn="l">
                        <a:lnSpc>
                          <a:spcPts val="2275"/>
                        </a:lnSpc>
                        <a:spcAft>
                          <a:spcPts val="0"/>
                        </a:spcAft>
                      </a:pPr>
                      <a:r>
                        <a:rPr lang="zh-TW"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飛機修護科</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r>
                        <a:rPr 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航太</a:t>
                      </a: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產業菁英</a:t>
                      </a:r>
                      <a:r>
                        <a:rPr 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班</a:t>
                      </a:r>
                      <a:r>
                        <a:rPr lang="en-US" alt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sz="2000" u="none" strike="noStrike" kern="1200" dirty="0">
                        <a:solidFill>
                          <a:srgbClr val="3939FF"/>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marR="160020" indent="0" algn="ctr" defTabSz="914400" rtl="0" eaLnBrk="1" fontAlgn="ctr" latinLnBrk="0" hangingPunct="1">
                        <a:lnSpc>
                          <a:spcPct val="100000"/>
                        </a:lnSpc>
                        <a:spcAft>
                          <a:spcPts val="0"/>
                        </a:spcAft>
                        <a:buFont typeface="Arial" panose="020B0604020202020204" pitchFamily="34" charset="0"/>
                        <a:buNone/>
                      </a:pPr>
                      <a:r>
                        <a:rPr lang="zh-TW" altLang="en-US"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vMerge="1">
                  <a:txBody>
                    <a:bodyPr/>
                    <a:lstStyle/>
                    <a:p>
                      <a:endParaRPr lang="zh-TW" altLang="en-US" dirty="0">
                        <a:latin typeface="Times New Roman" panose="02020603050405020304" pitchFamily="18" charset="0"/>
                        <a:cs typeface="Times New Roman" panose="02020603050405020304" pitchFamily="18" charset="0"/>
                      </a:endParaRPr>
                    </a:p>
                  </a:txBody>
                  <a:tcPr marL="4605" marR="4605" marT="4605" marB="0" anchor="ctr"/>
                </a:tc>
                <a:extLst>
                  <a:ext uri="{0D108BD9-81ED-4DB2-BD59-A6C34878D82A}">
                    <a16:rowId xmlns:a16="http://schemas.microsoft.com/office/drawing/2014/main" xmlns="" val="1887760923"/>
                  </a:ext>
                </a:extLst>
              </a:tr>
              <a:tr h="422960">
                <a:tc vMerge="1">
                  <a:txBody>
                    <a:bodyPr/>
                    <a:lstStyle/>
                    <a:p>
                      <a:endParaRPr lang="zh-TW" altLang="en-US"/>
                    </a:p>
                  </a:txBody>
                  <a:tcPr/>
                </a:tc>
                <a:tc>
                  <a:txBody>
                    <a:bodyPr/>
                    <a:lstStyle/>
                    <a:p>
                      <a:pPr marL="66675" marR="59055" algn="l">
                        <a:lnSpc>
                          <a:spcPts val="2660"/>
                        </a:lnSpc>
                        <a:spcAft>
                          <a:spcPts val="0"/>
                        </a:spcAft>
                      </a:pP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時尚造型</a:t>
                      </a:r>
                      <a:r>
                        <a:rPr 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科</a:t>
                      </a:r>
                      <a:endParaRPr lang="zh-TW" sz="2000" u="none" strike="noStrike" kern="1200" dirty="0">
                        <a:solidFill>
                          <a:srgbClr val="3939FF"/>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marR="160020" indent="0" algn="ctr" defTabSz="914400" rtl="0" eaLnBrk="1" fontAlgn="ctr" latinLnBrk="0" hangingPunct="1">
                        <a:lnSpc>
                          <a:spcPct val="100000"/>
                        </a:lnSpc>
                        <a:spcAft>
                          <a:spcPts val="0"/>
                        </a:spcAft>
                        <a:buFont typeface="Arial" panose="020B0604020202020204" pitchFamily="34" charset="0"/>
                        <a:buNone/>
                      </a:pPr>
                      <a:r>
                        <a:rPr lang="zh-TW" altLang="en-US"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a:t>
                      </a:r>
                      <a:endParaRPr 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a16="http://schemas.microsoft.com/office/drawing/2014/main" xmlns="" val="4192163748"/>
                  </a:ext>
                </a:extLst>
              </a:tr>
              <a:tr h="422960">
                <a:tc vMerge="1">
                  <a:txBody>
                    <a:bodyPr/>
                    <a:lstStyle/>
                    <a:p>
                      <a:endParaRPr lang="zh-TW" altLang="en-US"/>
                    </a:p>
                  </a:txBody>
                  <a:tcPr/>
                </a:tc>
                <a:tc>
                  <a:txBody>
                    <a:bodyPr/>
                    <a:lstStyle/>
                    <a:p>
                      <a:pPr marL="66675" marR="59055" algn="l">
                        <a:lnSpc>
                          <a:spcPts val="2660"/>
                        </a:lnSpc>
                        <a:spcAft>
                          <a:spcPts val="0"/>
                        </a:spcAft>
                      </a:pP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餐飲管理</a:t>
                      </a:r>
                      <a:r>
                        <a:rPr lang="zh-TW" sz="2000" u="none" strike="noStrike" kern="1200" dirty="0" smtClean="0">
                          <a:solidFill>
                            <a:schemeClr val="tx1"/>
                          </a:solidFill>
                          <a:effectLst/>
                          <a:latin typeface="標楷體" panose="03000509000000000000" pitchFamily="65" charset="-120"/>
                          <a:ea typeface="標楷體" panose="03000509000000000000" pitchFamily="65" charset="-120"/>
                          <a:cs typeface="+mn-cs"/>
                        </a:rPr>
                        <a:t>科</a:t>
                      </a:r>
                      <a:endParaRPr lang="zh-TW" sz="2000" u="none" strike="noStrike" kern="1200" dirty="0">
                        <a:solidFill>
                          <a:srgbClr val="3939FF"/>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marR="160020" indent="0" algn="ctr" defTabSz="914400" rtl="0" eaLnBrk="1" fontAlgn="ctr" latinLnBrk="0" hangingPunct="1">
                        <a:lnSpc>
                          <a:spcPct val="100000"/>
                        </a:lnSpc>
                        <a:spcAft>
                          <a:spcPts val="0"/>
                        </a:spcAft>
                        <a:buFont typeface="Arial" panose="020B0604020202020204" pitchFamily="34" charset="0"/>
                        <a:buNone/>
                      </a:pPr>
                      <a:r>
                        <a:rPr lang="zh-TW" altLang="en-US"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a:t>
                      </a:r>
                      <a:endParaRPr 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a16="http://schemas.microsoft.com/office/drawing/2014/main" xmlns="" val="1251102818"/>
                  </a:ext>
                </a:extLst>
              </a:tr>
            </a:tbl>
          </a:graphicData>
        </a:graphic>
      </p:graphicFrame>
      <p:sp>
        <p:nvSpPr>
          <p:cNvPr id="166986" name="投影片編號版面配置區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44B45B-264F-4506-B2AB-112FF30FD8B4}" type="slidenum">
              <a:rPr kumimoji="0" lang="zh-TW" altLang="en-US" smtClean="0">
                <a:solidFill>
                  <a:srgbClr val="FEFFFF"/>
                </a:solidFill>
                <a:latin typeface="Century Gothic" panose="020B0502020202020204" pitchFamily="34" charset="0"/>
              </a:rPr>
              <a:pPr/>
              <a:t>99</a:t>
            </a:fld>
            <a:endParaRPr kumimoji="0" lang="zh-TW" altLang="en-US" smtClean="0">
              <a:solidFill>
                <a:srgbClr val="FEFFFF"/>
              </a:solidFill>
              <a:latin typeface="Century Gothic" panose="020B0502020202020204" pitchFamily="34" charset="0"/>
            </a:endParaRPr>
          </a:p>
        </p:txBody>
      </p:sp>
      <p:sp>
        <p:nvSpPr>
          <p:cNvPr id="5" name="標題 1"/>
          <p:cNvSpPr>
            <a:spLocks noGrp="1"/>
          </p:cNvSpPr>
          <p:nvPr>
            <p:ph type="title"/>
          </p:nvPr>
        </p:nvSpPr>
        <p:spPr>
          <a:xfrm>
            <a:off x="2338579" y="716574"/>
            <a:ext cx="6838567" cy="506776"/>
          </a:xfrm>
        </p:spPr>
        <p:txBody>
          <a:bodyPr/>
          <a:lstStyle/>
          <a:p>
            <a:pPr eaLnBrk="1" hangingPunct="1"/>
            <a:r>
              <a:rPr kumimoji="1" lang="zh-TW" altLang="en-US" sz="2800" dirty="0" smtClean="0">
                <a:solidFill>
                  <a:srgbClr val="C00000"/>
                </a:solidFill>
                <a:latin typeface="標楷體" panose="03000509000000000000" pitchFamily="65" charset="-120"/>
                <a:ea typeface="標楷體" panose="03000509000000000000" pitchFamily="65" charset="-120"/>
              </a:rPr>
              <a:t>臺南區專業群科甄選入學辦理學校</a:t>
            </a:r>
          </a:p>
        </p:txBody>
      </p:sp>
    </p:spTree>
    <p:extLst>
      <p:ext uri="{BB962C8B-B14F-4D97-AF65-F5344CB8AC3E}">
        <p14:creationId xmlns:p14="http://schemas.microsoft.com/office/powerpoint/2010/main" xmlns="" val="376859584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1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3.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4.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5.xml><?xml version="1.0" encoding="utf-8"?>
<a:theme xmlns:a="http://schemas.openxmlformats.org/drawingml/2006/main" name="5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6.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9851</TotalTime>
  <Words>14048</Words>
  <Application>Microsoft Office PowerPoint</Application>
  <PresentationFormat>自訂</PresentationFormat>
  <Paragraphs>2657</Paragraphs>
  <Slides>149</Slides>
  <Notes>43</Notes>
  <HiddenSlides>0</HiddenSlides>
  <MMClips>0</MMClips>
  <ScaleCrop>false</ScaleCrop>
  <HeadingPairs>
    <vt:vector size="6" baseType="variant">
      <vt:variant>
        <vt:lpstr>佈景主題</vt:lpstr>
      </vt:variant>
      <vt:variant>
        <vt:i4>7</vt:i4>
      </vt:variant>
      <vt:variant>
        <vt:lpstr>內嵌 OLE 伺服程式</vt:lpstr>
      </vt:variant>
      <vt:variant>
        <vt:i4>2</vt:i4>
      </vt:variant>
      <vt:variant>
        <vt:lpstr>投影片標題</vt:lpstr>
      </vt:variant>
      <vt:variant>
        <vt:i4>149</vt:i4>
      </vt:variant>
    </vt:vector>
  </HeadingPairs>
  <TitlesOfParts>
    <vt:vector size="158" baseType="lpstr">
      <vt:lpstr>絲縷</vt:lpstr>
      <vt:lpstr>1_絲縷</vt:lpstr>
      <vt:lpstr>2_絲縷</vt:lpstr>
      <vt:lpstr>3_絲縷</vt:lpstr>
      <vt:lpstr>5_絲縷</vt:lpstr>
      <vt:lpstr>自訂設計</vt:lpstr>
      <vt:lpstr>6_絲縷</vt:lpstr>
      <vt:lpstr>方程式</vt:lpstr>
      <vt:lpstr>Visio</vt:lpstr>
      <vt:lpstr>投影片 1</vt:lpstr>
      <vt:lpstr>簡報大綱</vt:lpstr>
      <vt:lpstr>投影片 3</vt:lpstr>
      <vt:lpstr>投影片 4</vt:lpstr>
      <vt:lpstr>十二年國教入學管道總覽</vt:lpstr>
      <vt:lpstr>12年國教入學管道(高級中等學校)</vt:lpstr>
      <vt:lpstr>投影片 7</vt:lpstr>
      <vt:lpstr>投影片 8</vt:lpstr>
      <vt:lpstr>投影片 9</vt:lpstr>
      <vt:lpstr>投影片 10</vt:lpstr>
      <vt:lpstr>投影片 11</vt:lpstr>
      <vt:lpstr>國中教育會考</vt:lpstr>
      <vt:lpstr>為什麼要考國中教育會考</vt:lpstr>
      <vt:lpstr>國中教育會考考什麼</vt:lpstr>
      <vt:lpstr>試題取材與命題原則</vt:lpstr>
      <vt:lpstr>素養導向試題的五大特色 未來Family，22期。https://gfamily.cwgv.com.tw/content/index/7199</vt:lpstr>
      <vt:lpstr>那一科?</vt:lpstr>
      <vt:lpstr>那一科?</vt:lpstr>
      <vt:lpstr>投影片 19</vt:lpstr>
      <vt:lpstr>國中教育會考  沒有版本  只有根本</vt:lpstr>
      <vt:lpstr>考試科目、時間及題數</vt:lpstr>
      <vt:lpstr>教育會考何時考</vt:lpstr>
      <vt:lpstr>教育會考成績的計算</vt:lpstr>
      <vt:lpstr>投影片 24</vt:lpstr>
      <vt:lpstr>107年會考各科三等級及四標示</vt:lpstr>
      <vt:lpstr>107年會考英語科閱讀與聽力答對題數對應能力等級對照表  </vt:lpstr>
      <vt:lpstr>英語科整體能力等級如何計算？</vt:lpstr>
      <vt:lpstr>107年會考英語科三等級四標示</vt:lpstr>
      <vt:lpstr>數學科整體能力等級如何計算？</vt:lpstr>
      <vt:lpstr>107年會考數學科三等級四標示</vt:lpstr>
      <vt:lpstr>數學科非選擇題 評分說明</vt:lpstr>
      <vt:lpstr>數學非選擇題評量的能力</vt:lpstr>
      <vt:lpstr>評分規準</vt:lpstr>
      <vt:lpstr>評分指引</vt:lpstr>
      <vt:lpstr>投影片 35</vt:lpstr>
      <vt:lpstr>閱卷委員的訓練</vt:lpstr>
      <vt:lpstr>評分機制</vt:lpstr>
      <vt:lpstr>投影片 38</vt:lpstr>
      <vt:lpstr>臺南區免試入學</vt:lpstr>
      <vt:lpstr>(一)免試入學就學區規劃-1</vt:lpstr>
      <vt:lpstr>投影片 41</vt:lpstr>
      <vt:lpstr>投影片 42</vt:lpstr>
      <vt:lpstr>共同就學區</vt:lpstr>
      <vt:lpstr>投影片 44</vt:lpstr>
      <vt:lpstr>(二)特殊情形變更學區申請 </vt:lpstr>
      <vt:lpstr>(三)免試入學作業程序</vt:lpstr>
      <vt:lpstr>投影片 47</vt:lpstr>
      <vt:lpstr>(五)免試入學同分比序-1</vt:lpstr>
      <vt:lpstr>投影片 49</vt:lpstr>
      <vt:lpstr>(六)超額比序-志願序1 (10分)</vt:lpstr>
      <vt:lpstr>投影片 51</vt:lpstr>
      <vt:lpstr>投影片 52</vt:lpstr>
      <vt:lpstr>投影片 53</vt:lpstr>
      <vt:lpstr>投影片 54</vt:lpstr>
      <vt:lpstr>投影片 55</vt:lpstr>
      <vt:lpstr>投影片 56</vt:lpstr>
      <vt:lpstr>投影片 57</vt:lpstr>
      <vt:lpstr>投影片 58</vt:lpstr>
      <vt:lpstr>投影片 59</vt:lpstr>
      <vt:lpstr>投影片 60</vt:lpstr>
      <vt:lpstr>(九)多元學習-競賽成績1(10分)</vt:lpstr>
      <vt:lpstr>投影片 62</vt:lpstr>
      <vt:lpstr>投影片 63</vt:lpstr>
      <vt:lpstr>投影片 64</vt:lpstr>
      <vt:lpstr>投影片 65</vt:lpstr>
      <vt:lpstr>投影片 66</vt:lpstr>
      <vt:lpstr>投影片 67</vt:lpstr>
      <vt:lpstr>投影片 68</vt:lpstr>
      <vt:lpstr>(十)超額比序-就近入學(10分)</vt:lpstr>
      <vt:lpstr>(十一)就近入學(以善化區為例)</vt:lpstr>
      <vt:lpstr>(十一)免試入學報名流程</vt:lpstr>
      <vt:lpstr>免試入學之個別序位</vt:lpstr>
      <vt:lpstr>投影片 73</vt:lpstr>
      <vt:lpstr>個別序位分數</vt:lpstr>
      <vt:lpstr>投影片 75</vt:lpstr>
      <vt:lpstr>(十三)免試續招1</vt:lpstr>
      <vt:lpstr>投影片 77</vt:lpstr>
      <vt:lpstr>投影片 78</vt:lpstr>
      <vt:lpstr>投影片 79</vt:lpstr>
      <vt:lpstr>投影片 80</vt:lpstr>
      <vt:lpstr>投影片 81</vt:lpstr>
      <vt:lpstr>投影片 82</vt:lpstr>
      <vt:lpstr>投影片 83</vt:lpstr>
      <vt:lpstr>投影片 84</vt:lpstr>
      <vt:lpstr>投影片 85</vt:lpstr>
      <vt:lpstr>投影片 86</vt:lpstr>
      <vt:lpstr>投影片 87</vt:lpstr>
      <vt:lpstr>五、特色招生甄選入學</vt:lpstr>
      <vt:lpstr>(一)特色招生甄選入學---藝術才能班1</vt:lpstr>
      <vt:lpstr>投影片 90</vt:lpstr>
      <vt:lpstr>投影片 91</vt:lpstr>
      <vt:lpstr>投影片 92</vt:lpstr>
      <vt:lpstr>臺南區體育班甄選入學學校</vt:lpstr>
      <vt:lpstr>投影片 94</vt:lpstr>
      <vt:lpstr>投影片 95</vt:lpstr>
      <vt:lpstr>投影片 96</vt:lpstr>
      <vt:lpstr>臺南區專業群科甄選入學辦理學校</vt:lpstr>
      <vt:lpstr>臺南區專業群科甄選入學辦理學校</vt:lpstr>
      <vt:lpstr>臺南區專業群科甄選入學辦理學校</vt:lpstr>
      <vt:lpstr>臺南區專業群科甄選入學辦理學校</vt:lpstr>
      <vt:lpstr>投影片 101</vt:lpstr>
      <vt:lpstr>(一)特色招生考試分發1-準備方向</vt:lpstr>
      <vt:lpstr>投影片 103</vt:lpstr>
      <vt:lpstr>投影片 104</vt:lpstr>
      <vt:lpstr>投影片 105</vt:lpstr>
      <vt:lpstr>投影片 106</vt:lpstr>
      <vt:lpstr>投影片 107</vt:lpstr>
      <vt:lpstr>七、臺南區免試、特招分發模式</vt:lpstr>
      <vt:lpstr>先免後特、多元入學、一次分發到位</vt:lpstr>
      <vt:lpstr>投影片 110</vt:lpstr>
      <vt:lpstr>投影片 111</vt:lpstr>
      <vt:lpstr>投影片 112</vt:lpstr>
      <vt:lpstr>八、五專招生管道簡介</vt:lpstr>
      <vt:lpstr>投影片 114</vt:lpstr>
      <vt:lpstr>(一)五專招生升學管道規劃與說明</vt:lpstr>
      <vt:lpstr>投影片 116</vt:lpstr>
      <vt:lpstr>投影片 117</vt:lpstr>
      <vt:lpstr>投影片 118</vt:lpstr>
      <vt:lpstr>投影片 119</vt:lpstr>
      <vt:lpstr>投影片 120</vt:lpstr>
      <vt:lpstr>投影片 121</vt:lpstr>
      <vt:lpstr>投影片 122</vt:lpstr>
      <vt:lpstr>投影片 123</vt:lpstr>
      <vt:lpstr>投影片 124</vt:lpstr>
      <vt:lpstr>投影片 125</vt:lpstr>
      <vt:lpstr>投影片 126</vt:lpstr>
      <vt:lpstr>投影片 127</vt:lpstr>
      <vt:lpstr>投影片 128</vt:lpstr>
      <vt:lpstr>投影片 129</vt:lpstr>
      <vt:lpstr>投影片 130</vt:lpstr>
      <vt:lpstr>投影片 131</vt:lpstr>
      <vt:lpstr>投影片 132</vt:lpstr>
      <vt:lpstr>投影片 133</vt:lpstr>
      <vt:lpstr>投影片 134</vt:lpstr>
      <vt:lpstr>投影片 135</vt:lpstr>
      <vt:lpstr>投影片 136</vt:lpstr>
      <vt:lpstr>投影片 137</vt:lpstr>
      <vt:lpstr>投影片 138</vt:lpstr>
      <vt:lpstr>投影片 139</vt:lpstr>
      <vt:lpstr>投影片 140</vt:lpstr>
      <vt:lpstr>投影片 141</vt:lpstr>
      <vt:lpstr>一、教育部十二年國教資訊網</vt:lpstr>
      <vt:lpstr>二、國中畢業生適性入學宣導網</vt:lpstr>
      <vt:lpstr>投影片 144</vt:lpstr>
      <vt:lpstr>投影片 145</vt:lpstr>
      <vt:lpstr>投影片 146</vt:lpstr>
      <vt:lpstr>六、臺南區高級中等學校免試入學暨特色招生考試分發入學志願選填網站 https://tn.entry.edu.tw </vt:lpstr>
      <vt:lpstr>投影片 148</vt:lpstr>
      <vt:lpstr>投影片 149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user</cp:lastModifiedBy>
  <cp:revision>799</cp:revision>
  <dcterms:created xsi:type="dcterms:W3CDTF">2014-11-14T00:32:43Z</dcterms:created>
  <dcterms:modified xsi:type="dcterms:W3CDTF">2019-03-14T07:39:47Z</dcterms:modified>
</cp:coreProperties>
</file>