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62" r:id="rId10"/>
    <p:sldId id="28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734E0-C409-4BC7-8A88-061F4156258C}" type="doc">
      <dgm:prSet loTypeId="urn:microsoft.com/office/officeart/2005/8/layout/vList5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5D4BAEC-AD9D-4665-A541-27EE63199F04}">
      <dgm:prSet phldrT="[文字]" custT="1"/>
      <dgm:spPr>
        <a:xfrm>
          <a:off x="427" y="2205"/>
          <a:ext cx="1102237" cy="1964965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800" b="1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招生</a:t>
          </a:r>
          <a:endParaRPr kumimoji="1" lang="en-US" altLang="zh-TW" sz="2800" b="1" dirty="0">
            <a:solidFill>
              <a:sysClr val="window" lastClr="FFFFFF"/>
            </a:solidFill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800" b="1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名額</a:t>
          </a:r>
          <a:endParaRPr lang="zh-TW" altLang="en-US" sz="2800" b="1" dirty="0">
            <a:solidFill>
              <a:sysClr val="window" lastClr="FFFFFF"/>
            </a:solidFill>
            <a:latin typeface="微軟正黑體" pitchFamily="34" charset="-120"/>
            <a:ea typeface="微軟正黑體" pitchFamily="34" charset="-120"/>
            <a:cs typeface="+mn-cs"/>
          </a:endParaRPr>
        </a:p>
      </dgm:t>
    </dgm:pt>
    <dgm:pt modelId="{F002BC15-0C11-4D01-9917-3F1440AE2501}" type="parTrans" cxnId="{09EEE56C-3A25-46FC-AFB8-CF759BFF217D}">
      <dgm:prSet/>
      <dgm:spPr/>
      <dgm:t>
        <a:bodyPr/>
        <a:lstStyle/>
        <a:p>
          <a:endParaRPr lang="zh-TW" altLang="en-US"/>
        </a:p>
      </dgm:t>
    </dgm:pt>
    <dgm:pt modelId="{2BF8971B-FE5E-4704-A336-3821E636A518}" type="sibTrans" cxnId="{09EEE56C-3A25-46FC-AFB8-CF759BFF217D}">
      <dgm:prSet/>
      <dgm:spPr/>
      <dgm:t>
        <a:bodyPr/>
        <a:lstStyle/>
        <a:p>
          <a:endParaRPr lang="zh-TW" altLang="en-US"/>
        </a:p>
      </dgm:t>
    </dgm:pt>
    <dgm:pt modelId="{1E0284B1-D0B9-44D8-AB59-AACCE41D5518}">
      <dgm:prSet phldrT="[文字]" custT="1"/>
      <dgm:spPr>
        <a:xfrm rot="5400000">
          <a:off x="3668393" y="-2532217"/>
          <a:ext cx="1775034" cy="7033811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marR="0" indent="-139700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zh-TW" sz="2000" b="1" i="0" u="none" strike="noStrike" cap="none" normalizeH="0" baseline="0" dirty="0" smtClean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公立</a:t>
          </a:r>
          <a:r>
            <a:rPr kumimoji="1" lang="zh-TW" altLang="zh-TW" sz="2000" b="1" i="0" u="none" strike="noStrike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高級中等學校</a:t>
          </a:r>
          <a:r>
            <a:rPr kumimoji="1" lang="zh-TW" altLang="zh-TW" sz="2000" b="1" i="0" u="none" strike="noStrike" cap="none" normalizeH="0" baseline="0" dirty="0">
              <a:ln/>
              <a:solidFill>
                <a:srgbClr val="00B0F0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每班內含二名</a:t>
          </a:r>
          <a:r>
            <a:rPr kumimoji="1" lang="zh-TW" altLang="zh-TW" sz="2000" b="1" i="0" u="none" strike="noStrike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，私立高級中等學校</a:t>
          </a:r>
          <a:r>
            <a:rPr kumimoji="1" lang="zh-TW" altLang="zh-TW" sz="2000" b="1" i="0" u="none" strike="noStrike" cap="none" normalizeH="0" baseline="0" dirty="0">
              <a:ln/>
              <a:solidFill>
                <a:srgbClr val="00B0F0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每班外加二名</a:t>
          </a:r>
          <a:endParaRPr lang="zh-TW" altLang="en-US" sz="2000" b="1" dirty="0">
            <a:solidFill>
              <a:srgbClr val="00B0F0"/>
            </a:solidFill>
            <a:latin typeface="微軟正黑體" pitchFamily="34" charset="-120"/>
            <a:ea typeface="微軟正黑體" pitchFamily="34" charset="-120"/>
            <a:cs typeface="+mn-cs"/>
          </a:endParaRPr>
        </a:p>
      </dgm:t>
    </dgm:pt>
    <dgm:pt modelId="{3A6A3B37-9A56-4CED-A99C-417C5090ACF6}" type="parTrans" cxnId="{B8ECA5CA-3B3A-443A-9CAC-0328A6FF0204}">
      <dgm:prSet/>
      <dgm:spPr/>
      <dgm:t>
        <a:bodyPr/>
        <a:lstStyle/>
        <a:p>
          <a:endParaRPr lang="zh-TW" altLang="en-US"/>
        </a:p>
      </dgm:t>
    </dgm:pt>
    <dgm:pt modelId="{71A3EE3A-6108-4019-88A2-9792BD8A8E48}" type="sibTrans" cxnId="{B8ECA5CA-3B3A-443A-9CAC-0328A6FF0204}">
      <dgm:prSet/>
      <dgm:spPr/>
      <dgm:t>
        <a:bodyPr/>
        <a:lstStyle/>
        <a:p>
          <a:endParaRPr lang="zh-TW" altLang="en-US"/>
        </a:p>
      </dgm:t>
    </dgm:pt>
    <dgm:pt modelId="{7C1959E0-667B-404D-AB68-05B2EA8079E7}">
      <dgm:prSet phldrT="[文字]" custT="1"/>
      <dgm:spPr>
        <a:xfrm>
          <a:off x="427" y="2106560"/>
          <a:ext cx="1102237" cy="2787778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zh-TW" altLang="en-US" sz="2800" b="1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+mn-cs"/>
            </a:rPr>
            <a:t>報名</a:t>
          </a:r>
          <a:endParaRPr lang="en-US" altLang="zh-TW" sz="2800" b="1" dirty="0">
            <a:solidFill>
              <a:sysClr val="window" lastClr="FFFFFF"/>
            </a:solidFill>
            <a:latin typeface="微軟正黑體" pitchFamily="34" charset="-120"/>
            <a:ea typeface="微軟正黑體" pitchFamily="34" charset="-120"/>
            <a:cs typeface="+mn-cs"/>
          </a:endParaRPr>
        </a:p>
        <a:p>
          <a:r>
            <a:rPr lang="zh-TW" altLang="en-US" sz="2800" b="1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+mn-cs"/>
            </a:rPr>
            <a:t>費用</a:t>
          </a:r>
        </a:p>
      </dgm:t>
    </dgm:pt>
    <dgm:pt modelId="{745E055D-8ECA-402F-85B6-F43EA4CC6AA7}" type="parTrans" cxnId="{7A93BF7B-D5B3-4E65-889E-046793127941}">
      <dgm:prSet/>
      <dgm:spPr/>
      <dgm:t>
        <a:bodyPr/>
        <a:lstStyle/>
        <a:p>
          <a:endParaRPr lang="zh-TW" altLang="en-US"/>
        </a:p>
      </dgm:t>
    </dgm:pt>
    <dgm:pt modelId="{DD7B1329-64F6-4C06-9905-EA5C2CB4F611}" type="sibTrans" cxnId="{7A93BF7B-D5B3-4E65-889E-046793127941}">
      <dgm:prSet/>
      <dgm:spPr/>
      <dgm:t>
        <a:bodyPr/>
        <a:lstStyle/>
        <a:p>
          <a:endParaRPr lang="zh-TW" altLang="en-US"/>
        </a:p>
      </dgm:t>
    </dgm:pt>
    <dgm:pt modelId="{D6EAD1DC-FB77-4966-A289-F8E31BA21BA1}">
      <dgm:prSet phldrT="[文字]" custT="1"/>
      <dgm:spPr>
        <a:xfrm rot="5400000">
          <a:off x="3287705" y="-16456"/>
          <a:ext cx="2536410" cy="7033811"/>
        </a:xfrm>
        <a:solidFill>
          <a:srgbClr val="8064A2">
            <a:tint val="40000"/>
            <a:alpha val="90000"/>
            <a:hueOff val="-3945706"/>
            <a:satOff val="22157"/>
            <a:lumOff val="1408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3945706"/>
              <a:satOff val="22157"/>
              <a:lumOff val="140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indent="-1397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報名學生每人繳交報名作業費</a:t>
          </a:r>
          <a:r>
            <a:rPr 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230</a:t>
          </a:r>
          <a:r>
            <a:rPr lang="zh-TW" alt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元</a:t>
          </a: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整。</a:t>
          </a:r>
        </a:p>
      </dgm:t>
    </dgm:pt>
    <dgm:pt modelId="{08A63306-080A-4217-9190-EB247D86D064}" type="parTrans" cxnId="{AAE121B7-46C7-419D-94BB-4F5527F0CEBB}">
      <dgm:prSet/>
      <dgm:spPr/>
      <dgm:t>
        <a:bodyPr/>
        <a:lstStyle/>
        <a:p>
          <a:endParaRPr lang="zh-TW" altLang="en-US"/>
        </a:p>
      </dgm:t>
    </dgm:pt>
    <dgm:pt modelId="{D5ECED63-0C2A-4D60-A5D5-F73579751ACB}" type="sibTrans" cxnId="{AAE121B7-46C7-419D-94BB-4F5527F0CEBB}">
      <dgm:prSet/>
      <dgm:spPr/>
      <dgm:t>
        <a:bodyPr/>
        <a:lstStyle/>
        <a:p>
          <a:endParaRPr lang="zh-TW" altLang="en-US"/>
        </a:p>
      </dgm:t>
    </dgm:pt>
    <dgm:pt modelId="{5099ED82-8ACE-4BCB-96CE-983E3400FF9C}">
      <dgm:prSet phldrT="[文字]" custT="1"/>
      <dgm:spPr>
        <a:xfrm rot="5400000">
          <a:off x="3668393" y="-2532217"/>
          <a:ext cx="1775034" cy="7033811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marR="0" indent="-139700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000" b="1" i="0" u="none" strike="noStrike" cap="none" normalizeH="0" baseline="0" dirty="0" smtClean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公立</a:t>
          </a:r>
          <a:r>
            <a:rPr kumimoji="1" lang="zh-TW" altLang="en-US" sz="2000" b="1" i="0" u="none" strike="noStrike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高級中等學校所提列之招生名額，於分發報到後仍有缺額者，其缺額</a:t>
          </a:r>
          <a:r>
            <a:rPr kumimoji="1" lang="en-US" altLang="zh-TW" sz="2000" b="1" i="0" u="none" strike="noStrike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(</a:t>
          </a:r>
          <a:r>
            <a:rPr kumimoji="1" lang="zh-TW" altLang="en-US" sz="2000" b="1" i="0" u="none" strike="noStrike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含報到後放棄錄取資格</a:t>
          </a:r>
          <a:r>
            <a:rPr kumimoji="1" lang="en-US" altLang="zh-TW" sz="2000" b="1" i="0" u="none" strike="noStrike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) </a:t>
          </a:r>
          <a:r>
            <a:rPr kumimoji="1" lang="zh-TW" altLang="en-US" sz="2000" b="1" i="0" u="none" strike="noStrike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納入免試入學之招生名額</a:t>
          </a:r>
          <a:endParaRPr lang="zh-TW" altLang="en-US" sz="2000" b="1" dirty="0">
            <a:solidFill>
              <a:srgbClr val="660066"/>
            </a:solidFill>
            <a:latin typeface="微軟正黑體" pitchFamily="34" charset="-120"/>
            <a:ea typeface="微軟正黑體" pitchFamily="34" charset="-120"/>
            <a:cs typeface="+mn-cs"/>
          </a:endParaRPr>
        </a:p>
      </dgm:t>
    </dgm:pt>
    <dgm:pt modelId="{3473EA76-DBF1-4E9B-9344-C5058F940C94}" type="parTrans" cxnId="{1673C55B-1D84-4C76-AFB5-80E5DACD34DD}">
      <dgm:prSet/>
      <dgm:spPr/>
      <dgm:t>
        <a:bodyPr/>
        <a:lstStyle/>
        <a:p>
          <a:endParaRPr lang="zh-TW" altLang="en-US"/>
        </a:p>
      </dgm:t>
    </dgm:pt>
    <dgm:pt modelId="{F3E680C3-5A28-4721-A048-641F2BDDD049}" type="sibTrans" cxnId="{1673C55B-1D84-4C76-AFB5-80E5DACD34DD}">
      <dgm:prSet/>
      <dgm:spPr/>
      <dgm:t>
        <a:bodyPr/>
        <a:lstStyle/>
        <a:p>
          <a:endParaRPr lang="zh-TW" altLang="en-US"/>
        </a:p>
      </dgm:t>
    </dgm:pt>
    <dgm:pt modelId="{D4ED9CB0-F285-4C6D-8A3E-2FF089A045B1}">
      <dgm:prSet custT="1"/>
      <dgm:spPr>
        <a:xfrm rot="5400000">
          <a:off x="3287705" y="-16456"/>
          <a:ext cx="2536410" cy="7033811"/>
        </a:xfrm>
        <a:solidFill>
          <a:srgbClr val="8064A2">
            <a:tint val="40000"/>
            <a:alpha val="90000"/>
            <a:hueOff val="-3945706"/>
            <a:satOff val="22157"/>
            <a:lumOff val="1408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3945706"/>
              <a:satOff val="22157"/>
              <a:lumOff val="140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indent="-1397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低收入戶</a:t>
          </a: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子女或其直系血親尊親屬支領失業給付者，報名作業費全部減免</a:t>
          </a:r>
        </a:p>
      </dgm:t>
    </dgm:pt>
    <dgm:pt modelId="{3800B876-36D5-4794-A1BE-EB38581385AD}" type="parTrans" cxnId="{A87200D6-CB29-4D8D-BA0E-758745DF48C0}">
      <dgm:prSet/>
      <dgm:spPr/>
      <dgm:t>
        <a:bodyPr/>
        <a:lstStyle/>
        <a:p>
          <a:endParaRPr lang="zh-TW" altLang="en-US"/>
        </a:p>
      </dgm:t>
    </dgm:pt>
    <dgm:pt modelId="{875B6DC2-4BF6-4D27-B434-6F5ADCA6F8F6}" type="sibTrans" cxnId="{A87200D6-CB29-4D8D-BA0E-758745DF48C0}">
      <dgm:prSet/>
      <dgm:spPr/>
      <dgm:t>
        <a:bodyPr/>
        <a:lstStyle/>
        <a:p>
          <a:endParaRPr lang="zh-TW" altLang="en-US"/>
        </a:p>
      </dgm:t>
    </dgm:pt>
    <dgm:pt modelId="{1E630E22-F217-423D-B1B6-5C836D9472BC}">
      <dgm:prSet custT="1"/>
      <dgm:spPr>
        <a:xfrm rot="5400000">
          <a:off x="3287705" y="-16456"/>
          <a:ext cx="2536410" cy="7033811"/>
        </a:xfrm>
        <a:solidFill>
          <a:srgbClr val="8064A2">
            <a:tint val="40000"/>
            <a:alpha val="90000"/>
            <a:hueOff val="-3945706"/>
            <a:satOff val="22157"/>
            <a:lumOff val="1408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3945706"/>
              <a:satOff val="22157"/>
              <a:lumOff val="140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indent="-1397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中低收入戶</a:t>
          </a: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子女，報名作業</a:t>
          </a:r>
          <a:r>
            <a:rPr lang="zh-TW" altLang="en-US" sz="2000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費</a:t>
          </a:r>
          <a:r>
            <a:rPr lang="en-US" altLang="zh-TW" sz="2000" b="1" dirty="0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92</a:t>
          </a:r>
          <a:r>
            <a:rPr lang="zh-TW" altLang="en-US" sz="2000" b="1" dirty="0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元</a:t>
          </a:r>
          <a:endParaRPr lang="zh-TW" altLang="en-US" sz="2000" b="1" dirty="0">
            <a:solidFill>
              <a:srgbClr val="00B0F0"/>
            </a:solidFill>
            <a:latin typeface="微軟正黑體" pitchFamily="34" charset="-120"/>
            <a:ea typeface="微軟正黑體" pitchFamily="34" charset="-120"/>
            <a:cs typeface="+mn-cs"/>
          </a:endParaRPr>
        </a:p>
      </dgm:t>
    </dgm:pt>
    <dgm:pt modelId="{C2A510D0-24EB-4B63-841C-FE689FE5E288}" type="parTrans" cxnId="{62F1AA92-8249-4887-8BD9-AF636B192A9F}">
      <dgm:prSet/>
      <dgm:spPr/>
      <dgm:t>
        <a:bodyPr/>
        <a:lstStyle/>
        <a:p>
          <a:endParaRPr lang="zh-TW" altLang="en-US"/>
        </a:p>
      </dgm:t>
    </dgm:pt>
    <dgm:pt modelId="{52B07458-5E51-4C62-A52D-9049D6166F28}" type="sibTrans" cxnId="{62F1AA92-8249-4887-8BD9-AF636B192A9F}">
      <dgm:prSet/>
      <dgm:spPr/>
      <dgm:t>
        <a:bodyPr/>
        <a:lstStyle/>
        <a:p>
          <a:endParaRPr lang="zh-TW" altLang="en-US"/>
        </a:p>
      </dgm:t>
    </dgm:pt>
    <dgm:pt modelId="{EC78E379-C1EB-4439-9769-506D75256D55}">
      <dgm:prSet custT="1"/>
      <dgm:spPr>
        <a:xfrm rot="5400000">
          <a:off x="3287705" y="-16456"/>
          <a:ext cx="2536410" cy="7033811"/>
        </a:xfrm>
        <a:solidFill>
          <a:srgbClr val="8064A2">
            <a:tint val="40000"/>
            <a:alpha val="90000"/>
            <a:hueOff val="-3945706"/>
            <a:satOff val="22157"/>
            <a:lumOff val="1408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3945706"/>
              <a:satOff val="22157"/>
              <a:lumOff val="140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indent="-1397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報名本區技優生甄審入學</a:t>
          </a:r>
          <a:r>
            <a:rPr lang="zh-TW" alt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未錄取</a:t>
          </a: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、</a:t>
          </a:r>
          <a:r>
            <a:rPr lang="zh-TW" alt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錄取未報到</a:t>
          </a: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或</a:t>
          </a:r>
          <a:r>
            <a:rPr lang="zh-TW" alt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已報到放棄錄取資格</a:t>
          </a: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之學生，報名</a:t>
          </a:r>
          <a:r>
            <a:rPr lang="zh-TW" altLang="en-US" sz="2000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參加</a:t>
          </a:r>
          <a:r>
            <a:rPr lang="en-US" sz="2000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1</a:t>
          </a:r>
          <a:r>
            <a:rPr lang="en-US" altLang="zh-TW" sz="2000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11</a:t>
          </a:r>
          <a:r>
            <a:rPr lang="zh-TW" altLang="en-US" sz="2000" b="1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學年度臺南區高級</a:t>
          </a:r>
          <a:r>
            <a:rPr lang="zh-TW" altLang="en-US" sz="2000" b="1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中等學校免試入學，得持本次報名繳費證明</a:t>
          </a:r>
          <a:r>
            <a:rPr lang="zh-TW" altLang="en-US" sz="2000" b="1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免繳免試報名費</a:t>
          </a:r>
        </a:p>
      </dgm:t>
    </dgm:pt>
    <dgm:pt modelId="{764D0E4F-5C3C-4A04-BA5F-E78E8A9EC5B8}" type="parTrans" cxnId="{3A1524E6-3896-4D02-A321-7B0EB86BE81D}">
      <dgm:prSet/>
      <dgm:spPr/>
      <dgm:t>
        <a:bodyPr/>
        <a:lstStyle/>
        <a:p>
          <a:endParaRPr lang="zh-TW" altLang="en-US"/>
        </a:p>
      </dgm:t>
    </dgm:pt>
    <dgm:pt modelId="{74754A31-7837-4CF2-B607-78EAD2A8443E}" type="sibTrans" cxnId="{3A1524E6-3896-4D02-A321-7B0EB86BE81D}">
      <dgm:prSet/>
      <dgm:spPr/>
      <dgm:t>
        <a:bodyPr/>
        <a:lstStyle/>
        <a:p>
          <a:endParaRPr lang="zh-TW" altLang="en-US"/>
        </a:p>
      </dgm:t>
    </dgm:pt>
    <dgm:pt modelId="{F9954411-2EBD-4DDD-9E5A-F6B622AFF1B4}">
      <dgm:prSet phldrT="[文字]" custT="1"/>
      <dgm:spPr>
        <a:xfrm rot="5400000">
          <a:off x="3668393" y="-2532217"/>
          <a:ext cx="1775034" cy="7033811"/>
        </a:xfr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pPr marL="174625" marR="0" indent="-139700" algn="l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sz="2000" b="1" i="0" u="none" strike="noStrike" cap="none" normalizeH="0" baseline="0" dirty="0" smtClean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本區之共同就學區各高級中等學校，經本會同意後，得提列部分技優甄審免試入學招生名額，供本區之國民中學學生入學</a:t>
          </a:r>
          <a:endParaRPr kumimoji="1" lang="zh-TW" altLang="en-US" sz="2000" b="1" i="0" u="none" strike="noStrike" cap="none" normalizeH="0" baseline="0" dirty="0">
            <a:ln/>
            <a:solidFill>
              <a:srgbClr val="660066"/>
            </a:solidFill>
            <a:effectLst/>
            <a:latin typeface="微軟正黑體" pitchFamily="34" charset="-120"/>
            <a:ea typeface="微軟正黑體" pitchFamily="34" charset="-120"/>
            <a:cs typeface="Arial" pitchFamily="34" charset="0"/>
          </a:endParaRPr>
        </a:p>
      </dgm:t>
    </dgm:pt>
    <dgm:pt modelId="{720A86F0-E8D7-4212-BBC2-127A5AB39742}" type="parTrans" cxnId="{E7BACE4A-DB25-4215-A8B5-88E4F99B7BB3}">
      <dgm:prSet/>
      <dgm:spPr/>
      <dgm:t>
        <a:bodyPr/>
        <a:lstStyle/>
        <a:p>
          <a:endParaRPr lang="zh-TW" altLang="en-US"/>
        </a:p>
      </dgm:t>
    </dgm:pt>
    <dgm:pt modelId="{37D6B010-35AD-400D-B440-D88CF936DD2D}" type="sibTrans" cxnId="{E7BACE4A-DB25-4215-A8B5-88E4F99B7BB3}">
      <dgm:prSet/>
      <dgm:spPr/>
      <dgm:t>
        <a:bodyPr/>
        <a:lstStyle/>
        <a:p>
          <a:endParaRPr lang="zh-TW" altLang="en-US"/>
        </a:p>
      </dgm:t>
    </dgm:pt>
    <dgm:pt modelId="{647D7334-579F-4457-8C67-8FA16E7D238E}" type="pres">
      <dgm:prSet presAssocID="{81D734E0-C409-4BC7-8A88-061F415625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B4B0890-8B0E-4C47-B6D1-82A6A65C5F9F}" type="pres">
      <dgm:prSet presAssocID="{75D4BAEC-AD9D-4665-A541-27EE63199F04}" presName="linNode" presStyleCnt="0"/>
      <dgm:spPr/>
    </dgm:pt>
    <dgm:pt modelId="{BDAC0128-90F2-4CCB-8C96-22FB0F60D055}" type="pres">
      <dgm:prSet presAssocID="{75D4BAEC-AD9D-4665-A541-27EE63199F04}" presName="parentText" presStyleLbl="node1" presStyleIdx="0" presStyleCnt="2" custScaleX="42576" custScaleY="105221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A6BC0724-F3B3-43CD-8EF3-BA5F577E4807}" type="pres">
      <dgm:prSet presAssocID="{75D4BAEC-AD9D-4665-A541-27EE63199F04}" presName="descendantText" presStyleLbl="alignAccFollowNode1" presStyleIdx="0" presStyleCnt="2" custScaleX="152828" custScaleY="167611" custLinFactNeighborX="-2459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zh-TW" altLang="en-US"/>
        </a:p>
      </dgm:t>
    </dgm:pt>
    <dgm:pt modelId="{9065FD4E-7D39-4116-9B00-BDB8D84EE89F}" type="pres">
      <dgm:prSet presAssocID="{2BF8971B-FE5E-4704-A336-3821E636A518}" presName="sp" presStyleCnt="0"/>
      <dgm:spPr/>
    </dgm:pt>
    <dgm:pt modelId="{04CF61DB-275A-4D2A-84B1-E01DB9E766FC}" type="pres">
      <dgm:prSet presAssocID="{7C1959E0-667B-404D-AB68-05B2EA8079E7}" presName="linNode" presStyleCnt="0"/>
      <dgm:spPr/>
    </dgm:pt>
    <dgm:pt modelId="{89D167F2-C9BA-42E6-9D35-7E6028C4E196}" type="pres">
      <dgm:prSet presAssocID="{7C1959E0-667B-404D-AB68-05B2EA8079E7}" presName="parentText" presStyleLbl="node1" presStyleIdx="1" presStyleCnt="2" custScaleX="42576" custScaleY="110864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TW" altLang="en-US"/>
        </a:p>
      </dgm:t>
    </dgm:pt>
    <dgm:pt modelId="{91CA50C7-09A8-4E2F-8A66-C8421EBD4830}" type="pres">
      <dgm:prSet presAssocID="{7C1959E0-667B-404D-AB68-05B2EA8079E7}" presName="descendantText" presStyleLbl="alignAccFollowNode1" presStyleIdx="1" presStyleCnt="2" custScaleX="152828" custScaleY="154190" custLinFactNeighborX="-2459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zh-TW" altLang="en-US"/>
        </a:p>
      </dgm:t>
    </dgm:pt>
  </dgm:ptLst>
  <dgm:cxnLst>
    <dgm:cxn modelId="{AAE121B7-46C7-419D-94BB-4F5527F0CEBB}" srcId="{7C1959E0-667B-404D-AB68-05B2EA8079E7}" destId="{D6EAD1DC-FB77-4966-A289-F8E31BA21BA1}" srcOrd="0" destOrd="0" parTransId="{08A63306-080A-4217-9190-EB247D86D064}" sibTransId="{D5ECED63-0C2A-4D60-A5D5-F73579751ACB}"/>
    <dgm:cxn modelId="{366902C4-5AEE-460F-B59B-0E3C28747991}" type="presOf" srcId="{EC78E379-C1EB-4439-9769-506D75256D55}" destId="{91CA50C7-09A8-4E2F-8A66-C8421EBD4830}" srcOrd="0" destOrd="3" presId="urn:microsoft.com/office/officeart/2005/8/layout/vList5"/>
    <dgm:cxn modelId="{E050EC92-924A-4E34-9B72-DDD6C6ACA8E8}" type="presOf" srcId="{1E630E22-F217-423D-B1B6-5C836D9472BC}" destId="{91CA50C7-09A8-4E2F-8A66-C8421EBD4830}" srcOrd="0" destOrd="2" presId="urn:microsoft.com/office/officeart/2005/8/layout/vList5"/>
    <dgm:cxn modelId="{B080EB58-B04E-4BB6-AE47-3FB5CA267CB9}" type="presOf" srcId="{7C1959E0-667B-404D-AB68-05B2EA8079E7}" destId="{89D167F2-C9BA-42E6-9D35-7E6028C4E196}" srcOrd="0" destOrd="0" presId="urn:microsoft.com/office/officeart/2005/8/layout/vList5"/>
    <dgm:cxn modelId="{A87200D6-CB29-4D8D-BA0E-758745DF48C0}" srcId="{7C1959E0-667B-404D-AB68-05B2EA8079E7}" destId="{D4ED9CB0-F285-4C6D-8A3E-2FF089A045B1}" srcOrd="1" destOrd="0" parTransId="{3800B876-36D5-4794-A1BE-EB38581385AD}" sibTransId="{875B6DC2-4BF6-4D27-B434-6F5ADCA6F8F6}"/>
    <dgm:cxn modelId="{09EEE56C-3A25-46FC-AFB8-CF759BFF217D}" srcId="{81D734E0-C409-4BC7-8A88-061F4156258C}" destId="{75D4BAEC-AD9D-4665-A541-27EE63199F04}" srcOrd="0" destOrd="0" parTransId="{F002BC15-0C11-4D01-9917-3F1440AE2501}" sibTransId="{2BF8971B-FE5E-4704-A336-3821E636A518}"/>
    <dgm:cxn modelId="{A30EC7C7-7F79-4CD0-8EB8-29928E3B207C}" type="presOf" srcId="{F9954411-2EBD-4DDD-9E5A-F6B622AFF1B4}" destId="{A6BC0724-F3B3-43CD-8EF3-BA5F577E4807}" srcOrd="0" destOrd="1" presId="urn:microsoft.com/office/officeart/2005/8/layout/vList5"/>
    <dgm:cxn modelId="{DF01BF71-9CF3-42F7-B2EE-8DCE6F65B4D0}" type="presOf" srcId="{D4ED9CB0-F285-4C6D-8A3E-2FF089A045B1}" destId="{91CA50C7-09A8-4E2F-8A66-C8421EBD4830}" srcOrd="0" destOrd="1" presId="urn:microsoft.com/office/officeart/2005/8/layout/vList5"/>
    <dgm:cxn modelId="{E7BACE4A-DB25-4215-A8B5-88E4F99B7BB3}" srcId="{75D4BAEC-AD9D-4665-A541-27EE63199F04}" destId="{F9954411-2EBD-4DDD-9E5A-F6B622AFF1B4}" srcOrd="1" destOrd="0" parTransId="{720A86F0-E8D7-4212-BBC2-127A5AB39742}" sibTransId="{37D6B010-35AD-400D-B440-D88CF936DD2D}"/>
    <dgm:cxn modelId="{1673C55B-1D84-4C76-AFB5-80E5DACD34DD}" srcId="{75D4BAEC-AD9D-4665-A541-27EE63199F04}" destId="{5099ED82-8ACE-4BCB-96CE-983E3400FF9C}" srcOrd="2" destOrd="0" parTransId="{3473EA76-DBF1-4E9B-9344-C5058F940C94}" sibTransId="{F3E680C3-5A28-4721-A048-641F2BDDD049}"/>
    <dgm:cxn modelId="{8FCAA6B1-7743-432A-ACE4-461F813D875C}" type="presOf" srcId="{1E0284B1-D0B9-44D8-AB59-AACCE41D5518}" destId="{A6BC0724-F3B3-43CD-8EF3-BA5F577E4807}" srcOrd="0" destOrd="0" presId="urn:microsoft.com/office/officeart/2005/8/layout/vList5"/>
    <dgm:cxn modelId="{62F1AA92-8249-4887-8BD9-AF636B192A9F}" srcId="{7C1959E0-667B-404D-AB68-05B2EA8079E7}" destId="{1E630E22-F217-423D-B1B6-5C836D9472BC}" srcOrd="2" destOrd="0" parTransId="{C2A510D0-24EB-4B63-841C-FE689FE5E288}" sibTransId="{52B07458-5E51-4C62-A52D-9049D6166F28}"/>
    <dgm:cxn modelId="{EC3A90AA-B90B-4B28-A40F-0EC3517E5238}" type="presOf" srcId="{5099ED82-8ACE-4BCB-96CE-983E3400FF9C}" destId="{A6BC0724-F3B3-43CD-8EF3-BA5F577E4807}" srcOrd="0" destOrd="2" presId="urn:microsoft.com/office/officeart/2005/8/layout/vList5"/>
    <dgm:cxn modelId="{B8ECA5CA-3B3A-443A-9CAC-0328A6FF0204}" srcId="{75D4BAEC-AD9D-4665-A541-27EE63199F04}" destId="{1E0284B1-D0B9-44D8-AB59-AACCE41D5518}" srcOrd="0" destOrd="0" parTransId="{3A6A3B37-9A56-4CED-A99C-417C5090ACF6}" sibTransId="{71A3EE3A-6108-4019-88A2-9792BD8A8E48}"/>
    <dgm:cxn modelId="{3A1524E6-3896-4D02-A321-7B0EB86BE81D}" srcId="{7C1959E0-667B-404D-AB68-05B2EA8079E7}" destId="{EC78E379-C1EB-4439-9769-506D75256D55}" srcOrd="3" destOrd="0" parTransId="{764D0E4F-5C3C-4A04-BA5F-E78E8A9EC5B8}" sibTransId="{74754A31-7837-4CF2-B607-78EAD2A8443E}"/>
    <dgm:cxn modelId="{1EC84E40-CD4E-4D82-8E0A-A8536E70D18D}" type="presOf" srcId="{75D4BAEC-AD9D-4665-A541-27EE63199F04}" destId="{BDAC0128-90F2-4CCB-8C96-22FB0F60D055}" srcOrd="0" destOrd="0" presId="urn:microsoft.com/office/officeart/2005/8/layout/vList5"/>
    <dgm:cxn modelId="{7A93BF7B-D5B3-4E65-889E-046793127941}" srcId="{81D734E0-C409-4BC7-8A88-061F4156258C}" destId="{7C1959E0-667B-404D-AB68-05B2EA8079E7}" srcOrd="1" destOrd="0" parTransId="{745E055D-8ECA-402F-85B6-F43EA4CC6AA7}" sibTransId="{DD7B1329-64F6-4C06-9905-EA5C2CB4F611}"/>
    <dgm:cxn modelId="{C06C8651-145B-4658-9E06-8539CA43399F}" type="presOf" srcId="{D6EAD1DC-FB77-4966-A289-F8E31BA21BA1}" destId="{91CA50C7-09A8-4E2F-8A66-C8421EBD4830}" srcOrd="0" destOrd="0" presId="urn:microsoft.com/office/officeart/2005/8/layout/vList5"/>
    <dgm:cxn modelId="{B7A2C255-A0F9-4ADF-AD51-C01B7212D1F8}" type="presOf" srcId="{81D734E0-C409-4BC7-8A88-061F4156258C}" destId="{647D7334-579F-4457-8C67-8FA16E7D238E}" srcOrd="0" destOrd="0" presId="urn:microsoft.com/office/officeart/2005/8/layout/vList5"/>
    <dgm:cxn modelId="{D95A5C70-6685-4DE8-947C-29BD649A4EF1}" type="presParOf" srcId="{647D7334-579F-4457-8C67-8FA16E7D238E}" destId="{FB4B0890-8B0E-4C47-B6D1-82A6A65C5F9F}" srcOrd="0" destOrd="0" presId="urn:microsoft.com/office/officeart/2005/8/layout/vList5"/>
    <dgm:cxn modelId="{A607A4FA-06B5-4EA4-8D37-189490370113}" type="presParOf" srcId="{FB4B0890-8B0E-4C47-B6D1-82A6A65C5F9F}" destId="{BDAC0128-90F2-4CCB-8C96-22FB0F60D055}" srcOrd="0" destOrd="0" presId="urn:microsoft.com/office/officeart/2005/8/layout/vList5"/>
    <dgm:cxn modelId="{D41F78AA-2093-4D78-A551-D215050DAA45}" type="presParOf" srcId="{FB4B0890-8B0E-4C47-B6D1-82A6A65C5F9F}" destId="{A6BC0724-F3B3-43CD-8EF3-BA5F577E4807}" srcOrd="1" destOrd="0" presId="urn:microsoft.com/office/officeart/2005/8/layout/vList5"/>
    <dgm:cxn modelId="{380C36EB-C40A-4C5A-85B9-5AAC1281AA24}" type="presParOf" srcId="{647D7334-579F-4457-8C67-8FA16E7D238E}" destId="{9065FD4E-7D39-4116-9B00-BDB8D84EE89F}" srcOrd="1" destOrd="0" presId="urn:microsoft.com/office/officeart/2005/8/layout/vList5"/>
    <dgm:cxn modelId="{14C87C3D-9520-4E9E-A50A-A0EA02EE3B67}" type="presParOf" srcId="{647D7334-579F-4457-8C67-8FA16E7D238E}" destId="{04CF61DB-275A-4D2A-84B1-E01DB9E766FC}" srcOrd="2" destOrd="0" presId="urn:microsoft.com/office/officeart/2005/8/layout/vList5"/>
    <dgm:cxn modelId="{FD7BED7B-5C00-4502-8A6A-A2C1EED6EE2C}" type="presParOf" srcId="{04CF61DB-275A-4D2A-84B1-E01DB9E766FC}" destId="{89D167F2-C9BA-42E6-9D35-7E6028C4E196}" srcOrd="0" destOrd="0" presId="urn:microsoft.com/office/officeart/2005/8/layout/vList5"/>
    <dgm:cxn modelId="{8923B2EA-93FC-4CBC-9FC8-ECB1FE8BB569}" type="presParOf" srcId="{04CF61DB-275A-4D2A-84B1-E01DB9E766FC}" destId="{91CA50C7-09A8-4E2F-8A66-C8421EBD48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BC0724-F3B3-43CD-8EF3-BA5F577E4807}">
      <dsp:nvSpPr>
        <dsp:cNvPr id="0" name=""/>
        <dsp:cNvSpPr/>
      </dsp:nvSpPr>
      <dsp:spPr>
        <a:xfrm rot="5400000">
          <a:off x="3110435" y="-2051637"/>
          <a:ext cx="3052221" cy="7158303"/>
        </a:xfrm>
        <a:prstGeom prst="round2SameRect">
          <a:avLst/>
        </a:prstGeom>
        <a:solidFill>
          <a:srgbClr val="8064A2">
            <a:tint val="40000"/>
            <a:alpha val="90000"/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4625" marR="0" lvl="1" indent="-13970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kumimoji="1" lang="zh-TW" altLang="zh-TW" sz="2000" b="1" i="0" u="none" strike="noStrike" kern="1200" cap="none" normalizeH="0" baseline="0" dirty="0" smtClean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公立</a:t>
          </a:r>
          <a:r>
            <a:rPr kumimoji="1" lang="zh-TW" altLang="zh-TW" sz="2000" b="1" i="0" u="none" strike="noStrike" kern="1200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高級中等學校</a:t>
          </a:r>
          <a:r>
            <a:rPr kumimoji="1" lang="zh-TW" altLang="zh-TW" sz="2000" b="1" i="0" u="none" strike="noStrike" kern="1200" cap="none" normalizeH="0" baseline="0" dirty="0">
              <a:ln/>
              <a:solidFill>
                <a:srgbClr val="00B0F0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每班內含二名</a:t>
          </a:r>
          <a:r>
            <a:rPr kumimoji="1" lang="zh-TW" altLang="zh-TW" sz="2000" b="1" i="0" u="none" strike="noStrike" kern="1200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，私立高級中等學校</a:t>
          </a:r>
          <a:r>
            <a:rPr kumimoji="1" lang="zh-TW" altLang="zh-TW" sz="2000" b="1" i="0" u="none" strike="noStrike" kern="1200" cap="none" normalizeH="0" baseline="0" dirty="0">
              <a:ln/>
              <a:solidFill>
                <a:srgbClr val="00B0F0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每班外加二名</a:t>
          </a:r>
          <a:endParaRPr lang="zh-TW" altLang="en-US" sz="2000" b="1" kern="1200" dirty="0">
            <a:solidFill>
              <a:srgbClr val="00B0F0"/>
            </a:solidFill>
            <a:latin typeface="微軟正黑體" pitchFamily="34" charset="-120"/>
            <a:ea typeface="微軟正黑體" pitchFamily="34" charset="-120"/>
            <a:cs typeface="+mn-cs"/>
          </a:endParaRPr>
        </a:p>
        <a:p>
          <a:pPr marL="174625" marR="0" lvl="1" indent="-13970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kumimoji="1" lang="zh-TW" sz="2000" b="1" i="0" u="none" strike="noStrike" kern="1200" cap="none" normalizeH="0" baseline="0" dirty="0" smtClean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本區之共同就學區各高級中等學校，經本會同意後，得提列部分技優甄審免試入學招生名額，供本區之國民中學學生入學</a:t>
          </a:r>
          <a:endParaRPr kumimoji="1" lang="zh-TW" altLang="en-US" sz="2000" b="1" i="0" u="none" strike="noStrike" kern="1200" cap="none" normalizeH="0" baseline="0" dirty="0">
            <a:ln/>
            <a:solidFill>
              <a:srgbClr val="660066"/>
            </a:solidFill>
            <a:effectLst/>
            <a:latin typeface="微軟正黑體" pitchFamily="34" charset="-120"/>
            <a:ea typeface="微軟正黑體" pitchFamily="34" charset="-120"/>
            <a:cs typeface="Arial" pitchFamily="34" charset="0"/>
          </a:endParaRPr>
        </a:p>
        <a:p>
          <a:pPr marL="174625" marR="0" lvl="1" indent="-139700" algn="l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kumimoji="1" lang="zh-TW" altLang="en-US" sz="2000" b="1" i="0" u="none" strike="noStrike" kern="1200" cap="none" normalizeH="0" baseline="0" dirty="0" smtClean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公立</a:t>
          </a:r>
          <a:r>
            <a:rPr kumimoji="1" lang="zh-TW" altLang="en-US" sz="2000" b="1" i="0" u="none" strike="noStrike" kern="1200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高級中等學校所提列之招生名額，於分發報到後仍有缺額者，其缺額</a:t>
          </a:r>
          <a:r>
            <a:rPr kumimoji="1" lang="en-US" altLang="zh-TW" sz="2000" b="1" i="0" u="none" strike="noStrike" kern="1200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(</a:t>
          </a:r>
          <a:r>
            <a:rPr kumimoji="1" lang="zh-TW" altLang="en-US" sz="2000" b="1" i="0" u="none" strike="noStrike" kern="1200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含報到後放棄錄取資格</a:t>
          </a:r>
          <a:r>
            <a:rPr kumimoji="1" lang="en-US" altLang="zh-TW" sz="2000" b="1" i="0" u="none" strike="noStrike" kern="1200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) </a:t>
          </a:r>
          <a:r>
            <a:rPr kumimoji="1" lang="zh-TW" altLang="en-US" sz="2000" b="1" i="0" u="none" strike="noStrike" kern="1200" cap="none" normalizeH="0" baseline="0" dirty="0">
              <a:ln/>
              <a:solidFill>
                <a:srgbClr val="660066"/>
              </a:solidFill>
              <a:effectLst/>
              <a:latin typeface="微軟正黑體" pitchFamily="34" charset="-120"/>
              <a:ea typeface="微軟正黑體" pitchFamily="34" charset="-120"/>
              <a:cs typeface="Arial" pitchFamily="34" charset="0"/>
            </a:rPr>
            <a:t>納入免試入學之招生名額</a:t>
          </a:r>
          <a:endParaRPr lang="zh-TW" altLang="en-US" sz="2000" b="1" kern="1200" dirty="0">
            <a:solidFill>
              <a:srgbClr val="660066"/>
            </a:solidFill>
            <a:latin typeface="微軟正黑體" pitchFamily="34" charset="-120"/>
            <a:ea typeface="微軟正黑體" pitchFamily="34" charset="-120"/>
            <a:cs typeface="+mn-cs"/>
          </a:endParaRPr>
        </a:p>
      </dsp:txBody>
      <dsp:txXfrm rot="-5400000">
        <a:off x="1057395" y="150400"/>
        <a:ext cx="7009306" cy="2754227"/>
      </dsp:txXfrm>
    </dsp:sp>
    <dsp:sp modelId="{BDAC0128-90F2-4CCB-8C96-22FB0F60D055}">
      <dsp:nvSpPr>
        <dsp:cNvPr id="0" name=""/>
        <dsp:cNvSpPr/>
      </dsp:nvSpPr>
      <dsp:spPr>
        <a:xfrm>
          <a:off x="435" y="329957"/>
          <a:ext cx="1121746" cy="2395112"/>
        </a:xfrm>
        <a:prstGeom prst="roundRect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800" b="1" kern="1200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招生</a:t>
          </a:r>
          <a:endParaRPr kumimoji="1" lang="en-US" altLang="zh-TW" sz="2800" b="1" kern="1200" dirty="0">
            <a:solidFill>
              <a:sysClr val="window" lastClr="FFFFFF"/>
            </a:solidFill>
            <a:latin typeface="微軟正黑體" pitchFamily="34" charset="-120"/>
            <a:ea typeface="微軟正黑體" pitchFamily="34" charset="-120"/>
            <a:cs typeface="Times New Roman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2800" b="1" kern="1200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rPr>
            <a:t>名額</a:t>
          </a:r>
          <a:endParaRPr lang="zh-TW" altLang="en-US" sz="2800" b="1" kern="1200" dirty="0">
            <a:solidFill>
              <a:sysClr val="window" lastClr="FFFFFF"/>
            </a:solidFill>
            <a:latin typeface="微軟正黑體" pitchFamily="34" charset="-120"/>
            <a:ea typeface="微軟正黑體" pitchFamily="34" charset="-120"/>
            <a:cs typeface="+mn-cs"/>
          </a:endParaRPr>
        </a:p>
      </dsp:txBody>
      <dsp:txXfrm>
        <a:off x="55194" y="384716"/>
        <a:ext cx="1012228" cy="2285594"/>
      </dsp:txXfrm>
    </dsp:sp>
    <dsp:sp modelId="{91CA50C7-09A8-4E2F-8A66-C8421EBD4830}">
      <dsp:nvSpPr>
        <dsp:cNvPr id="0" name=""/>
        <dsp:cNvSpPr/>
      </dsp:nvSpPr>
      <dsp:spPr>
        <a:xfrm rot="5400000">
          <a:off x="3232634" y="992197"/>
          <a:ext cx="2807822" cy="7158303"/>
        </a:xfrm>
        <a:prstGeom prst="round2SameRect">
          <a:avLst/>
        </a:prstGeom>
        <a:solidFill>
          <a:srgbClr val="8064A2">
            <a:tint val="40000"/>
            <a:alpha val="90000"/>
            <a:hueOff val="-3945706"/>
            <a:satOff val="22157"/>
            <a:lumOff val="1408"/>
            <a:alphaOff val="0"/>
          </a:srgbClr>
        </a:solidFill>
        <a:ln w="9525" cap="flat" cmpd="sng" algn="ctr">
          <a:solidFill>
            <a:srgbClr val="8064A2">
              <a:tint val="40000"/>
              <a:alpha val="90000"/>
              <a:hueOff val="-3945706"/>
              <a:satOff val="22157"/>
              <a:lumOff val="140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4625" lvl="1" indent="-1397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報名學生每人繳交報名作業費</a:t>
          </a:r>
          <a:r>
            <a:rPr lang="en-US" sz="2000" b="1" kern="1200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230</a:t>
          </a:r>
          <a:r>
            <a:rPr lang="zh-TW" altLang="en-US" sz="2000" b="1" kern="1200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元</a:t>
          </a: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整。</a:t>
          </a:r>
        </a:p>
        <a:p>
          <a:pPr marL="174625" lvl="1" indent="-1397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b="1" kern="1200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低收入戶</a:t>
          </a: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子女或其直系血親尊親屬支領失業給付者，報名作業費全部減免</a:t>
          </a:r>
        </a:p>
        <a:p>
          <a:pPr marL="174625" lvl="1" indent="-1397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b="1" kern="1200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中低收入戶</a:t>
          </a: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子女，報名作業</a:t>
          </a:r>
          <a:r>
            <a:rPr lang="zh-TW" altLang="en-US" sz="2000" b="1" kern="1200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費</a:t>
          </a:r>
          <a:r>
            <a:rPr lang="en-US" altLang="zh-TW" sz="2000" b="1" kern="1200" dirty="0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92</a:t>
          </a:r>
          <a:r>
            <a:rPr lang="zh-TW" altLang="en-US" sz="2000" b="1" kern="1200" dirty="0" smtClean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元</a:t>
          </a:r>
          <a:endParaRPr lang="zh-TW" altLang="en-US" sz="2000" b="1" kern="1200" dirty="0">
            <a:solidFill>
              <a:srgbClr val="00B0F0"/>
            </a:solidFill>
            <a:latin typeface="微軟正黑體" pitchFamily="34" charset="-120"/>
            <a:ea typeface="微軟正黑體" pitchFamily="34" charset="-120"/>
            <a:cs typeface="+mn-cs"/>
          </a:endParaRPr>
        </a:p>
        <a:p>
          <a:pPr marL="174625" lvl="1" indent="-139700" algn="l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報名本區技優生甄審入學</a:t>
          </a:r>
          <a:r>
            <a:rPr lang="zh-TW" altLang="en-US" sz="2000" b="1" kern="1200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未錄取</a:t>
          </a: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、</a:t>
          </a:r>
          <a:r>
            <a:rPr lang="zh-TW" altLang="en-US" sz="2000" b="1" kern="1200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錄取未報到</a:t>
          </a: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或</a:t>
          </a:r>
          <a:r>
            <a:rPr lang="zh-TW" altLang="en-US" sz="2000" b="1" kern="1200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已報到放棄錄取資格</a:t>
          </a: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之學生，報名</a:t>
          </a:r>
          <a:r>
            <a:rPr lang="zh-TW" altLang="en-US" sz="2000" b="1" kern="1200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參加</a:t>
          </a:r>
          <a:r>
            <a:rPr lang="en-US" sz="2000" b="1" kern="1200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1</a:t>
          </a:r>
          <a:r>
            <a:rPr lang="en-US" altLang="zh-TW" sz="2000" b="1" kern="1200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11</a:t>
          </a:r>
          <a:r>
            <a:rPr lang="zh-TW" altLang="en-US" sz="2000" b="1" kern="1200" dirty="0" smtClean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學年度臺南區高級</a:t>
          </a:r>
          <a:r>
            <a:rPr lang="zh-TW" altLang="en-US" sz="2000" b="1" kern="1200" dirty="0">
              <a:solidFill>
                <a:srgbClr val="660066"/>
              </a:solidFill>
              <a:latin typeface="微軟正黑體" pitchFamily="34" charset="-120"/>
              <a:ea typeface="微軟正黑體" pitchFamily="34" charset="-120"/>
              <a:cs typeface="+mn-cs"/>
            </a:rPr>
            <a:t>中等學校免試入學，得持本次報名繳費證明</a:t>
          </a:r>
          <a:r>
            <a:rPr lang="zh-TW" altLang="en-US" sz="2000" b="1" kern="1200" dirty="0">
              <a:solidFill>
                <a:srgbClr val="00B0F0"/>
              </a:solidFill>
              <a:latin typeface="微軟正黑體" pitchFamily="34" charset="-120"/>
              <a:ea typeface="微軟正黑體" pitchFamily="34" charset="-120"/>
              <a:cs typeface="+mn-cs"/>
            </a:rPr>
            <a:t>免繳免試報名費</a:t>
          </a:r>
        </a:p>
      </dsp:txBody>
      <dsp:txXfrm rot="-5400000">
        <a:off x="1057394" y="3304505"/>
        <a:ext cx="7021236" cy="2533688"/>
      </dsp:txXfrm>
    </dsp:sp>
    <dsp:sp modelId="{89D167F2-C9BA-42E6-9D35-7E6028C4E196}">
      <dsp:nvSpPr>
        <dsp:cNvPr id="0" name=""/>
        <dsp:cNvSpPr/>
      </dsp:nvSpPr>
      <dsp:spPr>
        <a:xfrm>
          <a:off x="435" y="3309568"/>
          <a:ext cx="1121746" cy="2523562"/>
        </a:xfrm>
        <a:prstGeom prst="roundRect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+mn-cs"/>
            </a:rPr>
            <a:t>報名</a:t>
          </a:r>
          <a:endParaRPr lang="en-US" altLang="zh-TW" sz="2800" b="1" kern="1200" dirty="0">
            <a:solidFill>
              <a:sysClr val="window" lastClr="FFFFFF"/>
            </a:solidFill>
            <a:latin typeface="微軟正黑體" pitchFamily="34" charset="-120"/>
            <a:ea typeface="微軟正黑體" pitchFamily="34" charset="-120"/>
            <a:cs typeface="+mn-cs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  <a:cs typeface="+mn-cs"/>
            </a:rPr>
            <a:t>費用</a:t>
          </a:r>
        </a:p>
      </dsp:txBody>
      <dsp:txXfrm>
        <a:off x="55194" y="3364327"/>
        <a:ext cx="1012228" cy="2414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38F86C-EC04-4856-A113-C00A431DEC6B}" type="datetimeFigureOut">
              <a:rPr lang="zh-TW" altLang="en-US" smtClean="0"/>
              <a:t>2022/4/28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17675FF-935A-4E20-9AAE-C4F5DB4B7B9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url.cc/k74WZ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/>
              <a:t>111</a:t>
            </a:r>
            <a:r>
              <a:rPr lang="zh-TW" altLang="zh-TW" b="1" dirty="0" smtClean="0"/>
              <a:t>學年</a:t>
            </a:r>
            <a:r>
              <a:rPr lang="zh-TW" altLang="zh-TW" b="1" dirty="0"/>
              <a:t>度臺南區國中技藝技能優良學生甄審入學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98568" cy="1752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善化國中校內說明會</a:t>
            </a:r>
            <a:endParaRPr lang="en-US" altLang="zh-TW" sz="3600" b="1" dirty="0" smtClean="0">
              <a:solidFill>
                <a:schemeClr val="accent5">
                  <a:lumMod val="75000"/>
                </a:schemeClr>
              </a:solidFill>
              <a:latin typeface="+mn-ea"/>
            </a:endParaRPr>
          </a:p>
          <a:p>
            <a:pPr algn="ctr"/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111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年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4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月</a:t>
            </a:r>
            <a:r>
              <a:rPr lang="en-US" altLang="zh-TW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28</a:t>
            </a:r>
            <a:r>
              <a:rPr lang="zh-TW" altLang="en-US" sz="3600" b="1" dirty="0" smtClean="0">
                <a:solidFill>
                  <a:schemeClr val="accent5">
                    <a:lumMod val="75000"/>
                  </a:schemeClr>
                </a:solidFill>
                <a:latin typeface="+mn-ea"/>
              </a:rPr>
              <a:t>日</a:t>
            </a:r>
            <a:endParaRPr lang="zh-TW" altLang="en-US" sz="3600" b="1" dirty="0">
              <a:solidFill>
                <a:schemeClr val="accent5">
                  <a:lumMod val="7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793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方式 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簡章第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84176"/>
            <a:ext cx="8229600" cy="514116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依積分高低順序及志願順序，分發相關專業群、科就讀。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填志願之校科，分發錄取至額滿為止。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依積分高低順序及志願順序分發相關職業群科就讀；積分相同者，依下列</a:t>
            </a:r>
            <a:r>
              <a:rPr lang="zh-TW" altLang="zh-TW" sz="2000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同分比序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順序比較之：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r>
              <a:rPr lang="zh-TW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志願序；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r>
              <a:rPr lang="zh-TW" altLang="zh-TW" sz="2000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競賽得獎項目與名次</a:t>
            </a:r>
            <a:r>
              <a:rPr lang="zh-TW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(3)</a:t>
            </a:r>
            <a:r>
              <a:rPr lang="zh-TW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技術士證；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(4)</a:t>
            </a:r>
            <a:r>
              <a:rPr lang="zh-TW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技藝教育課程職群成績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(PR</a:t>
            </a:r>
            <a:r>
              <a:rPr lang="zh-TW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值</a:t>
            </a:r>
            <a:r>
              <a:rPr lang="en-US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dirty="0" smtClean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000" u="sng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競賽得獎項目與名次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之比序方式：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依下列競賽項目、名次順序比較之：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國際技能競賽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包括科技展覽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全國性技藝技能競賽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主辦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全國性技藝技能競賽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協辦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；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全國中小學科學展覽；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(5)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臺灣國際科學展覽；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(6)</a:t>
            </a: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其他國際性特殊技藝技能競賽；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(7)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各直轄市、縣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市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政府主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辦報經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教育部備查之技藝技能比賽及科學展覽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不包括成果展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積分審查為零分者，不予分發。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</a:t>
            </a: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積分比序且同分參酌後，仍無法評比者，增額錄取之。 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分發以一次為限，一經分發後不得申請更改。</a:t>
            </a:r>
          </a:p>
          <a:p>
            <a:pPr>
              <a:lnSpc>
                <a:spcPct val="80000"/>
              </a:lnSpc>
            </a:pPr>
            <a:endParaRPr lang="zh-TW" altLang="en-US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931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08720"/>
            <a:ext cx="7496739" cy="519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4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技優入學資訊取得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承辦學校</a:t>
            </a:r>
            <a:r>
              <a:rPr lang="zh-TW" alt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國立新豐高中</a:t>
            </a:r>
          </a:p>
          <a:p>
            <a:pPr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地址： </a:t>
            </a:r>
            <a:r>
              <a:rPr lang="en-US" altLang="zh-TW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71143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臺南市歸仁區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中正北路一段 </a:t>
            </a:r>
            <a:r>
              <a:rPr lang="en-US" altLang="zh-TW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148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號</a:t>
            </a: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聯絡電話：</a:t>
            </a:r>
            <a:r>
              <a:rPr lang="zh-TW" altLang="en-US" dirty="0"/>
              <a:t> </a:t>
            </a:r>
            <a:r>
              <a:rPr lang="en-US" altLang="zh-TW" dirty="0"/>
              <a:t>(06)230-4082 </a:t>
            </a:r>
            <a:r>
              <a:rPr lang="en-US" altLang="zh-TW" dirty="0" smtClean="0"/>
              <a:t> </a:t>
            </a:r>
            <a:r>
              <a:rPr lang="zh-TW" altLang="en-US" dirty="0" smtClean="0"/>
              <a:t>轉 </a:t>
            </a:r>
            <a:r>
              <a:rPr lang="en-US" altLang="zh-TW" dirty="0"/>
              <a:t>710 </a:t>
            </a:r>
            <a:r>
              <a:rPr lang="zh-TW" altLang="en-US" dirty="0"/>
              <a:t>或 </a:t>
            </a:r>
            <a:r>
              <a:rPr lang="en-US" altLang="zh-TW" dirty="0" smtClean="0"/>
              <a:t>711</a:t>
            </a:r>
          </a:p>
          <a:p>
            <a:pPr>
              <a:defRPr/>
            </a:pPr>
            <a:r>
              <a:rPr lang="zh-TW" alt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簡章</a:t>
            </a:r>
            <a:r>
              <a:rPr lang="zh-TW" altLang="en-US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取得</a:t>
            </a:r>
            <a:r>
              <a:rPr lang="zh-TW" altLang="en-US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111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度臺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南區高級中等學校免試</a:t>
            </a:r>
            <a:r>
              <a:rPr lang="zh-TW" altLang="en-US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入學</a:t>
            </a: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委員會」網站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→「免試委員會網站」左下方→「招生簡章」下載</a:t>
            </a:r>
            <a:r>
              <a:rPr lang="en-US" altLang="zh-TW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縮址 </a:t>
            </a:r>
            <a:r>
              <a:rPr lang="en-US" altLang="zh-TW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altLang="zh-TW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reurl.cc</a:t>
            </a:r>
            <a:r>
              <a:rPr lang="en-US" altLang="zh-TW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altLang="zh-TW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k74WZr</a:t>
            </a: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altLang="zh-TW" dirty="0" smtClean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2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技優生甄審入學</a:t>
            </a:r>
            <a:r>
              <a:rPr lang="zh-TW" altLang="en-US" sz="28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之報名資格及條件 </a:t>
            </a:r>
            <a:r>
              <a:rPr lang="en-US" altLang="zh-TW" sz="28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1/2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spcBef>
                <a:spcPts val="1200"/>
              </a:spcBef>
              <a:buFont typeface="+mj-ea"/>
              <a:buAutoNum type="ea1ChtPeriod"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凡本區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臺南市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國民中學學生符合下列各款情形之一者，得申請技優甄審免試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入學 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，各款專業群科對 照表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附表一 ，第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 至第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參加國際技能競賽各職類或科展覽成績優異，分別獲勞動部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力   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lvl="0" indent="0">
              <a:spcBef>
                <a:spcPts val="1200"/>
              </a:spcBef>
              <a:buNone/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發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署或國立臺灣科學教育館 推薦並持有證明。</a:t>
            </a:r>
          </a:p>
          <a:p>
            <a:pPr marL="542925" lvl="0" indent="-542925">
              <a:spcBef>
                <a:spcPts val="1200"/>
              </a:spcBef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參加中央各級機關或直轄市政府教育局、勞工以上主協辦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之全國性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技藝技能競賽，獲優勝或佳作以上名次。</a:t>
            </a:r>
          </a:p>
          <a:p>
            <a:pPr marL="542925" lvl="0" indent="-542925">
              <a:spcBef>
                <a:spcPts val="1200"/>
              </a:spcBef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參加全國中小學科展覽會、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臺灣國際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績優且獲立教育館推薦。</a:t>
            </a:r>
          </a:p>
          <a:p>
            <a:pPr marL="542925" lvl="0" indent="-542925">
              <a:spcBef>
                <a:spcPts val="1200"/>
              </a:spcBef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參加各縣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市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政府主辦，並報經 教育部 備查之技藝技能競賽及科學展覽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不包括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成果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展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，獲優勝名次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2925" lvl="0" indent="-542925">
              <a:spcBef>
                <a:spcPts val="1200"/>
              </a:spcBef>
              <a:buNone/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領有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丙級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以上技術士證或相當於之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單一級技術士證。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2925" lvl="0" indent="-542925">
              <a:spcBef>
                <a:spcPts val="1200"/>
              </a:spcBef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應屆畢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業生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技藝教育課程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成績優良。</a:t>
            </a:r>
          </a:p>
          <a:p>
            <a:pPr marL="542925" lvl="0" indent="-542925">
              <a:spcBef>
                <a:spcPts val="1200"/>
              </a:spcBef>
              <a:buNone/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七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其他參加國際性特殊技藝能競賽，獲相關優勝名次。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67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技優生甄審入學</a:t>
            </a:r>
            <a:r>
              <a:rPr lang="zh-TW" altLang="en-US" sz="28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之報名資格及條件 </a:t>
            </a:r>
            <a:r>
              <a:rPr lang="en-US" altLang="zh-TW" sz="2800" kern="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en-US" altLang="zh-TW" sz="2800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/2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8650" indent="-628650">
              <a:lnSpc>
                <a:spcPct val="90000"/>
              </a:lnSpc>
              <a:spcBef>
                <a:spcPts val="12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 前項第一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款至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五及七所列之各類競賽及展覽認可，由免試入學委員會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依規定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辦理。</a:t>
            </a:r>
          </a:p>
          <a:p>
            <a:pPr marL="628650" indent="-628650">
              <a:lnSpc>
                <a:spcPct val="90000"/>
              </a:lnSpc>
              <a:spcBef>
                <a:spcPts val="12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三、 第一項六款所列應屆國中畢 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結</a:t>
            </a:r>
            <a:r>
              <a:rPr lang="en-US" altLang="zh-TW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業生，以技藝能優良身分入學者就讀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高級中等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學校相關專業群、科為限。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對照表如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本簡章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21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</a:t>
            </a:r>
            <a:r>
              <a:rPr lang="en-US" altLang="zh-TW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22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628650" indent="-628650">
              <a:lnSpc>
                <a:spcPct val="90000"/>
              </a:lnSpc>
              <a:spcBef>
                <a:spcPts val="1200"/>
              </a:spcBef>
              <a:buNone/>
            </a:pP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 參加 本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前各學年甄審錄取之生無論已否註冊入，均不得再以同一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證件或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競賽、展覽獎項參加技優甄審免試入學；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其有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違反者，取消本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</a:t>
            </a:r>
            <a:r>
              <a:rPr lang="zh-TW" altLang="en-US" sz="2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報名及錄 取</a:t>
            </a:r>
            <a:r>
              <a:rPr lang="zh-TW" altLang="en-US" sz="2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入學資格。</a:t>
            </a:r>
            <a:endParaRPr lang="zh-TW" altLang="en-US" sz="2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9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382197168"/>
              </p:ext>
            </p:extLst>
          </p:nvPr>
        </p:nvGraphicFramePr>
        <p:xfrm>
          <a:off x="539552" y="692696"/>
          <a:ext cx="828092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372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報名程序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(1/2)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每一學生以「</a:t>
            </a:r>
            <a:r>
              <a:rPr lang="zh-TW" altLang="en-US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單一選科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」、「</a:t>
            </a:r>
            <a:r>
              <a:rPr lang="zh-TW" altLang="en-US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志願多校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」填選志願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至多選填</a:t>
            </a:r>
            <a:r>
              <a:rPr lang="en-US" altLang="zh-TW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志願學校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參閱技藝技能優良學生甄審入學相關職業群科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對照表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簡章第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15~22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各校提列申請科別及人數對照表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簡章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7~14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)】</a:t>
            </a:r>
          </a:p>
          <a:p>
            <a:endParaRPr lang="en-US" altLang="zh-TW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211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報名規定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(2/2)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zh-TW" altLang="en-US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報名時檢具下列表件：</a:t>
            </a:r>
          </a:p>
          <a:p>
            <a:pPr lvl="0">
              <a:spcBef>
                <a:spcPts val="1800"/>
              </a:spcBef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報名表：請檢視技優報名網站上各項欄位及志願後，列印成紙本並簽名。</a:t>
            </a:r>
            <a:r>
              <a:rPr lang="zh-TW" altLang="zh-TW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內容若經塗改，則報名表視同無效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lvl="0">
              <a:spcBef>
                <a:spcPts val="1800"/>
              </a:spcBef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技藝教育課程職群</a:t>
            </a:r>
            <a:r>
              <a:rPr lang="zh-TW" altLang="zh-TW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成績單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影印本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以技藝教育課程成績優良申請者必繳，影印本應由國中相關單位</a:t>
            </a:r>
            <a:r>
              <a:rPr lang="zh-TW" altLang="zh-TW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核章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並加註【</a:t>
            </a:r>
            <a:r>
              <a:rPr lang="zh-TW" altLang="zh-TW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與正本相符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】字樣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lvl="0">
              <a:spcBef>
                <a:spcPts val="1800"/>
              </a:spcBef>
            </a:pP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符合申請資格之獎狀及相關證件影印本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無則免附，影印本應由國中相關單位</a:t>
            </a:r>
            <a:r>
              <a:rPr lang="zh-TW" altLang="zh-TW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核章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並加註【</a:t>
            </a:r>
            <a:r>
              <a:rPr lang="zh-TW" altLang="zh-TW" b="1" dirty="0">
                <a:solidFill>
                  <a:srgbClr val="7030A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與正本相符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】字樣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US" altLang="zh-TW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 詳</a:t>
            </a:r>
            <a:r>
              <a:rPr lang="zh-TW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見「技優甄審系統說明」</a:t>
            </a:r>
            <a:r>
              <a:rPr lang="zh-TW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資料。</a:t>
            </a:r>
            <a:endParaRPr lang="en-US" altLang="zh-TW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 lvl="1"/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264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技優生甄審入學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之積分審查</a:t>
            </a:r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以簡章為主</a:t>
            </a:r>
            <a:r>
              <a:rPr lang="en-US" altLang="zh-TW" kern="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1601966"/>
              </p:ext>
            </p:extLst>
          </p:nvPr>
        </p:nvGraphicFramePr>
        <p:xfrm>
          <a:off x="251520" y="1340766"/>
          <a:ext cx="8568951" cy="496855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80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428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項目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名次（級別）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積分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28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國際技能競賽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包括科技展覽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優勝以上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一百分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未得獎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九十五分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855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全國性技藝技能競賽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第一名、第二名、第三名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主辦九十五分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協辦八十分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第四名至優勝或佳作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主辦八十分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協辦六十五分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428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全國中小學科學展覽會、臺灣國際科學展覽會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第一名、第二名、第三名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九十五分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第四名至優勝或佳作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八十分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428">
                <a:tc rowSpan="2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其他國際性特殊技藝技能競賽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第一名、第二名、第三名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九十五分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第四名至優勝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八十分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428">
                <a:tc row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各直轄市、縣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市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政府主辦報經教育部備查之技藝技能比賽及科學展覽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不包括成果展</a:t>
                      </a:r>
                      <a:r>
                        <a:rPr lang="en-US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第一名、第二名、第三名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特優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七十分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第四名、第五名、第六名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優等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六十五分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佳作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甲等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六十分</a:t>
                      </a:r>
                      <a:endParaRPr lang="zh-TW" sz="1600" kern="1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6855"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領有技術士證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領有丙級以上技術士證或相當於丙級以上之單一級技術士證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五十分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428">
                <a:tc rowSpan="3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應屆畢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結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業生技藝教育課程成績優良，技藝教育課程職群成績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與國中在校學習領域評量成績無涉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達該班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值七十以上者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得擇優一職群成績採計得分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值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百分等級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九十以上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五十分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42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值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百分等級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八十以上未達九十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四十五分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68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值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百分等級</a:t>
                      </a:r>
                      <a:r>
                        <a:rPr lang="en-US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七十以上未達八十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四十分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601" marR="17601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076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清晰度">
  <a:themeElements>
    <a:clrScheme name="清晰度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清晰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895</TotalTime>
  <Words>1174</Words>
  <Application>Microsoft Office PowerPoint</Application>
  <PresentationFormat>如螢幕大小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微軟正黑體</vt:lpstr>
      <vt:lpstr>標楷體</vt:lpstr>
      <vt:lpstr>Arial</vt:lpstr>
      <vt:lpstr>Times New Roman</vt:lpstr>
      <vt:lpstr>清晰度</vt:lpstr>
      <vt:lpstr>111學年度臺南區國中技藝技能優良學生甄審入學</vt:lpstr>
      <vt:lpstr>PowerPoint 簡報</vt:lpstr>
      <vt:lpstr>技優入學資訊取得</vt:lpstr>
      <vt:lpstr>技優生甄審入學之報名資格及條件 1/2</vt:lpstr>
      <vt:lpstr>技優生甄審入學之報名資格及條件 2/2</vt:lpstr>
      <vt:lpstr>PowerPoint 簡報</vt:lpstr>
      <vt:lpstr>報名程序(1/2)</vt:lpstr>
      <vt:lpstr>報名規定(2/2)</vt:lpstr>
      <vt:lpstr>技優生甄審入學之積分審查(以簡章為主)</vt:lpstr>
      <vt:lpstr>分發方式 (簡章第4頁)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46</cp:revision>
  <dcterms:created xsi:type="dcterms:W3CDTF">2017-03-24T00:23:11Z</dcterms:created>
  <dcterms:modified xsi:type="dcterms:W3CDTF">2022-04-28T01:32:53Z</dcterms:modified>
</cp:coreProperties>
</file>